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18"/>
  </p:notesMasterIdLst>
  <p:sldIdLst>
    <p:sldId id="256" r:id="rId2"/>
    <p:sldId id="1359" r:id="rId3"/>
    <p:sldId id="1356" r:id="rId4"/>
    <p:sldId id="1369" r:id="rId5"/>
    <p:sldId id="1362" r:id="rId6"/>
    <p:sldId id="1350" r:id="rId7"/>
    <p:sldId id="266" r:id="rId8"/>
    <p:sldId id="265" r:id="rId9"/>
    <p:sldId id="263" r:id="rId10"/>
    <p:sldId id="1358" r:id="rId11"/>
    <p:sldId id="267" r:id="rId12"/>
    <p:sldId id="257" r:id="rId13"/>
    <p:sldId id="1365" r:id="rId14"/>
    <p:sldId id="1363" r:id="rId15"/>
    <p:sldId id="1370" r:id="rId16"/>
    <p:sldId id="1368"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5"/>
    <p:restoredTop sz="94753"/>
  </p:normalViewPr>
  <p:slideViewPr>
    <p:cSldViewPr snapToGrid="0">
      <p:cViewPr varScale="1">
        <p:scale>
          <a:sx n="106" d="100"/>
          <a:sy n="106" d="100"/>
        </p:scale>
        <p:origin x="79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CDE593-C8B7-A148-A580-2F1321D68B41}" type="datetimeFigureOut">
              <a:rPr lang="en-US" smtClean="0"/>
              <a:t>4/4/23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0396C5-F602-7948-AF93-FFE9B2105A10}" type="slidenum">
              <a:rPr lang="en-US" smtClean="0"/>
              <a:t>‹#›</a:t>
            </a:fld>
            <a:endParaRPr lang="en-US"/>
          </a:p>
        </p:txBody>
      </p:sp>
    </p:spTree>
    <p:extLst>
      <p:ext uri="{BB962C8B-B14F-4D97-AF65-F5344CB8AC3E}">
        <p14:creationId xmlns:p14="http://schemas.microsoft.com/office/powerpoint/2010/main" val="360793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0396C5-F602-7948-AF93-FFE9B2105A10}" type="slidenum">
              <a:rPr lang="en-US" smtClean="0"/>
              <a:t>4</a:t>
            </a:fld>
            <a:endParaRPr lang="en-US"/>
          </a:p>
        </p:txBody>
      </p:sp>
    </p:spTree>
    <p:extLst>
      <p:ext uri="{BB962C8B-B14F-4D97-AF65-F5344CB8AC3E}">
        <p14:creationId xmlns:p14="http://schemas.microsoft.com/office/powerpoint/2010/main" val="1836322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xmlns="" id="{A45A42B0-251C-D03E-4F1A-8FB88548FC15}"/>
              </a:ext>
            </a:extLst>
          </p:cNvPr>
          <p:cNvSpPr>
            <a:spLocks noGrp="1"/>
          </p:cNvSpPr>
          <p:nvPr>
            <p:ph type="title"/>
          </p:nvPr>
        </p:nvSpPr>
        <p:spPr>
          <a:xfrm>
            <a:off x="838200" y="4264090"/>
            <a:ext cx="6967194" cy="961052"/>
          </a:xfrm>
          <a:prstGeom prst="rect">
            <a:avLst/>
          </a:prstGeom>
        </p:spPr>
        <p:txBody>
          <a:bodyPr vert="horz" lIns="91440" tIns="45720" rIns="91440" bIns="45720" rtlCol="0" anchor="b" anchorCtr="0">
            <a:normAutofit/>
          </a:bodyPr>
          <a:lstStyle>
            <a:lvl1pPr>
              <a:defRPr>
                <a:solidFill>
                  <a:schemeClr val="bg1"/>
                </a:solidFill>
              </a:defRPr>
            </a:lvl1pPr>
          </a:lstStyle>
          <a:p>
            <a:r>
              <a:rPr lang="en-US"/>
              <a:t>Click to edit Master title style</a:t>
            </a:r>
          </a:p>
        </p:txBody>
      </p:sp>
      <p:sp>
        <p:nvSpPr>
          <p:cNvPr id="15" name="Text Placeholder 2">
            <a:extLst>
              <a:ext uri="{FF2B5EF4-FFF2-40B4-BE49-F238E27FC236}">
                <a16:creationId xmlns:a16="http://schemas.microsoft.com/office/drawing/2014/main" xmlns="" id="{27844977-528D-DFE2-008A-7F535183CB76}"/>
              </a:ext>
            </a:extLst>
          </p:cNvPr>
          <p:cNvSpPr>
            <a:spLocks noGrp="1"/>
          </p:cNvSpPr>
          <p:nvPr>
            <p:ph idx="1"/>
          </p:nvPr>
        </p:nvSpPr>
        <p:spPr>
          <a:xfrm>
            <a:off x="838200" y="5308599"/>
            <a:ext cx="6967194" cy="793621"/>
          </a:xfrm>
          <a:prstGeom prst="rect">
            <a:avLst/>
          </a:prstGeom>
        </p:spPr>
        <p:txBody>
          <a:bodyPr vert="horz" lIns="91440" tIns="45720" rIns="91440" bIns="45720" rtlCol="0">
            <a:normAutofit/>
          </a:bodyPr>
          <a:lstStyle>
            <a:lvl1pPr>
              <a:defRPr>
                <a:solidFill>
                  <a:schemeClr val="bg1"/>
                </a:solidFill>
                <a:latin typeface="Roboto Light" panose="02000000000000000000" pitchFamily="2" charset="0"/>
                <a:ea typeface="Roboto Light" panose="02000000000000000000" pitchFamily="2" charset="0"/>
              </a:defRPr>
            </a:lvl1pPr>
          </a:lstStyle>
          <a:p>
            <a:pPr lvl="0"/>
            <a:r>
              <a:rPr lang="en-US"/>
              <a:t>Click to edit Master text styles</a:t>
            </a:r>
          </a:p>
        </p:txBody>
      </p:sp>
      <p:pic>
        <p:nvPicPr>
          <p:cNvPr id="17" name="Picture 16" descr="Grid Strategies Logo">
            <a:extLst>
              <a:ext uri="{FF2B5EF4-FFF2-40B4-BE49-F238E27FC236}">
                <a16:creationId xmlns:a16="http://schemas.microsoft.com/office/drawing/2014/main" xmlns="" id="{F26FB2C9-E58E-CCF0-BD30-8079F6FCDB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615" y="2273459"/>
            <a:ext cx="5950256" cy="1378021"/>
          </a:xfrm>
          <a:prstGeom prst="rect">
            <a:avLst/>
          </a:prstGeom>
        </p:spPr>
      </p:pic>
      <p:cxnSp>
        <p:nvCxnSpPr>
          <p:cNvPr id="18" name="Straight Connector 17">
            <a:extLst>
              <a:ext uri="{FF2B5EF4-FFF2-40B4-BE49-F238E27FC236}">
                <a16:creationId xmlns:a16="http://schemas.microsoft.com/office/drawing/2014/main" xmlns="" id="{1B982921-3C32-2F06-DD1A-CF781576A854}"/>
              </a:ext>
            </a:extLst>
          </p:cNvPr>
          <p:cNvCxnSpPr>
            <a:cxnSpLocks/>
          </p:cNvCxnSpPr>
          <p:nvPr/>
        </p:nvCxnSpPr>
        <p:spPr>
          <a:xfrm>
            <a:off x="838200" y="3747938"/>
            <a:ext cx="2621868" cy="0"/>
          </a:xfrm>
          <a:prstGeom prst="line">
            <a:avLst/>
          </a:prstGeom>
          <a:ln w="12700">
            <a:solidFill>
              <a:srgbClr val="F5B21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6925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0959" y="1758205"/>
            <a:ext cx="10847613" cy="1146176"/>
          </a:xfrm>
          <a:prstGeom prst="rect">
            <a:avLst/>
          </a:prstGeom>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idx="1"/>
          </p:nvPr>
        </p:nvSpPr>
        <p:spPr>
          <a:xfrm>
            <a:off x="520959" y="3263154"/>
            <a:ext cx="10847613" cy="2202122"/>
          </a:xfrm>
          <a:prstGeom prst="rect">
            <a:avLst/>
          </a:prstGeom>
        </p:spPr>
        <p:txBody>
          <a:bodyPr/>
          <a:lstStyle>
            <a:lvl1pPr>
              <a:buClr>
                <a:srgbClr val="F5B21F"/>
              </a:buClr>
              <a:defRPr>
                <a:solidFill>
                  <a:schemeClr val="tx2"/>
                </a:solidFill>
              </a:defRPr>
            </a:lvl1pPr>
            <a:lvl2pPr>
              <a:buClr>
                <a:srgbClr val="F5B21F"/>
              </a:buClr>
              <a:defRPr>
                <a:solidFill>
                  <a:schemeClr val="tx2"/>
                </a:solidFill>
              </a:defRPr>
            </a:lvl2pPr>
            <a:lvl3pPr>
              <a:buClr>
                <a:srgbClr val="F5B21F"/>
              </a:buClr>
              <a:defRPr>
                <a:solidFill>
                  <a:schemeClr val="tx2"/>
                </a:solidFill>
              </a:defRPr>
            </a:lvl3pPr>
            <a:lvl4pPr>
              <a:buClr>
                <a:srgbClr val="F5B21F"/>
              </a:buClr>
              <a:defRPr>
                <a:solidFill>
                  <a:schemeClr val="tx2"/>
                </a:solidFill>
              </a:defRPr>
            </a:lvl4pPr>
            <a:lvl5pPr>
              <a:buClr>
                <a:srgbClr val="F5B21F"/>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3">
            <a:extLst>
              <a:ext uri="{FF2B5EF4-FFF2-40B4-BE49-F238E27FC236}">
                <a16:creationId xmlns:a16="http://schemas.microsoft.com/office/drawing/2014/main" xmlns="" id="{9DD478D6-7186-A6B2-7DC3-1FDAC19F747D}"/>
              </a:ext>
            </a:extLst>
          </p:cNvPr>
          <p:cNvSpPr>
            <a:spLocks noGrp="1"/>
          </p:cNvSpPr>
          <p:nvPr>
            <p:ph type="dt" sz="half" idx="10"/>
          </p:nvPr>
        </p:nvSpPr>
        <p:spPr>
          <a:xfrm>
            <a:off x="9692595" y="6373164"/>
            <a:ext cx="850641" cy="365125"/>
          </a:xfrm>
          <a:prstGeom prst="rect">
            <a:avLst/>
          </a:prstGeom>
        </p:spPr>
        <p:txBody>
          <a:bodyPr/>
          <a:lstStyle>
            <a:lvl1pPr>
              <a:defRPr sz="1200">
                <a:solidFill>
                  <a:schemeClr val="bg1"/>
                </a:solidFill>
              </a:defRPr>
            </a:lvl1pPr>
          </a:lstStyle>
          <a:p>
            <a:fld id="{04AA7595-1268-F843-B0FF-089E252427BE}" type="datetime1">
              <a:rPr lang="en-US" smtClean="0"/>
              <a:t>4/4/23</a:t>
            </a:fld>
            <a:endParaRPr lang="en-US"/>
          </a:p>
        </p:txBody>
      </p:sp>
      <p:sp>
        <p:nvSpPr>
          <p:cNvPr id="15" name="Slide Number Placeholder 5">
            <a:extLst>
              <a:ext uri="{FF2B5EF4-FFF2-40B4-BE49-F238E27FC236}">
                <a16:creationId xmlns:a16="http://schemas.microsoft.com/office/drawing/2014/main" xmlns="" id="{B0E9178F-A8A4-B71A-056B-314D75A5EF9B}"/>
              </a:ext>
            </a:extLst>
          </p:cNvPr>
          <p:cNvSpPr>
            <a:spLocks noGrp="1"/>
          </p:cNvSpPr>
          <p:nvPr>
            <p:ph type="sldNum" sz="quarter" idx="12"/>
          </p:nvPr>
        </p:nvSpPr>
        <p:spPr>
          <a:xfrm>
            <a:off x="10792764" y="6373164"/>
            <a:ext cx="575808" cy="365125"/>
          </a:xfrm>
          <a:prstGeom prst="rect">
            <a:avLst/>
          </a:prstGeom>
        </p:spPr>
        <p:txBody>
          <a:bodyPr/>
          <a:lstStyle>
            <a:lvl1pPr algn="l">
              <a:defRPr sz="1200">
                <a:solidFill>
                  <a:schemeClr val="bg1"/>
                </a:solidFill>
              </a:defRPr>
            </a:lvl1pPr>
          </a:lstStyle>
          <a:p>
            <a:fld id="{B3FECDB2-12C2-4AFA-BC91-6BA99646959C}" type="slidenum">
              <a:rPr lang="en-US" smtClean="0"/>
              <a:pPr/>
              <a:t>‹#›</a:t>
            </a:fld>
            <a:endParaRPr lang="en-US"/>
          </a:p>
        </p:txBody>
      </p:sp>
      <p:sp>
        <p:nvSpPr>
          <p:cNvPr id="16" name="Oval 15">
            <a:extLst>
              <a:ext uri="{FF2B5EF4-FFF2-40B4-BE49-F238E27FC236}">
                <a16:creationId xmlns:a16="http://schemas.microsoft.com/office/drawing/2014/main" xmlns="" id="{372C40D6-082F-E139-D807-7BA7E1CA693A}"/>
              </a:ext>
            </a:extLst>
          </p:cNvPr>
          <p:cNvSpPr/>
          <p:nvPr/>
        </p:nvSpPr>
        <p:spPr>
          <a:xfrm>
            <a:off x="10616504" y="6467345"/>
            <a:ext cx="102992" cy="1029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xmlns="" id="{78AC5F10-07A3-1389-66A7-86166F632791}"/>
              </a:ext>
            </a:extLst>
          </p:cNvPr>
          <p:cNvCxnSpPr>
            <a:cxnSpLocks/>
          </p:cNvCxnSpPr>
          <p:nvPr/>
        </p:nvCxnSpPr>
        <p:spPr>
          <a:xfrm>
            <a:off x="520959" y="2999792"/>
            <a:ext cx="2621868" cy="0"/>
          </a:xfrm>
          <a:prstGeom prst="line">
            <a:avLst/>
          </a:prstGeom>
          <a:ln w="12700">
            <a:solidFill>
              <a:srgbClr val="F5B21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4884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4556" y="365125"/>
            <a:ext cx="11202888" cy="1165095"/>
          </a:xfrm>
          <a:prstGeom prst="rect">
            <a:avLst/>
          </a:prstGeom>
        </p:spPr>
        <p:txBody>
          <a:bodyPr/>
          <a:lstStyle>
            <a:lvl1pPr>
              <a:defRPr>
                <a:solidFill>
                  <a:schemeClr val="tx1"/>
                </a:solidFill>
              </a:defRPr>
            </a:lvl1pPr>
          </a:lstStyle>
          <a:p>
            <a:r>
              <a:rPr lang="en-US"/>
              <a:t>Click to edit Master title style</a:t>
            </a:r>
          </a:p>
        </p:txBody>
      </p:sp>
      <p:sp>
        <p:nvSpPr>
          <p:cNvPr id="3" name="Text Placeholder 2"/>
          <p:cNvSpPr>
            <a:spLocks noGrp="1"/>
          </p:cNvSpPr>
          <p:nvPr>
            <p:ph type="body" idx="1"/>
          </p:nvPr>
        </p:nvSpPr>
        <p:spPr>
          <a:xfrm>
            <a:off x="494556" y="1728012"/>
            <a:ext cx="5470631" cy="823912"/>
          </a:xfrm>
          <a:prstGeom prst="rect">
            <a:avLst/>
          </a:prstGeo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4556" y="2617241"/>
            <a:ext cx="5470631" cy="3111759"/>
          </a:xfrm>
          <a:prstGeom prst="rect">
            <a:avLst/>
          </a:prstGeom>
        </p:spPr>
        <p:txBody>
          <a:bodyPr/>
          <a:lstStyle>
            <a:lvl1pPr>
              <a:buClr>
                <a:schemeClr val="accent3"/>
              </a:buClr>
              <a:defRPr>
                <a:solidFill>
                  <a:srgbClr val="1F1E1E"/>
                </a:solidFill>
              </a:defRPr>
            </a:lvl1pPr>
            <a:lvl2pPr>
              <a:buClr>
                <a:schemeClr val="accent3"/>
              </a:buClr>
              <a:defRPr>
                <a:solidFill>
                  <a:srgbClr val="1F1E1E"/>
                </a:solidFill>
              </a:defRPr>
            </a:lvl2pPr>
            <a:lvl3pPr>
              <a:buClr>
                <a:schemeClr val="accent3"/>
              </a:buClr>
              <a:defRPr>
                <a:solidFill>
                  <a:srgbClr val="1F1E1E"/>
                </a:solidFill>
              </a:defRPr>
            </a:lvl3pPr>
            <a:lvl4pPr>
              <a:buClr>
                <a:schemeClr val="accent3"/>
              </a:buClr>
              <a:defRPr>
                <a:solidFill>
                  <a:srgbClr val="1F1E1E"/>
                </a:solidFill>
              </a:defRPr>
            </a:lvl4pPr>
            <a:lvl5pPr>
              <a:buClr>
                <a:schemeClr val="accent3"/>
              </a:buClr>
              <a:defRPr>
                <a:solidFill>
                  <a:srgbClr val="1F1E1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9871" y="1718487"/>
            <a:ext cx="5497573" cy="823912"/>
          </a:xfrm>
          <a:prstGeom prst="rect">
            <a:avLst/>
          </a:prstGeo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9871" y="2607716"/>
            <a:ext cx="5497573" cy="3111759"/>
          </a:xfrm>
          <a:prstGeom prst="rect">
            <a:avLst/>
          </a:prstGeom>
        </p:spPr>
        <p:txBody>
          <a:bodyPr/>
          <a:lstStyle>
            <a:lvl1pPr>
              <a:buClr>
                <a:srgbClr val="F5B21F"/>
              </a:buClr>
              <a:defRPr>
                <a:solidFill>
                  <a:srgbClr val="1F1E1E"/>
                </a:solidFill>
              </a:defRPr>
            </a:lvl1pPr>
            <a:lvl2pPr>
              <a:buClr>
                <a:srgbClr val="F5B21F"/>
              </a:buClr>
              <a:defRPr>
                <a:solidFill>
                  <a:srgbClr val="1F1E1E"/>
                </a:solidFill>
              </a:defRPr>
            </a:lvl2pPr>
            <a:lvl3pPr>
              <a:buClr>
                <a:srgbClr val="F5B21F"/>
              </a:buClr>
              <a:defRPr>
                <a:solidFill>
                  <a:srgbClr val="1F1E1E"/>
                </a:solidFill>
              </a:defRPr>
            </a:lvl3pPr>
            <a:lvl4pPr>
              <a:buClr>
                <a:srgbClr val="F5B21F"/>
              </a:buClr>
              <a:defRPr>
                <a:solidFill>
                  <a:srgbClr val="1F1E1E"/>
                </a:solidFill>
              </a:defRPr>
            </a:lvl4pPr>
            <a:lvl5pPr>
              <a:buClr>
                <a:srgbClr val="F5B21F"/>
              </a:buClr>
              <a:defRPr>
                <a:solidFill>
                  <a:srgbClr val="1F1E1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3">
            <a:extLst>
              <a:ext uri="{FF2B5EF4-FFF2-40B4-BE49-F238E27FC236}">
                <a16:creationId xmlns:a16="http://schemas.microsoft.com/office/drawing/2014/main" xmlns="" id="{E7295A72-9B7A-1A14-3382-0BB162C315D7}"/>
              </a:ext>
            </a:extLst>
          </p:cNvPr>
          <p:cNvSpPr>
            <a:spLocks noGrp="1"/>
          </p:cNvSpPr>
          <p:nvPr>
            <p:ph type="dt" sz="half" idx="10"/>
          </p:nvPr>
        </p:nvSpPr>
        <p:spPr>
          <a:xfrm>
            <a:off x="9692595" y="6373164"/>
            <a:ext cx="850641" cy="365125"/>
          </a:xfrm>
          <a:prstGeom prst="rect">
            <a:avLst/>
          </a:prstGeom>
        </p:spPr>
        <p:txBody>
          <a:bodyPr/>
          <a:lstStyle>
            <a:lvl1pPr>
              <a:defRPr sz="1200">
                <a:solidFill>
                  <a:schemeClr val="bg1"/>
                </a:solidFill>
              </a:defRPr>
            </a:lvl1pPr>
          </a:lstStyle>
          <a:p>
            <a:fld id="{91C9F93C-AA41-0F43-AC21-E3C3EDED0391}" type="datetime1">
              <a:rPr lang="en-US" smtClean="0"/>
              <a:t>4/4/23</a:t>
            </a:fld>
            <a:endParaRPr lang="en-US"/>
          </a:p>
        </p:txBody>
      </p:sp>
      <p:sp>
        <p:nvSpPr>
          <p:cNvPr id="13" name="Slide Number Placeholder 5">
            <a:extLst>
              <a:ext uri="{FF2B5EF4-FFF2-40B4-BE49-F238E27FC236}">
                <a16:creationId xmlns:a16="http://schemas.microsoft.com/office/drawing/2014/main" xmlns="" id="{7B17F285-B16B-ED9F-218B-E8EDC7456578}"/>
              </a:ext>
            </a:extLst>
          </p:cNvPr>
          <p:cNvSpPr>
            <a:spLocks noGrp="1"/>
          </p:cNvSpPr>
          <p:nvPr>
            <p:ph type="sldNum" sz="quarter" idx="12"/>
          </p:nvPr>
        </p:nvSpPr>
        <p:spPr>
          <a:xfrm>
            <a:off x="10792764" y="6373164"/>
            <a:ext cx="575808" cy="365125"/>
          </a:xfrm>
          <a:prstGeom prst="rect">
            <a:avLst/>
          </a:prstGeom>
        </p:spPr>
        <p:txBody>
          <a:bodyPr/>
          <a:lstStyle>
            <a:lvl1pPr algn="l">
              <a:defRPr sz="1200">
                <a:solidFill>
                  <a:schemeClr val="bg1"/>
                </a:solidFill>
              </a:defRPr>
            </a:lvl1pPr>
          </a:lstStyle>
          <a:p>
            <a:fld id="{B3FECDB2-12C2-4AFA-BC91-6BA99646959C}" type="slidenum">
              <a:rPr lang="en-US" smtClean="0"/>
              <a:pPr/>
              <a:t>‹#›</a:t>
            </a:fld>
            <a:endParaRPr lang="en-US"/>
          </a:p>
        </p:txBody>
      </p:sp>
      <p:sp>
        <p:nvSpPr>
          <p:cNvPr id="14" name="Oval 13">
            <a:extLst>
              <a:ext uri="{FF2B5EF4-FFF2-40B4-BE49-F238E27FC236}">
                <a16:creationId xmlns:a16="http://schemas.microsoft.com/office/drawing/2014/main" xmlns="" id="{72AEC996-5A3A-EC0B-AAB4-05EA12686C0C}"/>
              </a:ext>
            </a:extLst>
          </p:cNvPr>
          <p:cNvSpPr/>
          <p:nvPr/>
        </p:nvSpPr>
        <p:spPr>
          <a:xfrm>
            <a:off x="10616504" y="6467345"/>
            <a:ext cx="102992" cy="1029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xmlns="" id="{7B31A8DC-A653-9DDA-6406-23AE404E8C4E}"/>
              </a:ext>
            </a:extLst>
          </p:cNvPr>
          <p:cNvCxnSpPr>
            <a:cxnSpLocks/>
          </p:cNvCxnSpPr>
          <p:nvPr/>
        </p:nvCxnSpPr>
        <p:spPr>
          <a:xfrm>
            <a:off x="494556" y="1604865"/>
            <a:ext cx="2621868" cy="0"/>
          </a:xfrm>
          <a:prstGeom prst="line">
            <a:avLst/>
          </a:prstGeom>
          <a:ln w="12700">
            <a:solidFill>
              <a:srgbClr val="F5B21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2276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2514" y="457200"/>
            <a:ext cx="4249511" cy="1324947"/>
          </a:xfrm>
          <a:prstGeom prst="rect">
            <a:avLst/>
          </a:prstGeom>
        </p:spPr>
        <p:txBody>
          <a:bodyPr anchor="b"/>
          <a:lstStyle>
            <a:lvl1pPr>
              <a:defRPr sz="3200">
                <a:solidFill>
                  <a:schemeClr val="tx1"/>
                </a:solidFill>
              </a:defRPr>
            </a:lvl1pPr>
          </a:lstStyle>
          <a:p>
            <a:r>
              <a:rPr lang="en-US"/>
              <a:t>Click to edit Master title style</a:t>
            </a:r>
          </a:p>
        </p:txBody>
      </p:sp>
      <p:sp>
        <p:nvSpPr>
          <p:cNvPr id="3" name="Picture Placeholder 2"/>
          <p:cNvSpPr>
            <a:spLocks noGrp="1" noChangeAspect="1"/>
          </p:cNvSpPr>
          <p:nvPr>
            <p:ph type="pic" idx="1"/>
          </p:nvPr>
        </p:nvSpPr>
        <p:spPr>
          <a:xfrm>
            <a:off x="5183188" y="987425"/>
            <a:ext cx="6368110" cy="4873625"/>
          </a:xfrm>
          <a:prstGeom prst="rect">
            <a:avLst/>
          </a:prstGeom>
        </p:spPr>
        <p:txBody>
          <a:bodyPr anchor="t"/>
          <a:lstStyle>
            <a:lvl1pPr marL="0" indent="0">
              <a:buNone/>
              <a:defRPr sz="3200">
                <a:solidFill>
                  <a:srgbClr val="1F1E1E"/>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522514" y="2057400"/>
            <a:ext cx="4249511" cy="3811588"/>
          </a:xfrm>
          <a:prstGeom prst="rect">
            <a:avLst/>
          </a:prstGeom>
        </p:spPr>
        <p:txBody>
          <a:bodyPr/>
          <a:lstStyle>
            <a:lvl1pPr marL="0" indent="0">
              <a:buNone/>
              <a:defRPr sz="1600">
                <a:solidFill>
                  <a:srgbClr val="1F1E1E"/>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p:txBody>
      </p:sp>
      <p:sp>
        <p:nvSpPr>
          <p:cNvPr id="13" name="Date Placeholder 3">
            <a:extLst>
              <a:ext uri="{FF2B5EF4-FFF2-40B4-BE49-F238E27FC236}">
                <a16:creationId xmlns:a16="http://schemas.microsoft.com/office/drawing/2014/main" xmlns="" id="{127D3024-ECAB-7525-B749-34369F976A85}"/>
              </a:ext>
            </a:extLst>
          </p:cNvPr>
          <p:cNvSpPr>
            <a:spLocks noGrp="1"/>
          </p:cNvSpPr>
          <p:nvPr>
            <p:ph type="dt" sz="half" idx="10"/>
          </p:nvPr>
        </p:nvSpPr>
        <p:spPr>
          <a:xfrm>
            <a:off x="9692595" y="6373164"/>
            <a:ext cx="850641" cy="365125"/>
          </a:xfrm>
          <a:prstGeom prst="rect">
            <a:avLst/>
          </a:prstGeom>
        </p:spPr>
        <p:txBody>
          <a:bodyPr/>
          <a:lstStyle>
            <a:lvl1pPr>
              <a:defRPr sz="1200">
                <a:solidFill>
                  <a:schemeClr val="bg1"/>
                </a:solidFill>
              </a:defRPr>
            </a:lvl1pPr>
          </a:lstStyle>
          <a:p>
            <a:fld id="{BDB2B610-2F20-0E42-9622-F7F39BE6A064}" type="datetime1">
              <a:rPr lang="en-US" smtClean="0"/>
              <a:t>4/4/23</a:t>
            </a:fld>
            <a:endParaRPr lang="en-US"/>
          </a:p>
        </p:txBody>
      </p:sp>
      <p:sp>
        <p:nvSpPr>
          <p:cNvPr id="14" name="Slide Number Placeholder 5">
            <a:extLst>
              <a:ext uri="{FF2B5EF4-FFF2-40B4-BE49-F238E27FC236}">
                <a16:creationId xmlns:a16="http://schemas.microsoft.com/office/drawing/2014/main" xmlns="" id="{78F089F4-DB02-6839-0682-9880C23BD68B}"/>
              </a:ext>
            </a:extLst>
          </p:cNvPr>
          <p:cNvSpPr>
            <a:spLocks noGrp="1"/>
          </p:cNvSpPr>
          <p:nvPr>
            <p:ph type="sldNum" sz="quarter" idx="12"/>
          </p:nvPr>
        </p:nvSpPr>
        <p:spPr>
          <a:xfrm>
            <a:off x="10792764" y="6373164"/>
            <a:ext cx="575808" cy="365125"/>
          </a:xfrm>
          <a:prstGeom prst="rect">
            <a:avLst/>
          </a:prstGeom>
        </p:spPr>
        <p:txBody>
          <a:bodyPr/>
          <a:lstStyle>
            <a:lvl1pPr algn="l">
              <a:defRPr sz="1200">
                <a:solidFill>
                  <a:schemeClr val="bg1"/>
                </a:solidFill>
              </a:defRPr>
            </a:lvl1pPr>
          </a:lstStyle>
          <a:p>
            <a:fld id="{B3FECDB2-12C2-4AFA-BC91-6BA99646959C}" type="slidenum">
              <a:rPr lang="en-US" smtClean="0"/>
              <a:pPr/>
              <a:t>‹#›</a:t>
            </a:fld>
            <a:endParaRPr lang="en-US"/>
          </a:p>
        </p:txBody>
      </p:sp>
      <p:sp>
        <p:nvSpPr>
          <p:cNvPr id="15" name="Oval 14">
            <a:extLst>
              <a:ext uri="{FF2B5EF4-FFF2-40B4-BE49-F238E27FC236}">
                <a16:creationId xmlns:a16="http://schemas.microsoft.com/office/drawing/2014/main" xmlns="" id="{447D7898-FE11-88DD-1D84-84F7B0D5323B}"/>
              </a:ext>
            </a:extLst>
          </p:cNvPr>
          <p:cNvSpPr/>
          <p:nvPr/>
        </p:nvSpPr>
        <p:spPr>
          <a:xfrm>
            <a:off x="10616504" y="6467345"/>
            <a:ext cx="102992" cy="1029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xmlns="" id="{D15C48D5-C5DF-E43A-D1AA-035412DF4C19}"/>
              </a:ext>
            </a:extLst>
          </p:cNvPr>
          <p:cNvCxnSpPr>
            <a:cxnSpLocks/>
          </p:cNvCxnSpPr>
          <p:nvPr/>
        </p:nvCxnSpPr>
        <p:spPr>
          <a:xfrm>
            <a:off x="522514" y="1912775"/>
            <a:ext cx="2621868" cy="0"/>
          </a:xfrm>
          <a:prstGeom prst="line">
            <a:avLst/>
          </a:prstGeom>
          <a:ln w="12700">
            <a:solidFill>
              <a:srgbClr val="F5B21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1315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975" y="2078182"/>
            <a:ext cx="11142308" cy="2169622"/>
          </a:xfrm>
          <a:prstGeom prst="rect">
            <a:avLst/>
          </a:prstGeom>
        </p:spPr>
        <p:txBody>
          <a:bodyPr anchor="ctr"/>
          <a:lstStyle>
            <a:lvl1pPr algn="ctr">
              <a:defRPr sz="4400">
                <a:solidFill>
                  <a:schemeClr val="bg1"/>
                </a:solidFill>
              </a:defRPr>
            </a:lvl1pPr>
          </a:lstStyle>
          <a:p>
            <a:r>
              <a:rPr lang="en-US"/>
              <a:t>Click to edit Master title style</a:t>
            </a:r>
          </a:p>
        </p:txBody>
      </p:sp>
      <p:cxnSp>
        <p:nvCxnSpPr>
          <p:cNvPr id="12" name="Straight Connector 11">
            <a:extLst>
              <a:ext uri="{FF2B5EF4-FFF2-40B4-BE49-F238E27FC236}">
                <a16:creationId xmlns:a16="http://schemas.microsoft.com/office/drawing/2014/main" xmlns="" id="{9CE5FE3B-4936-47EC-DFBB-C9B6CEB6B6BD}"/>
              </a:ext>
            </a:extLst>
          </p:cNvPr>
          <p:cNvCxnSpPr>
            <a:cxnSpLocks/>
          </p:cNvCxnSpPr>
          <p:nvPr/>
        </p:nvCxnSpPr>
        <p:spPr>
          <a:xfrm>
            <a:off x="464975" y="1670180"/>
            <a:ext cx="11142308" cy="0"/>
          </a:xfrm>
          <a:prstGeom prst="line">
            <a:avLst/>
          </a:prstGeom>
          <a:ln>
            <a:solidFill>
              <a:srgbClr val="F5B21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A06D9F77-4B02-5413-C331-7472B74F5C63}"/>
              </a:ext>
            </a:extLst>
          </p:cNvPr>
          <p:cNvCxnSpPr>
            <a:cxnSpLocks/>
          </p:cNvCxnSpPr>
          <p:nvPr/>
        </p:nvCxnSpPr>
        <p:spPr>
          <a:xfrm>
            <a:off x="464975" y="4556448"/>
            <a:ext cx="11142308" cy="0"/>
          </a:xfrm>
          <a:prstGeom prst="line">
            <a:avLst/>
          </a:prstGeom>
          <a:ln>
            <a:solidFill>
              <a:srgbClr val="F5B21F"/>
            </a:solidFill>
          </a:ln>
        </p:spPr>
        <p:style>
          <a:lnRef idx="1">
            <a:schemeClr val="accent1"/>
          </a:lnRef>
          <a:fillRef idx="0">
            <a:schemeClr val="accent1"/>
          </a:fillRef>
          <a:effectRef idx="0">
            <a:schemeClr val="accent1"/>
          </a:effectRef>
          <a:fontRef idx="minor">
            <a:schemeClr val="tx1"/>
          </a:fontRef>
        </p:style>
      </p:cxnSp>
      <p:sp>
        <p:nvSpPr>
          <p:cNvPr id="15" name="Date Placeholder 3">
            <a:extLst>
              <a:ext uri="{FF2B5EF4-FFF2-40B4-BE49-F238E27FC236}">
                <a16:creationId xmlns:a16="http://schemas.microsoft.com/office/drawing/2014/main" xmlns="" id="{58AFE3DE-3DCA-819E-4665-AC41B38CFC67}"/>
              </a:ext>
            </a:extLst>
          </p:cNvPr>
          <p:cNvSpPr>
            <a:spLocks noGrp="1"/>
          </p:cNvSpPr>
          <p:nvPr>
            <p:ph type="dt" sz="half" idx="10"/>
          </p:nvPr>
        </p:nvSpPr>
        <p:spPr>
          <a:xfrm>
            <a:off x="9692595" y="6373164"/>
            <a:ext cx="850641" cy="365125"/>
          </a:xfrm>
          <a:prstGeom prst="rect">
            <a:avLst/>
          </a:prstGeom>
        </p:spPr>
        <p:txBody>
          <a:bodyPr/>
          <a:lstStyle>
            <a:lvl1pPr>
              <a:defRPr sz="1200">
                <a:solidFill>
                  <a:schemeClr val="tx1"/>
                </a:solidFill>
              </a:defRPr>
            </a:lvl1pPr>
          </a:lstStyle>
          <a:p>
            <a:fld id="{9B6B43A8-4BC7-1240-A5D9-AD175DC33D22}" type="datetime1">
              <a:rPr lang="en-US" smtClean="0"/>
              <a:t>4/4/23</a:t>
            </a:fld>
            <a:endParaRPr lang="en-US"/>
          </a:p>
        </p:txBody>
      </p:sp>
      <p:sp>
        <p:nvSpPr>
          <p:cNvPr id="16" name="Slide Number Placeholder 5">
            <a:extLst>
              <a:ext uri="{FF2B5EF4-FFF2-40B4-BE49-F238E27FC236}">
                <a16:creationId xmlns:a16="http://schemas.microsoft.com/office/drawing/2014/main" xmlns="" id="{41C26C6A-25D9-B5B0-F70C-220DA4FD74C3}"/>
              </a:ext>
            </a:extLst>
          </p:cNvPr>
          <p:cNvSpPr>
            <a:spLocks noGrp="1"/>
          </p:cNvSpPr>
          <p:nvPr>
            <p:ph type="sldNum" sz="quarter" idx="12"/>
          </p:nvPr>
        </p:nvSpPr>
        <p:spPr>
          <a:xfrm>
            <a:off x="10792764" y="6373164"/>
            <a:ext cx="575808" cy="365125"/>
          </a:xfrm>
          <a:prstGeom prst="rect">
            <a:avLst/>
          </a:prstGeom>
        </p:spPr>
        <p:txBody>
          <a:bodyPr/>
          <a:lstStyle>
            <a:lvl1pPr algn="l">
              <a:defRPr sz="1200">
                <a:solidFill>
                  <a:schemeClr val="tx1"/>
                </a:solidFill>
              </a:defRPr>
            </a:lvl1pPr>
          </a:lstStyle>
          <a:p>
            <a:fld id="{B3FECDB2-12C2-4AFA-BC91-6BA99646959C}" type="slidenum">
              <a:rPr lang="en-US" smtClean="0"/>
              <a:pPr/>
              <a:t>‹#›</a:t>
            </a:fld>
            <a:endParaRPr lang="en-US"/>
          </a:p>
        </p:txBody>
      </p:sp>
      <p:sp>
        <p:nvSpPr>
          <p:cNvPr id="17" name="Oval 16">
            <a:extLst>
              <a:ext uri="{FF2B5EF4-FFF2-40B4-BE49-F238E27FC236}">
                <a16:creationId xmlns:a16="http://schemas.microsoft.com/office/drawing/2014/main" xmlns="" id="{060DE69A-EE9D-B7B1-5F07-E280AB6BC1B0}"/>
              </a:ext>
            </a:extLst>
          </p:cNvPr>
          <p:cNvSpPr/>
          <p:nvPr/>
        </p:nvSpPr>
        <p:spPr>
          <a:xfrm>
            <a:off x="10616504" y="6467345"/>
            <a:ext cx="102992" cy="1029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51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xmlns="" id="{452C2ECB-AB0D-6BD4-B060-7E346F77DD0F}"/>
              </a:ext>
            </a:extLst>
          </p:cNvPr>
          <p:cNvSpPr>
            <a:spLocks noGrp="1"/>
          </p:cNvSpPr>
          <p:nvPr>
            <p:ph type="dt" sz="half" idx="10"/>
          </p:nvPr>
        </p:nvSpPr>
        <p:spPr>
          <a:xfrm>
            <a:off x="9692595" y="6373164"/>
            <a:ext cx="850641" cy="365125"/>
          </a:xfrm>
          <a:prstGeom prst="rect">
            <a:avLst/>
          </a:prstGeom>
        </p:spPr>
        <p:txBody>
          <a:bodyPr/>
          <a:lstStyle>
            <a:lvl1pPr>
              <a:defRPr sz="1200">
                <a:solidFill>
                  <a:schemeClr val="tx1"/>
                </a:solidFill>
              </a:defRPr>
            </a:lvl1pPr>
          </a:lstStyle>
          <a:p>
            <a:fld id="{094AA084-54F5-BC4F-8E13-25EC99A934E4}" type="datetime1">
              <a:rPr lang="en-US" smtClean="0"/>
              <a:t>4/4/23</a:t>
            </a:fld>
            <a:endParaRPr lang="en-US"/>
          </a:p>
        </p:txBody>
      </p:sp>
      <p:sp>
        <p:nvSpPr>
          <p:cNvPr id="9" name="Slide Number Placeholder 5">
            <a:extLst>
              <a:ext uri="{FF2B5EF4-FFF2-40B4-BE49-F238E27FC236}">
                <a16:creationId xmlns:a16="http://schemas.microsoft.com/office/drawing/2014/main" xmlns="" id="{1579A850-0ABA-DD1C-2B4F-030B0B943763}"/>
              </a:ext>
            </a:extLst>
          </p:cNvPr>
          <p:cNvSpPr>
            <a:spLocks noGrp="1"/>
          </p:cNvSpPr>
          <p:nvPr>
            <p:ph type="sldNum" sz="quarter" idx="12"/>
          </p:nvPr>
        </p:nvSpPr>
        <p:spPr>
          <a:xfrm>
            <a:off x="10792764" y="6373164"/>
            <a:ext cx="575808" cy="365125"/>
          </a:xfrm>
          <a:prstGeom prst="rect">
            <a:avLst/>
          </a:prstGeom>
        </p:spPr>
        <p:txBody>
          <a:bodyPr/>
          <a:lstStyle>
            <a:lvl1pPr algn="l">
              <a:defRPr sz="1200">
                <a:solidFill>
                  <a:schemeClr val="tx1"/>
                </a:solidFill>
              </a:defRPr>
            </a:lvl1pPr>
          </a:lstStyle>
          <a:p>
            <a:fld id="{B3FECDB2-12C2-4AFA-BC91-6BA99646959C}" type="slidenum">
              <a:rPr lang="en-US" smtClean="0"/>
              <a:pPr/>
              <a:t>‹#›</a:t>
            </a:fld>
            <a:endParaRPr lang="en-US"/>
          </a:p>
        </p:txBody>
      </p:sp>
      <p:sp>
        <p:nvSpPr>
          <p:cNvPr id="10" name="Oval 9">
            <a:extLst>
              <a:ext uri="{FF2B5EF4-FFF2-40B4-BE49-F238E27FC236}">
                <a16:creationId xmlns:a16="http://schemas.microsoft.com/office/drawing/2014/main" xmlns="" id="{3FE6B730-8145-F470-83AD-71350B071856}"/>
              </a:ext>
            </a:extLst>
          </p:cNvPr>
          <p:cNvSpPr/>
          <p:nvPr/>
        </p:nvSpPr>
        <p:spPr>
          <a:xfrm>
            <a:off x="10616504" y="6467345"/>
            <a:ext cx="102992" cy="1029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6622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4974" y="2242068"/>
            <a:ext cx="11142307" cy="3356300"/>
          </a:xfrm>
          <a:prstGeom prst="rect">
            <a:avLst/>
          </a:prstGeom>
        </p:spPr>
        <p:txBody>
          <a:bodyPr vert="horz" lIns="91440" tIns="45720" rIns="91440" bIns="45720" rtlCol="0">
            <a:normAutofit/>
          </a:bodyPr>
          <a:lstStyle/>
          <a:p>
            <a:pPr lvl="0"/>
            <a:r>
              <a:rPr lang="en-US"/>
              <a:t>Click to edit Master text styles</a:t>
            </a:r>
          </a:p>
        </p:txBody>
      </p:sp>
    </p:spTree>
    <p:extLst>
      <p:ext uri="{BB962C8B-B14F-4D97-AF65-F5344CB8AC3E}">
        <p14:creationId xmlns:p14="http://schemas.microsoft.com/office/powerpoint/2010/main" val="124795559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701" r:id="rId3"/>
    <p:sldLayoutId id="2147483705" r:id="rId4"/>
    <p:sldLayoutId id="2147483702" r:id="rId5"/>
    <p:sldLayoutId id="2147483703" r:id="rId6"/>
  </p:sldLayoutIdLst>
  <p:hf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1F1E1E"/>
          </a:solidFill>
          <a:latin typeface="Roboto Light" panose="02000000000000000000" pitchFamily="2" charset="0"/>
          <a:ea typeface="Roboto Light" panose="02000000000000000000" pitchFamily="2"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Roboto Light" panose="02000000000000000000" pitchFamily="2" charset="0"/>
          <a:ea typeface="Roboto Light" panose="02000000000000000000" pitchFamily="2"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Roboto Light" panose="02000000000000000000" pitchFamily="2" charset="0"/>
          <a:ea typeface="Roboto Light" panose="02000000000000000000" pitchFamily="2" charset="0"/>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Roboto Light" panose="02000000000000000000" pitchFamily="2" charset="0"/>
          <a:ea typeface="Roboto Light" panose="02000000000000000000" pitchFamily="2" charset="0"/>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 Id="rId3" Type="http://schemas.openxmlformats.org/officeDocument/2006/relationships/hyperlink" Target="https://www.brattle.com/insights-events/publications/transmission-planning-for-the-21st-century-proven-practices-that-increase-value-and-reduce-cost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CA15D8-F5C7-3182-8890-4844D2CD1462}"/>
              </a:ext>
            </a:extLst>
          </p:cNvPr>
          <p:cNvSpPr>
            <a:spLocks noGrp="1"/>
          </p:cNvSpPr>
          <p:nvPr>
            <p:ph type="title"/>
          </p:nvPr>
        </p:nvSpPr>
        <p:spPr>
          <a:xfrm>
            <a:off x="838200" y="4096011"/>
            <a:ext cx="10873636" cy="1129131"/>
          </a:xfrm>
        </p:spPr>
        <p:txBody>
          <a:bodyPr>
            <a:normAutofit/>
          </a:bodyPr>
          <a:lstStyle/>
          <a:p>
            <a:r>
              <a:rPr lang="en-US" dirty="0"/>
              <a:t>No energy transition without transmission</a:t>
            </a:r>
          </a:p>
        </p:txBody>
      </p:sp>
      <p:sp>
        <p:nvSpPr>
          <p:cNvPr id="3" name="Content Placeholder 2">
            <a:extLst>
              <a:ext uri="{FF2B5EF4-FFF2-40B4-BE49-F238E27FC236}">
                <a16:creationId xmlns:a16="http://schemas.microsoft.com/office/drawing/2014/main" xmlns="" id="{4F4A693B-9CDC-B898-09B0-3A243B1496A9}"/>
              </a:ext>
            </a:extLst>
          </p:cNvPr>
          <p:cNvSpPr>
            <a:spLocks noGrp="1"/>
          </p:cNvSpPr>
          <p:nvPr>
            <p:ph idx="1"/>
          </p:nvPr>
        </p:nvSpPr>
        <p:spPr>
          <a:xfrm>
            <a:off x="838200" y="5644109"/>
            <a:ext cx="6967194" cy="793621"/>
          </a:xfrm>
        </p:spPr>
        <p:txBody>
          <a:bodyPr/>
          <a:lstStyle/>
          <a:p>
            <a:r>
              <a:rPr lang="en-US" dirty="0"/>
              <a:t>Rob </a:t>
            </a:r>
            <a:r>
              <a:rPr lang="en-US" dirty="0" err="1"/>
              <a:t>Gramlich</a:t>
            </a:r>
            <a:endParaRPr lang="en-US" dirty="0"/>
          </a:p>
          <a:p>
            <a:r>
              <a:rPr lang="en-US" dirty="0"/>
              <a:t>HEPG 3/14/23</a:t>
            </a:r>
          </a:p>
        </p:txBody>
      </p:sp>
    </p:spTree>
    <p:extLst>
      <p:ext uri="{BB962C8B-B14F-4D97-AF65-F5344CB8AC3E}">
        <p14:creationId xmlns:p14="http://schemas.microsoft.com/office/powerpoint/2010/main" val="1406944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4">
            <a:extLst>
              <a:ext uri="{FF2B5EF4-FFF2-40B4-BE49-F238E27FC236}">
                <a16:creationId xmlns:a16="http://schemas.microsoft.com/office/drawing/2014/main" xmlns="" id="{62A01268-FB13-81B4-A92F-93329E76D848}"/>
              </a:ext>
            </a:extLst>
          </p:cNvPr>
          <p:cNvGraphicFramePr>
            <a:graphicFrameLocks noGrp="1"/>
          </p:cNvGraphicFramePr>
          <p:nvPr>
            <p:extLst>
              <p:ext uri="{D42A27DB-BD31-4B8C-83A1-F6EECF244321}">
                <p14:modId xmlns:p14="http://schemas.microsoft.com/office/powerpoint/2010/main" val="1760152342"/>
              </p:ext>
            </p:extLst>
          </p:nvPr>
        </p:nvGraphicFramePr>
        <p:xfrm>
          <a:off x="111458" y="1190298"/>
          <a:ext cx="11969075" cy="3883817"/>
        </p:xfrm>
        <a:graphic>
          <a:graphicData uri="http://schemas.openxmlformats.org/drawingml/2006/table">
            <a:tbl>
              <a:tblPr firstRow="1" bandRow="1">
                <a:tableStyleId>{00A15C55-8517-42AA-B614-E9B94910E393}</a:tableStyleId>
              </a:tblPr>
              <a:tblGrid>
                <a:gridCol w="4883890">
                  <a:extLst>
                    <a:ext uri="{9D8B030D-6E8A-4147-A177-3AD203B41FA5}">
                      <a16:colId xmlns:a16="http://schemas.microsoft.com/office/drawing/2014/main" xmlns="" val="4018908442"/>
                    </a:ext>
                  </a:extLst>
                </a:gridCol>
                <a:gridCol w="1430661">
                  <a:extLst>
                    <a:ext uri="{9D8B030D-6E8A-4147-A177-3AD203B41FA5}">
                      <a16:colId xmlns:a16="http://schemas.microsoft.com/office/drawing/2014/main" xmlns="" val="4246384289"/>
                    </a:ext>
                  </a:extLst>
                </a:gridCol>
                <a:gridCol w="1430661">
                  <a:extLst>
                    <a:ext uri="{9D8B030D-6E8A-4147-A177-3AD203B41FA5}">
                      <a16:colId xmlns:a16="http://schemas.microsoft.com/office/drawing/2014/main" xmlns="" val="1500506233"/>
                    </a:ext>
                  </a:extLst>
                </a:gridCol>
                <a:gridCol w="2344897">
                  <a:extLst>
                    <a:ext uri="{9D8B030D-6E8A-4147-A177-3AD203B41FA5}">
                      <a16:colId xmlns:a16="http://schemas.microsoft.com/office/drawing/2014/main" xmlns="" val="1179597482"/>
                    </a:ext>
                  </a:extLst>
                </a:gridCol>
                <a:gridCol w="1033394">
                  <a:extLst>
                    <a:ext uri="{9D8B030D-6E8A-4147-A177-3AD203B41FA5}">
                      <a16:colId xmlns:a16="http://schemas.microsoft.com/office/drawing/2014/main" xmlns="" val="1992742254"/>
                    </a:ext>
                  </a:extLst>
                </a:gridCol>
                <a:gridCol w="845572">
                  <a:extLst>
                    <a:ext uri="{9D8B030D-6E8A-4147-A177-3AD203B41FA5}">
                      <a16:colId xmlns:a16="http://schemas.microsoft.com/office/drawing/2014/main" xmlns="" val="435750047"/>
                    </a:ext>
                  </a:extLst>
                </a:gridCol>
              </a:tblGrid>
              <a:tr h="480847">
                <a:tc>
                  <a:txBody>
                    <a:bodyPr/>
                    <a:lstStyle/>
                    <a:p>
                      <a:pPr algn="ctr" fontAlgn="b"/>
                      <a:r>
                        <a:rPr lang="en-US" sz="1400" b="1" u="none" strike="noStrike">
                          <a:solidFill>
                            <a:srgbClr val="000000"/>
                          </a:solidFill>
                          <a:effectLst/>
                          <a:latin typeface="+mn-lt"/>
                        </a:rPr>
                        <a:t>Project Name </a:t>
                      </a:r>
                      <a:endParaRPr lang="en-US" sz="1400" b="1" i="0" u="none" strike="noStrike">
                        <a:solidFill>
                          <a:srgbClr val="000000"/>
                        </a:solidFill>
                        <a:effectLst/>
                        <a:latin typeface="+mn-lt"/>
                      </a:endParaRPr>
                    </a:p>
                  </a:txBody>
                  <a:tcPr marL="0" marR="0" marT="0" marB="0" anchor="ctr"/>
                </a:tc>
                <a:tc>
                  <a:txBody>
                    <a:bodyPr/>
                    <a:lstStyle/>
                    <a:p>
                      <a:pPr algn="ctr" fontAlgn="b"/>
                      <a:r>
                        <a:rPr lang="en-US" sz="1400" b="1" i="0" u="none" strike="noStrike" dirty="0">
                          <a:solidFill>
                            <a:srgbClr val="000000"/>
                          </a:solidFill>
                          <a:effectLst/>
                          <a:latin typeface="+mn-lt"/>
                        </a:rPr>
                        <a:t>Region</a:t>
                      </a:r>
                    </a:p>
                  </a:txBody>
                  <a:tcPr marL="0" marR="0" marT="0" marB="0" anchor="ctr"/>
                </a:tc>
                <a:tc>
                  <a:txBody>
                    <a:bodyPr/>
                    <a:lstStyle/>
                    <a:p>
                      <a:pPr algn="ctr" fontAlgn="b"/>
                      <a:r>
                        <a:rPr lang="en-US" sz="1400" b="1" u="none" strike="noStrike">
                          <a:solidFill>
                            <a:srgbClr val="000000"/>
                          </a:solidFill>
                          <a:effectLst/>
                          <a:latin typeface="+mn-lt"/>
                        </a:rPr>
                        <a:t>Expected Year of </a:t>
                      </a:r>
                    </a:p>
                    <a:p>
                      <a:pPr algn="ctr" fontAlgn="b"/>
                      <a:r>
                        <a:rPr lang="en-US" sz="1400" b="1" u="none" strike="noStrike">
                          <a:solidFill>
                            <a:srgbClr val="000000"/>
                          </a:solidFill>
                          <a:effectLst/>
                          <a:latin typeface="+mn-lt"/>
                        </a:rPr>
                        <a:t>In-Service</a:t>
                      </a:r>
                      <a:endParaRPr lang="en-US" sz="1400" b="1" i="0" u="none" strike="noStrike">
                        <a:solidFill>
                          <a:srgbClr val="000000"/>
                        </a:solidFill>
                        <a:effectLst/>
                        <a:latin typeface="+mn-lt"/>
                      </a:endParaRPr>
                    </a:p>
                  </a:txBody>
                  <a:tcPr marL="0" marR="0" marT="0" marB="0" anchor="ctr"/>
                </a:tc>
                <a:tc>
                  <a:txBody>
                    <a:bodyPr/>
                    <a:lstStyle/>
                    <a:p>
                      <a:pPr algn="ctr" fontAlgn="b"/>
                      <a:r>
                        <a:rPr lang="en-US" sz="1400" b="1" u="none" strike="noStrike">
                          <a:solidFill>
                            <a:srgbClr val="000000"/>
                          </a:solidFill>
                          <a:effectLst/>
                          <a:latin typeface="+mn-lt"/>
                        </a:rPr>
                        <a:t>Estimated Cost of Project </a:t>
                      </a:r>
                      <a:endParaRPr lang="en-US" sz="1400" b="1" i="0" u="none" strike="noStrike">
                        <a:solidFill>
                          <a:srgbClr val="000000"/>
                        </a:solidFill>
                        <a:effectLst/>
                        <a:latin typeface="+mn-lt"/>
                      </a:endParaRPr>
                    </a:p>
                  </a:txBody>
                  <a:tcPr marL="0" marR="0" marT="0" marB="0" anchor="ctr"/>
                </a:tc>
                <a:tc>
                  <a:txBody>
                    <a:bodyPr/>
                    <a:lstStyle/>
                    <a:p>
                      <a:pPr algn="ctr" fontAlgn="b"/>
                      <a:r>
                        <a:rPr lang="en-US" sz="1400" b="1" u="none" strike="noStrike">
                          <a:solidFill>
                            <a:srgbClr val="000000"/>
                          </a:solidFill>
                          <a:effectLst/>
                          <a:latin typeface="+mn-lt"/>
                        </a:rPr>
                        <a:t>Capacity </a:t>
                      </a:r>
                    </a:p>
                    <a:p>
                      <a:pPr algn="ctr" fontAlgn="b"/>
                      <a:r>
                        <a:rPr lang="en-US" sz="1400" b="1" u="none" strike="noStrike">
                          <a:solidFill>
                            <a:srgbClr val="000000"/>
                          </a:solidFill>
                          <a:effectLst/>
                          <a:latin typeface="+mn-lt"/>
                        </a:rPr>
                        <a:t>(MW)</a:t>
                      </a:r>
                      <a:endParaRPr lang="en-US" sz="1400" b="1" i="0" u="none" strike="noStrike">
                        <a:solidFill>
                          <a:srgbClr val="000000"/>
                        </a:solidFill>
                        <a:effectLst/>
                        <a:latin typeface="+mn-lt"/>
                      </a:endParaRPr>
                    </a:p>
                  </a:txBody>
                  <a:tcPr marL="0" marR="0" marT="0" marB="0" anchor="ctr"/>
                </a:tc>
                <a:tc>
                  <a:txBody>
                    <a:bodyPr/>
                    <a:lstStyle/>
                    <a:p>
                      <a:pPr algn="ctr" fontAlgn="b"/>
                      <a:r>
                        <a:rPr lang="en-US" sz="1400" b="1" u="none" strike="noStrike">
                          <a:solidFill>
                            <a:srgbClr val="000000"/>
                          </a:solidFill>
                          <a:effectLst/>
                          <a:latin typeface="+mn-lt"/>
                        </a:rPr>
                        <a:t>Length (miles) </a:t>
                      </a:r>
                      <a:endParaRPr lang="en-US" sz="1400" b="1" i="0" u="none" strike="noStrike">
                        <a:solidFill>
                          <a:srgbClr val="000000"/>
                        </a:solidFill>
                        <a:effectLst/>
                        <a:latin typeface="+mn-lt"/>
                      </a:endParaRPr>
                    </a:p>
                  </a:txBody>
                  <a:tcPr marL="0" marR="0" marT="0" marB="0" anchor="ctr"/>
                </a:tc>
                <a:extLst>
                  <a:ext uri="{0D108BD9-81ED-4DB2-BD59-A6C34878D82A}">
                    <a16:rowId xmlns:a16="http://schemas.microsoft.com/office/drawing/2014/main" xmlns="" val="554139143"/>
                  </a:ext>
                </a:extLst>
              </a:tr>
              <a:tr h="262758">
                <a:tc>
                  <a:txBody>
                    <a:bodyPr/>
                    <a:lstStyle/>
                    <a:p>
                      <a:pPr algn="l" fontAlgn="b"/>
                      <a:r>
                        <a:rPr lang="en-US" sz="1700" b="0" i="0" u="none" strike="noStrike" dirty="0">
                          <a:solidFill>
                            <a:srgbClr val="000000"/>
                          </a:solidFill>
                          <a:effectLst/>
                          <a:latin typeface="+mn-lt"/>
                        </a:rPr>
                        <a:t>Cardinal-Hickory Creek</a:t>
                      </a:r>
                    </a:p>
                  </a:txBody>
                  <a:tcPr marL="0" marR="0" marT="0" marB="0" anchor="b"/>
                </a:tc>
                <a:tc>
                  <a:txBody>
                    <a:bodyPr/>
                    <a:lstStyle/>
                    <a:p>
                      <a:pPr algn="ctr" fontAlgn="b"/>
                      <a:r>
                        <a:rPr lang="en-US" sz="1700" b="0" u="none" strike="noStrike" dirty="0">
                          <a:solidFill>
                            <a:srgbClr val="000000"/>
                          </a:solidFill>
                          <a:effectLst/>
                          <a:latin typeface="+mn-lt"/>
                        </a:rPr>
                        <a:t>PJM</a:t>
                      </a:r>
                    </a:p>
                  </a:txBody>
                  <a:tcPr marL="0" marR="0" marT="0" marB="0" anchor="b"/>
                </a:tc>
                <a:tc>
                  <a:txBody>
                    <a:bodyPr/>
                    <a:lstStyle/>
                    <a:p>
                      <a:pPr algn="ctr" fontAlgn="b"/>
                      <a:endParaRPr lang="en-US" sz="1700" b="0" u="none" strike="noStrike">
                        <a:solidFill>
                          <a:srgbClr val="000000"/>
                        </a:solidFill>
                        <a:effectLst/>
                        <a:latin typeface="+mn-lt"/>
                      </a:endParaRPr>
                    </a:p>
                  </a:txBody>
                  <a:tcPr marL="0" marR="0" marT="0" marB="0" anchor="b"/>
                </a:tc>
                <a:tc>
                  <a:txBody>
                    <a:bodyPr/>
                    <a:lstStyle/>
                    <a:p>
                      <a:pPr algn="l" fontAlgn="b"/>
                      <a:r>
                        <a:rPr lang="en-US" sz="1700" b="0" i="0" u="none" strike="noStrike">
                          <a:solidFill>
                            <a:srgbClr val="000000"/>
                          </a:solidFill>
                          <a:effectLst/>
                          <a:latin typeface="+mn-lt"/>
                        </a:rPr>
                        <a:t>$520 million</a:t>
                      </a:r>
                    </a:p>
                  </a:txBody>
                  <a:tcPr marL="0" marR="0" marT="0" marB="0" anchor="b"/>
                </a:tc>
                <a:tc>
                  <a:txBody>
                    <a:bodyPr/>
                    <a:lstStyle/>
                    <a:p>
                      <a:pPr algn="r" fontAlgn="b"/>
                      <a:r>
                        <a:rPr lang="en-US" sz="1700" b="0" i="0" u="none" strike="noStrike">
                          <a:solidFill>
                            <a:srgbClr val="000000"/>
                          </a:solidFill>
                          <a:effectLst/>
                          <a:latin typeface="+mn-lt"/>
                        </a:rPr>
                        <a:t>1200</a:t>
                      </a:r>
                    </a:p>
                  </a:txBody>
                  <a:tcPr marL="0" marR="0" marT="0" marB="0" anchor="b"/>
                </a:tc>
                <a:tc>
                  <a:txBody>
                    <a:bodyPr/>
                    <a:lstStyle/>
                    <a:p>
                      <a:pPr algn="r" fontAlgn="b"/>
                      <a:r>
                        <a:rPr lang="en-US" sz="1700" b="0" i="0" u="none" strike="noStrike">
                          <a:solidFill>
                            <a:srgbClr val="000000"/>
                          </a:solidFill>
                          <a:effectLst/>
                          <a:latin typeface="+mn-lt"/>
                        </a:rPr>
                        <a:t>100</a:t>
                      </a:r>
                    </a:p>
                  </a:txBody>
                  <a:tcPr marL="0" marR="0" marT="0" marB="0" anchor="b"/>
                </a:tc>
                <a:extLst>
                  <a:ext uri="{0D108BD9-81ED-4DB2-BD59-A6C34878D82A}">
                    <a16:rowId xmlns:a16="http://schemas.microsoft.com/office/drawing/2014/main" xmlns="" val="2316333482"/>
                  </a:ext>
                </a:extLst>
              </a:tr>
              <a:tr h="262758">
                <a:tc>
                  <a:txBody>
                    <a:bodyPr/>
                    <a:lstStyle/>
                    <a:p>
                      <a:pPr algn="l" fontAlgn="b"/>
                      <a:r>
                        <a:rPr lang="en-US" sz="1700" b="0" u="none" strike="noStrike">
                          <a:solidFill>
                            <a:srgbClr val="000000"/>
                          </a:solidFill>
                          <a:effectLst/>
                          <a:latin typeface="+mn-lt"/>
                        </a:rPr>
                        <a:t>SWIP North</a:t>
                      </a:r>
                      <a:endParaRPr lang="en-US" sz="1700" b="0" i="0" u="none" strike="noStrike">
                        <a:solidFill>
                          <a:srgbClr val="000000"/>
                        </a:solidFill>
                        <a:effectLst/>
                        <a:latin typeface="+mn-lt"/>
                      </a:endParaRPr>
                    </a:p>
                  </a:txBody>
                  <a:tcPr marL="0" marR="0" marT="0" marB="0" anchor="b"/>
                </a:tc>
                <a:tc>
                  <a:txBody>
                    <a:bodyPr/>
                    <a:lstStyle/>
                    <a:p>
                      <a:pPr algn="ctr" fontAlgn="b"/>
                      <a:r>
                        <a:rPr lang="en-US" sz="1700" b="0" u="none" strike="noStrike" dirty="0">
                          <a:solidFill>
                            <a:srgbClr val="000000"/>
                          </a:solidFill>
                          <a:effectLst/>
                          <a:latin typeface="+mn-lt"/>
                        </a:rPr>
                        <a:t>West</a:t>
                      </a:r>
                    </a:p>
                  </a:txBody>
                  <a:tcPr marL="0" marR="0" marT="0" marB="0" anchor="b"/>
                </a:tc>
                <a:tc>
                  <a:txBody>
                    <a:bodyPr/>
                    <a:lstStyle/>
                    <a:p>
                      <a:pPr algn="ctr" fontAlgn="b"/>
                      <a:r>
                        <a:rPr lang="en-US" sz="1700" b="0" u="none" strike="noStrike">
                          <a:solidFill>
                            <a:srgbClr val="000000"/>
                          </a:solidFill>
                          <a:effectLst/>
                          <a:latin typeface="+mn-lt"/>
                        </a:rPr>
                        <a:t>2024</a:t>
                      </a:r>
                    </a:p>
                  </a:txBody>
                  <a:tcPr marL="0" marR="0" marT="0" marB="0" anchor="b"/>
                </a:tc>
                <a:tc>
                  <a:txBody>
                    <a:bodyPr/>
                    <a:lstStyle/>
                    <a:p>
                      <a:pPr algn="l" fontAlgn="b"/>
                      <a:r>
                        <a:rPr lang="en-US" sz="1700" b="0" u="none" strike="noStrike">
                          <a:solidFill>
                            <a:srgbClr val="000000"/>
                          </a:solidFill>
                          <a:effectLst/>
                          <a:latin typeface="+mn-lt"/>
                        </a:rPr>
                        <a:t>$1.5 billion</a:t>
                      </a:r>
                      <a:endParaRPr lang="en-US" sz="1700" b="0" i="0" u="none" strike="noStrike">
                        <a:solidFill>
                          <a:srgbClr val="000000"/>
                        </a:solidFill>
                        <a:effectLst/>
                        <a:latin typeface="+mn-lt"/>
                      </a:endParaRPr>
                    </a:p>
                  </a:txBody>
                  <a:tcPr marL="0" marR="0" marT="0" marB="0" anchor="b"/>
                </a:tc>
                <a:tc>
                  <a:txBody>
                    <a:bodyPr/>
                    <a:lstStyle/>
                    <a:p>
                      <a:pPr algn="r" fontAlgn="b"/>
                      <a:r>
                        <a:rPr lang="en-US" sz="1700" b="0" u="none" strike="noStrike">
                          <a:solidFill>
                            <a:srgbClr val="000000"/>
                          </a:solidFill>
                          <a:effectLst/>
                          <a:latin typeface="+mn-lt"/>
                        </a:rPr>
                        <a:t>2200</a:t>
                      </a:r>
                      <a:endParaRPr lang="en-US" sz="1700" b="0" i="0" u="none" strike="noStrike">
                        <a:solidFill>
                          <a:srgbClr val="000000"/>
                        </a:solidFill>
                        <a:effectLst/>
                        <a:latin typeface="+mn-lt"/>
                      </a:endParaRPr>
                    </a:p>
                  </a:txBody>
                  <a:tcPr marL="0" marR="0" marT="0" marB="0" anchor="b"/>
                </a:tc>
                <a:tc>
                  <a:txBody>
                    <a:bodyPr/>
                    <a:lstStyle/>
                    <a:p>
                      <a:pPr algn="r" fontAlgn="b"/>
                      <a:r>
                        <a:rPr lang="en-US" sz="1700" b="0" u="none" strike="noStrike">
                          <a:solidFill>
                            <a:srgbClr val="000000"/>
                          </a:solidFill>
                          <a:effectLst/>
                          <a:latin typeface="+mn-lt"/>
                        </a:rPr>
                        <a:t>275</a:t>
                      </a:r>
                      <a:endParaRPr lang="en-US" sz="1700" b="0" i="0" u="none" strike="noStrike">
                        <a:solidFill>
                          <a:srgbClr val="000000"/>
                        </a:solidFill>
                        <a:effectLst/>
                        <a:latin typeface="+mn-lt"/>
                      </a:endParaRPr>
                    </a:p>
                  </a:txBody>
                  <a:tcPr marL="0" marR="0" marT="0" marB="0" anchor="b"/>
                </a:tc>
                <a:extLst>
                  <a:ext uri="{0D108BD9-81ED-4DB2-BD59-A6C34878D82A}">
                    <a16:rowId xmlns:a16="http://schemas.microsoft.com/office/drawing/2014/main" xmlns="" val="4125680437"/>
                  </a:ext>
                </a:extLst>
              </a:tr>
              <a:tr h="283647">
                <a:tc>
                  <a:txBody>
                    <a:bodyPr/>
                    <a:lstStyle/>
                    <a:p>
                      <a:pPr algn="l" fontAlgn="b"/>
                      <a:r>
                        <a:rPr lang="en-US" sz="1700" b="0" u="none" strike="noStrike" err="1">
                          <a:solidFill>
                            <a:srgbClr val="000000"/>
                          </a:solidFill>
                          <a:effectLst/>
                          <a:latin typeface="+mn-lt"/>
                        </a:rPr>
                        <a:t>Greenlink</a:t>
                      </a:r>
                      <a:r>
                        <a:rPr lang="en-US" sz="1700" b="0" u="none" strike="noStrike">
                          <a:solidFill>
                            <a:srgbClr val="000000"/>
                          </a:solidFill>
                          <a:effectLst/>
                          <a:latin typeface="+mn-lt"/>
                        </a:rPr>
                        <a:t> North</a:t>
                      </a:r>
                      <a:endParaRPr lang="en-US" sz="1700" b="0" i="0" u="none" strike="noStrike">
                        <a:solidFill>
                          <a:srgbClr val="000000"/>
                        </a:solidFill>
                        <a:effectLst/>
                        <a:latin typeface="+mn-lt"/>
                      </a:endParaRPr>
                    </a:p>
                  </a:txBody>
                  <a:tcPr marL="0" marR="0" marT="0" marB="0" anchor="b"/>
                </a:tc>
                <a:tc>
                  <a:txBody>
                    <a:bodyPr/>
                    <a:lstStyle/>
                    <a:p>
                      <a:pPr algn="ctr" fontAlgn="b"/>
                      <a:r>
                        <a:rPr lang="en-US" sz="1700" b="0" i="0" u="none" strike="noStrike" dirty="0">
                          <a:solidFill>
                            <a:srgbClr val="000000"/>
                          </a:solidFill>
                          <a:effectLst/>
                          <a:latin typeface="+mn-lt"/>
                        </a:rPr>
                        <a:t>West</a:t>
                      </a:r>
                    </a:p>
                  </a:txBody>
                  <a:tcPr marL="0" marR="0" marT="0" marB="0" anchor="b"/>
                </a:tc>
                <a:tc>
                  <a:txBody>
                    <a:bodyPr/>
                    <a:lstStyle/>
                    <a:p>
                      <a:pPr algn="ctr" fontAlgn="b"/>
                      <a:r>
                        <a:rPr lang="en-US" sz="1700" b="0" i="0" u="none" strike="noStrike">
                          <a:solidFill>
                            <a:srgbClr val="000000"/>
                          </a:solidFill>
                          <a:effectLst/>
                          <a:latin typeface="+mn-lt"/>
                        </a:rPr>
                        <a:t>2027</a:t>
                      </a:r>
                    </a:p>
                  </a:txBody>
                  <a:tcPr marL="0" marR="0" marT="0" marB="0" anchor="b"/>
                </a:tc>
                <a:tc>
                  <a:txBody>
                    <a:bodyPr/>
                    <a:lstStyle/>
                    <a:p>
                      <a:pPr algn="l" fontAlgn="b"/>
                      <a:r>
                        <a:rPr lang="en-US" sz="1700" b="0" u="none" strike="noStrike">
                          <a:solidFill>
                            <a:srgbClr val="000000"/>
                          </a:solidFill>
                          <a:effectLst/>
                          <a:latin typeface="+mn-lt"/>
                        </a:rPr>
                        <a:t>$810 million</a:t>
                      </a:r>
                      <a:endParaRPr lang="en-US" sz="1700" b="0" i="0" u="none" strike="noStrike">
                        <a:solidFill>
                          <a:srgbClr val="000000"/>
                        </a:solidFill>
                        <a:effectLst/>
                        <a:latin typeface="+mn-lt"/>
                      </a:endParaRPr>
                    </a:p>
                  </a:txBody>
                  <a:tcPr marL="0" marR="0" marT="0" marB="0" anchor="b"/>
                </a:tc>
                <a:tc>
                  <a:txBody>
                    <a:bodyPr/>
                    <a:lstStyle/>
                    <a:p>
                      <a:pPr algn="r" fontAlgn="b"/>
                      <a:r>
                        <a:rPr lang="en-US" sz="1700" b="0" u="none" strike="noStrike">
                          <a:solidFill>
                            <a:srgbClr val="000000"/>
                          </a:solidFill>
                          <a:effectLst/>
                          <a:latin typeface="+mn-lt"/>
                        </a:rPr>
                        <a:t>2500</a:t>
                      </a:r>
                      <a:endParaRPr lang="en-US" sz="1700" b="0" i="0" u="none" strike="noStrike">
                        <a:solidFill>
                          <a:srgbClr val="000000"/>
                        </a:solidFill>
                        <a:effectLst/>
                        <a:latin typeface="+mn-lt"/>
                      </a:endParaRPr>
                    </a:p>
                  </a:txBody>
                  <a:tcPr marL="0" marR="0" marT="0" marB="0" anchor="b"/>
                </a:tc>
                <a:tc>
                  <a:txBody>
                    <a:bodyPr/>
                    <a:lstStyle/>
                    <a:p>
                      <a:pPr algn="r" fontAlgn="b"/>
                      <a:r>
                        <a:rPr lang="en-US" sz="1700" b="0" u="none" strike="noStrike">
                          <a:solidFill>
                            <a:srgbClr val="000000"/>
                          </a:solidFill>
                          <a:effectLst/>
                          <a:latin typeface="+mn-lt"/>
                        </a:rPr>
                        <a:t>235</a:t>
                      </a:r>
                      <a:endParaRPr lang="en-US" sz="1700" b="0" i="0" u="none" strike="noStrike">
                        <a:solidFill>
                          <a:srgbClr val="000000"/>
                        </a:solidFill>
                        <a:effectLst/>
                        <a:latin typeface="+mn-lt"/>
                      </a:endParaRPr>
                    </a:p>
                  </a:txBody>
                  <a:tcPr marL="0" marR="0" marT="0" marB="0" anchor="b"/>
                </a:tc>
                <a:extLst>
                  <a:ext uri="{0D108BD9-81ED-4DB2-BD59-A6C34878D82A}">
                    <a16:rowId xmlns:a16="http://schemas.microsoft.com/office/drawing/2014/main" xmlns="" val="3347118735"/>
                  </a:ext>
                </a:extLst>
              </a:tr>
              <a:tr h="231361">
                <a:tc>
                  <a:txBody>
                    <a:bodyPr/>
                    <a:lstStyle/>
                    <a:p>
                      <a:pPr algn="l" fontAlgn="b"/>
                      <a:r>
                        <a:rPr lang="en-US" sz="1700" b="0" i="0" u="none" strike="noStrike" err="1">
                          <a:solidFill>
                            <a:srgbClr val="000000"/>
                          </a:solidFill>
                          <a:effectLst/>
                          <a:latin typeface="+mn-lt"/>
                        </a:rPr>
                        <a:t>Greenlink</a:t>
                      </a:r>
                      <a:r>
                        <a:rPr lang="en-US" sz="1700" b="0" i="0" u="none" strike="noStrike">
                          <a:solidFill>
                            <a:srgbClr val="000000"/>
                          </a:solidFill>
                          <a:effectLst/>
                          <a:latin typeface="+mn-lt"/>
                        </a:rPr>
                        <a:t> West</a:t>
                      </a:r>
                    </a:p>
                  </a:txBody>
                  <a:tcPr marL="0" marR="0" marT="0" marB="0" anchor="b"/>
                </a:tc>
                <a:tc>
                  <a:txBody>
                    <a:bodyPr/>
                    <a:lstStyle/>
                    <a:p>
                      <a:pPr algn="ctr" fontAlgn="b"/>
                      <a:r>
                        <a:rPr lang="en-US" sz="1700" b="0" i="0" u="none" strike="noStrike" dirty="0">
                          <a:solidFill>
                            <a:srgbClr val="000000"/>
                          </a:solidFill>
                          <a:effectLst/>
                          <a:latin typeface="+mn-lt"/>
                        </a:rPr>
                        <a:t>West</a:t>
                      </a:r>
                    </a:p>
                  </a:txBody>
                  <a:tcPr marL="0" marR="0" marT="0" marB="0" anchor="b"/>
                </a:tc>
                <a:tc>
                  <a:txBody>
                    <a:bodyPr/>
                    <a:lstStyle/>
                    <a:p>
                      <a:pPr algn="ctr" fontAlgn="b"/>
                      <a:r>
                        <a:rPr lang="en-US" sz="1700" b="0" i="0" u="none" strike="noStrike">
                          <a:solidFill>
                            <a:srgbClr val="000000"/>
                          </a:solidFill>
                          <a:effectLst/>
                          <a:latin typeface="+mn-lt"/>
                        </a:rPr>
                        <a:t>2026</a:t>
                      </a:r>
                    </a:p>
                  </a:txBody>
                  <a:tcPr marL="0" marR="0" marT="0" marB="0" anchor="b"/>
                </a:tc>
                <a:tc>
                  <a:txBody>
                    <a:bodyPr/>
                    <a:lstStyle/>
                    <a:p>
                      <a:pPr algn="l" fontAlgn="b"/>
                      <a:r>
                        <a:rPr lang="en-US" sz="1700" b="0" i="0" u="none" strike="noStrike">
                          <a:solidFill>
                            <a:srgbClr val="000000"/>
                          </a:solidFill>
                          <a:effectLst/>
                          <a:latin typeface="+mn-lt"/>
                        </a:rPr>
                        <a:t>$1.61 billion</a:t>
                      </a:r>
                    </a:p>
                  </a:txBody>
                  <a:tcPr marL="0" marR="0" marT="0" marB="0" anchor="b"/>
                </a:tc>
                <a:tc>
                  <a:txBody>
                    <a:bodyPr/>
                    <a:lstStyle/>
                    <a:p>
                      <a:pPr algn="r" fontAlgn="b"/>
                      <a:r>
                        <a:rPr lang="en-US" sz="1700" b="0" i="0" u="none" strike="noStrike">
                          <a:solidFill>
                            <a:srgbClr val="000000"/>
                          </a:solidFill>
                          <a:effectLst/>
                          <a:latin typeface="+mn-lt"/>
                        </a:rPr>
                        <a:t>2500</a:t>
                      </a:r>
                    </a:p>
                  </a:txBody>
                  <a:tcPr marL="0" marR="0" marT="0" marB="0" anchor="b"/>
                </a:tc>
                <a:tc>
                  <a:txBody>
                    <a:bodyPr/>
                    <a:lstStyle/>
                    <a:p>
                      <a:pPr algn="r" fontAlgn="b"/>
                      <a:r>
                        <a:rPr lang="en-US" sz="1700" b="0" i="0" u="none" strike="noStrike">
                          <a:solidFill>
                            <a:srgbClr val="000000"/>
                          </a:solidFill>
                          <a:effectLst/>
                          <a:latin typeface="+mn-lt"/>
                        </a:rPr>
                        <a:t>351</a:t>
                      </a:r>
                    </a:p>
                  </a:txBody>
                  <a:tcPr marL="0" marR="0" marT="0" marB="0" anchor="b"/>
                </a:tc>
                <a:extLst>
                  <a:ext uri="{0D108BD9-81ED-4DB2-BD59-A6C34878D82A}">
                    <a16:rowId xmlns:a16="http://schemas.microsoft.com/office/drawing/2014/main" xmlns="" val="3586345901"/>
                  </a:ext>
                </a:extLst>
              </a:tr>
              <a:tr h="235040">
                <a:tc>
                  <a:txBody>
                    <a:bodyPr/>
                    <a:lstStyle/>
                    <a:p>
                      <a:pPr algn="l" fontAlgn="b"/>
                      <a:r>
                        <a:rPr lang="en-US" sz="1700" b="0" i="0" u="none" strike="noStrike">
                          <a:solidFill>
                            <a:srgbClr val="000000"/>
                          </a:solidFill>
                          <a:effectLst/>
                          <a:latin typeface="+mn-lt"/>
                        </a:rPr>
                        <a:t>Gateway South</a:t>
                      </a:r>
                    </a:p>
                  </a:txBody>
                  <a:tcPr marL="0" marR="0" marT="0" marB="0" anchor="b"/>
                </a:tc>
                <a:tc>
                  <a:txBody>
                    <a:bodyPr/>
                    <a:lstStyle/>
                    <a:p>
                      <a:pPr algn="ctr" fontAlgn="b"/>
                      <a:r>
                        <a:rPr lang="en-US" sz="1700" b="0" i="0" u="none" strike="noStrike" dirty="0">
                          <a:solidFill>
                            <a:srgbClr val="000000"/>
                          </a:solidFill>
                          <a:effectLst/>
                          <a:latin typeface="+mn-lt"/>
                        </a:rPr>
                        <a:t>West</a:t>
                      </a:r>
                    </a:p>
                  </a:txBody>
                  <a:tcPr marL="0" marR="0" marT="0" marB="0" anchor="b"/>
                </a:tc>
                <a:tc>
                  <a:txBody>
                    <a:bodyPr/>
                    <a:lstStyle/>
                    <a:p>
                      <a:pPr algn="ctr" fontAlgn="b"/>
                      <a:r>
                        <a:rPr lang="en-US" sz="1700" b="0" i="0" u="none" strike="noStrike">
                          <a:solidFill>
                            <a:srgbClr val="000000"/>
                          </a:solidFill>
                          <a:effectLst/>
                          <a:latin typeface="+mn-lt"/>
                        </a:rPr>
                        <a:t>2024</a:t>
                      </a:r>
                    </a:p>
                  </a:txBody>
                  <a:tcPr marL="0" marR="0" marT="0" marB="0" anchor="b"/>
                </a:tc>
                <a:tc>
                  <a:txBody>
                    <a:bodyPr/>
                    <a:lstStyle/>
                    <a:p>
                      <a:pPr algn="l" fontAlgn="b"/>
                      <a:r>
                        <a:rPr lang="en-US" sz="1700" b="0" i="0" u="none" strike="noStrike">
                          <a:solidFill>
                            <a:srgbClr val="000000"/>
                          </a:solidFill>
                          <a:effectLst/>
                          <a:latin typeface="+mn-lt"/>
                        </a:rPr>
                        <a:t>$1.9 billion</a:t>
                      </a:r>
                    </a:p>
                  </a:txBody>
                  <a:tcPr marL="0" marR="0" marT="0" marB="0" anchor="b"/>
                </a:tc>
                <a:tc>
                  <a:txBody>
                    <a:bodyPr/>
                    <a:lstStyle/>
                    <a:p>
                      <a:pPr algn="r" fontAlgn="b"/>
                      <a:r>
                        <a:rPr lang="en-US" sz="1700" b="0" i="0" u="none" strike="noStrike">
                          <a:solidFill>
                            <a:srgbClr val="000000"/>
                          </a:solidFill>
                          <a:effectLst/>
                          <a:latin typeface="+mn-lt"/>
                        </a:rPr>
                        <a:t>1500</a:t>
                      </a:r>
                    </a:p>
                  </a:txBody>
                  <a:tcPr marL="0" marR="0" marT="0" marB="0" anchor="b"/>
                </a:tc>
                <a:tc>
                  <a:txBody>
                    <a:bodyPr/>
                    <a:lstStyle/>
                    <a:p>
                      <a:pPr algn="r" fontAlgn="b"/>
                      <a:r>
                        <a:rPr lang="en-US" sz="1700" b="0" i="0" u="none" strike="noStrike">
                          <a:solidFill>
                            <a:srgbClr val="000000"/>
                          </a:solidFill>
                          <a:effectLst/>
                          <a:latin typeface="+mn-lt"/>
                        </a:rPr>
                        <a:t>400</a:t>
                      </a:r>
                    </a:p>
                  </a:txBody>
                  <a:tcPr marL="0" marR="0" marT="0" marB="0" anchor="b"/>
                </a:tc>
                <a:extLst>
                  <a:ext uri="{0D108BD9-81ED-4DB2-BD59-A6C34878D82A}">
                    <a16:rowId xmlns:a16="http://schemas.microsoft.com/office/drawing/2014/main" xmlns="" val="2647736049"/>
                  </a:ext>
                </a:extLst>
              </a:tr>
              <a:tr h="207187">
                <a:tc>
                  <a:txBody>
                    <a:bodyPr/>
                    <a:lstStyle/>
                    <a:p>
                      <a:pPr algn="l" fontAlgn="b"/>
                      <a:r>
                        <a:rPr lang="en-US" sz="1700" b="0" i="0" u="none" strike="noStrike">
                          <a:solidFill>
                            <a:srgbClr val="000000"/>
                          </a:solidFill>
                          <a:effectLst/>
                          <a:latin typeface="+mn-lt"/>
                        </a:rPr>
                        <a:t>Gateway West</a:t>
                      </a:r>
                    </a:p>
                  </a:txBody>
                  <a:tcPr marL="0" marR="0" marT="0" marB="0" anchor="b"/>
                </a:tc>
                <a:tc>
                  <a:txBody>
                    <a:bodyPr/>
                    <a:lstStyle/>
                    <a:p>
                      <a:pPr algn="ctr" fontAlgn="b"/>
                      <a:r>
                        <a:rPr lang="en-US" sz="1700" b="0" i="0" u="none" strike="noStrike" dirty="0">
                          <a:solidFill>
                            <a:srgbClr val="000000"/>
                          </a:solidFill>
                          <a:effectLst/>
                          <a:latin typeface="+mn-lt"/>
                        </a:rPr>
                        <a:t>West</a:t>
                      </a:r>
                    </a:p>
                  </a:txBody>
                  <a:tcPr marL="0" marR="0" marT="0" marB="0" anchor="b"/>
                </a:tc>
                <a:tc>
                  <a:txBody>
                    <a:bodyPr/>
                    <a:lstStyle/>
                    <a:p>
                      <a:pPr algn="ctr" fontAlgn="b"/>
                      <a:r>
                        <a:rPr lang="en-US" sz="1700" b="0" i="0" u="none" strike="noStrike" dirty="0">
                          <a:solidFill>
                            <a:srgbClr val="000000"/>
                          </a:solidFill>
                          <a:effectLst/>
                          <a:latin typeface="+mn-lt"/>
                        </a:rPr>
                        <a:t>2030</a:t>
                      </a:r>
                    </a:p>
                  </a:txBody>
                  <a:tcPr marL="0" marR="0" marT="0" marB="0" anchor="b"/>
                </a:tc>
                <a:tc>
                  <a:txBody>
                    <a:bodyPr/>
                    <a:lstStyle/>
                    <a:p>
                      <a:pPr algn="l" fontAlgn="b"/>
                      <a:r>
                        <a:rPr lang="en-US" sz="1700" b="0" i="0" u="none" strike="noStrike">
                          <a:solidFill>
                            <a:srgbClr val="000000"/>
                          </a:solidFill>
                          <a:effectLst/>
                          <a:latin typeface="+mn-lt"/>
                        </a:rPr>
                        <a:t>$2.88 billion</a:t>
                      </a:r>
                    </a:p>
                  </a:txBody>
                  <a:tcPr marL="0" marR="0" marT="0" marB="0" anchor="b"/>
                </a:tc>
                <a:tc>
                  <a:txBody>
                    <a:bodyPr/>
                    <a:lstStyle/>
                    <a:p>
                      <a:pPr algn="r" fontAlgn="b"/>
                      <a:r>
                        <a:rPr lang="en-US" sz="1700" b="0" i="0" u="none" strike="noStrike">
                          <a:solidFill>
                            <a:srgbClr val="000000"/>
                          </a:solidFill>
                          <a:effectLst/>
                          <a:latin typeface="+mn-lt"/>
                        </a:rPr>
                        <a:t>1500</a:t>
                      </a:r>
                    </a:p>
                  </a:txBody>
                  <a:tcPr marL="0" marR="0" marT="0" marB="0" anchor="b"/>
                </a:tc>
                <a:tc>
                  <a:txBody>
                    <a:bodyPr/>
                    <a:lstStyle/>
                    <a:p>
                      <a:pPr algn="r" fontAlgn="b"/>
                      <a:r>
                        <a:rPr lang="en-US" sz="1700" b="0" i="0" u="none" strike="noStrike">
                          <a:solidFill>
                            <a:srgbClr val="000000"/>
                          </a:solidFill>
                          <a:effectLst/>
                          <a:latin typeface="+mn-lt"/>
                        </a:rPr>
                        <a:t>1000</a:t>
                      </a:r>
                    </a:p>
                  </a:txBody>
                  <a:tcPr marL="0" marR="0" marT="0" marB="0" anchor="b"/>
                </a:tc>
                <a:extLst>
                  <a:ext uri="{0D108BD9-81ED-4DB2-BD59-A6C34878D82A}">
                    <a16:rowId xmlns:a16="http://schemas.microsoft.com/office/drawing/2014/main" xmlns="" val="2680567415"/>
                  </a:ext>
                </a:extLst>
              </a:tr>
              <a:tr h="283647">
                <a:tc>
                  <a:txBody>
                    <a:bodyPr/>
                    <a:lstStyle/>
                    <a:p>
                      <a:pPr algn="l" fontAlgn="b"/>
                      <a:r>
                        <a:rPr lang="en-US" sz="1700" b="0" i="0" u="none" strike="noStrike">
                          <a:solidFill>
                            <a:srgbClr val="000000"/>
                          </a:solidFill>
                          <a:effectLst/>
                          <a:latin typeface="+mn-lt"/>
                        </a:rPr>
                        <a:t>Boardman to Hemingway</a:t>
                      </a:r>
                    </a:p>
                  </a:txBody>
                  <a:tcPr marL="0" marR="0" marT="0" marB="0" anchor="b"/>
                </a:tc>
                <a:tc>
                  <a:txBody>
                    <a:bodyPr/>
                    <a:lstStyle/>
                    <a:p>
                      <a:pPr algn="ctr" fontAlgn="b"/>
                      <a:r>
                        <a:rPr lang="en-US" sz="1700" b="0" i="0" u="none" strike="noStrike" dirty="0">
                          <a:solidFill>
                            <a:srgbClr val="000000"/>
                          </a:solidFill>
                          <a:effectLst/>
                          <a:latin typeface="+mn-lt"/>
                        </a:rPr>
                        <a:t>Northwest</a:t>
                      </a:r>
                    </a:p>
                  </a:txBody>
                  <a:tcPr marL="0" marR="0" marT="0" marB="0" anchor="b"/>
                </a:tc>
                <a:tc>
                  <a:txBody>
                    <a:bodyPr/>
                    <a:lstStyle/>
                    <a:p>
                      <a:pPr algn="ctr" fontAlgn="b"/>
                      <a:r>
                        <a:rPr lang="en-US" sz="1700" b="0" i="0" u="none" strike="noStrike">
                          <a:solidFill>
                            <a:srgbClr val="000000"/>
                          </a:solidFill>
                          <a:effectLst/>
                          <a:latin typeface="+mn-lt"/>
                        </a:rPr>
                        <a:t>2026</a:t>
                      </a:r>
                    </a:p>
                  </a:txBody>
                  <a:tcPr marL="0" marR="0" marT="0" marB="0" anchor="b"/>
                </a:tc>
                <a:tc>
                  <a:txBody>
                    <a:bodyPr/>
                    <a:lstStyle/>
                    <a:p>
                      <a:pPr algn="l" fontAlgn="b"/>
                      <a:r>
                        <a:rPr lang="en-US" sz="1700" b="0" i="0" u="none" strike="noStrike">
                          <a:solidFill>
                            <a:srgbClr val="000000"/>
                          </a:solidFill>
                          <a:effectLst/>
                          <a:latin typeface="+mn-lt"/>
                        </a:rPr>
                        <a:t>$1.2 billion</a:t>
                      </a:r>
                    </a:p>
                  </a:txBody>
                  <a:tcPr marL="0" marR="0" marT="0" marB="0" anchor="b"/>
                </a:tc>
                <a:tc>
                  <a:txBody>
                    <a:bodyPr/>
                    <a:lstStyle/>
                    <a:p>
                      <a:pPr algn="r" fontAlgn="b"/>
                      <a:r>
                        <a:rPr lang="en-US" sz="1700" b="0" i="0" u="none" strike="noStrike">
                          <a:solidFill>
                            <a:srgbClr val="000000"/>
                          </a:solidFill>
                          <a:effectLst/>
                          <a:latin typeface="+mn-lt"/>
                        </a:rPr>
                        <a:t>1000</a:t>
                      </a:r>
                    </a:p>
                  </a:txBody>
                  <a:tcPr marL="0" marR="0" marT="0" marB="0" anchor="b"/>
                </a:tc>
                <a:tc>
                  <a:txBody>
                    <a:bodyPr/>
                    <a:lstStyle/>
                    <a:p>
                      <a:pPr algn="r" fontAlgn="b"/>
                      <a:r>
                        <a:rPr lang="en-US" sz="1700" b="0" i="0" u="none" strike="noStrike">
                          <a:solidFill>
                            <a:srgbClr val="000000"/>
                          </a:solidFill>
                          <a:effectLst/>
                          <a:latin typeface="+mn-lt"/>
                        </a:rPr>
                        <a:t>300</a:t>
                      </a:r>
                    </a:p>
                  </a:txBody>
                  <a:tcPr marL="0" marR="0" marT="0" marB="0" anchor="b"/>
                </a:tc>
                <a:extLst>
                  <a:ext uri="{0D108BD9-81ED-4DB2-BD59-A6C34878D82A}">
                    <a16:rowId xmlns:a16="http://schemas.microsoft.com/office/drawing/2014/main" xmlns="" val="4249376669"/>
                  </a:ext>
                </a:extLst>
              </a:tr>
              <a:tr h="305724">
                <a:tc>
                  <a:txBody>
                    <a:bodyPr/>
                    <a:lstStyle/>
                    <a:p>
                      <a:pPr algn="l" fontAlgn="b"/>
                      <a:r>
                        <a:rPr lang="en-US" sz="1700" b="0" i="0" u="none" strike="noStrike">
                          <a:solidFill>
                            <a:srgbClr val="000000"/>
                          </a:solidFill>
                          <a:effectLst/>
                          <a:latin typeface="+mn-lt"/>
                        </a:rPr>
                        <a:t>Smart Path Connect</a:t>
                      </a:r>
                    </a:p>
                  </a:txBody>
                  <a:tcPr marL="0" marR="0" marT="0" marB="0" anchor="b"/>
                </a:tc>
                <a:tc>
                  <a:txBody>
                    <a:bodyPr/>
                    <a:lstStyle/>
                    <a:p>
                      <a:pPr algn="ctr" fontAlgn="b"/>
                      <a:r>
                        <a:rPr lang="en-US" sz="1700" b="0" i="0" u="none" strike="noStrike" dirty="0">
                          <a:solidFill>
                            <a:srgbClr val="000000"/>
                          </a:solidFill>
                          <a:effectLst/>
                          <a:latin typeface="+mn-lt"/>
                        </a:rPr>
                        <a:t>NY</a:t>
                      </a:r>
                    </a:p>
                  </a:txBody>
                  <a:tcPr marL="0" marR="0" marT="0" marB="0" anchor="b"/>
                </a:tc>
                <a:tc>
                  <a:txBody>
                    <a:bodyPr/>
                    <a:lstStyle/>
                    <a:p>
                      <a:pPr algn="ctr" fontAlgn="b"/>
                      <a:r>
                        <a:rPr lang="en-US" sz="1700" b="0" i="0" u="none" strike="noStrike">
                          <a:solidFill>
                            <a:srgbClr val="000000"/>
                          </a:solidFill>
                          <a:effectLst/>
                          <a:latin typeface="+mn-lt"/>
                        </a:rPr>
                        <a:t>2025</a:t>
                      </a:r>
                    </a:p>
                  </a:txBody>
                  <a:tcPr marL="0" marR="0" marT="0" marB="0" anchor="b"/>
                </a:tc>
                <a:tc>
                  <a:txBody>
                    <a:bodyPr/>
                    <a:lstStyle/>
                    <a:p>
                      <a:pPr algn="l" fontAlgn="b"/>
                      <a:r>
                        <a:rPr lang="en-US" sz="1700" b="0" i="0" u="none" strike="noStrike">
                          <a:solidFill>
                            <a:srgbClr val="000000"/>
                          </a:solidFill>
                          <a:effectLst/>
                          <a:latin typeface="+mn-lt"/>
                        </a:rPr>
                        <a:t>$380 million</a:t>
                      </a:r>
                    </a:p>
                  </a:txBody>
                  <a:tcPr marL="0" marR="0" marT="0" marB="0" anchor="b"/>
                </a:tc>
                <a:tc>
                  <a:txBody>
                    <a:bodyPr/>
                    <a:lstStyle/>
                    <a:p>
                      <a:pPr algn="r" fontAlgn="b"/>
                      <a:r>
                        <a:rPr lang="en-US" sz="1700" b="0" i="0" u="none" strike="noStrike">
                          <a:solidFill>
                            <a:srgbClr val="000000"/>
                          </a:solidFill>
                          <a:effectLst/>
                          <a:latin typeface="+mn-lt"/>
                        </a:rPr>
                        <a:t>1000</a:t>
                      </a:r>
                    </a:p>
                  </a:txBody>
                  <a:tcPr marL="0" marR="0" marT="0" marB="0" anchor="b"/>
                </a:tc>
                <a:tc>
                  <a:txBody>
                    <a:bodyPr/>
                    <a:lstStyle/>
                    <a:p>
                      <a:pPr algn="r" fontAlgn="b"/>
                      <a:r>
                        <a:rPr lang="en-US" sz="1700" b="0" i="0" u="none" strike="noStrike">
                          <a:solidFill>
                            <a:srgbClr val="000000"/>
                          </a:solidFill>
                          <a:effectLst/>
                          <a:latin typeface="+mn-lt"/>
                        </a:rPr>
                        <a:t>100</a:t>
                      </a:r>
                    </a:p>
                  </a:txBody>
                  <a:tcPr marL="0" marR="0" marT="0" marB="0" anchor="b"/>
                </a:tc>
                <a:extLst>
                  <a:ext uri="{0D108BD9-81ED-4DB2-BD59-A6C34878D82A}">
                    <a16:rowId xmlns:a16="http://schemas.microsoft.com/office/drawing/2014/main" xmlns="" val="2223658933"/>
                  </a:ext>
                </a:extLst>
              </a:tr>
              <a:tr h="283647">
                <a:tc>
                  <a:txBody>
                    <a:bodyPr/>
                    <a:lstStyle/>
                    <a:p>
                      <a:pPr algn="l" fontAlgn="b"/>
                      <a:r>
                        <a:rPr lang="en-US" sz="1700" b="0" i="0" u="none" strike="noStrike">
                          <a:solidFill>
                            <a:srgbClr val="000000"/>
                          </a:solidFill>
                          <a:effectLst/>
                          <a:latin typeface="+mn-lt"/>
                        </a:rPr>
                        <a:t>R Project – Gentleman Station to Holt County</a:t>
                      </a:r>
                    </a:p>
                  </a:txBody>
                  <a:tcPr marL="0" marR="0" marT="0" marB="0" anchor="b"/>
                </a:tc>
                <a:tc>
                  <a:txBody>
                    <a:bodyPr/>
                    <a:lstStyle/>
                    <a:p>
                      <a:pPr algn="ctr" fontAlgn="b"/>
                      <a:r>
                        <a:rPr lang="en-US" sz="1700" b="0" i="0" u="none" strike="noStrike" dirty="0">
                          <a:solidFill>
                            <a:srgbClr val="000000"/>
                          </a:solidFill>
                          <a:effectLst/>
                          <a:latin typeface="+mn-lt"/>
                        </a:rPr>
                        <a:t>SPP</a:t>
                      </a:r>
                    </a:p>
                  </a:txBody>
                  <a:tcPr marL="0" marR="0" marT="0" marB="0" anchor="b"/>
                </a:tc>
                <a:tc>
                  <a:txBody>
                    <a:bodyPr/>
                    <a:lstStyle/>
                    <a:p>
                      <a:pPr algn="ctr" fontAlgn="b"/>
                      <a:endParaRPr lang="en-US" sz="1700" b="0" i="0" u="none" strike="noStrike">
                        <a:solidFill>
                          <a:srgbClr val="000000"/>
                        </a:solidFill>
                        <a:effectLst/>
                        <a:latin typeface="+mn-lt"/>
                      </a:endParaRPr>
                    </a:p>
                  </a:txBody>
                  <a:tcPr marL="0" marR="0" marT="0" marB="0" anchor="b"/>
                </a:tc>
                <a:tc>
                  <a:txBody>
                    <a:bodyPr/>
                    <a:lstStyle/>
                    <a:p>
                      <a:pPr algn="l" fontAlgn="b"/>
                      <a:r>
                        <a:rPr lang="en-US" sz="1700" b="0" i="0" u="none" strike="noStrike">
                          <a:solidFill>
                            <a:srgbClr val="000000"/>
                          </a:solidFill>
                          <a:effectLst/>
                          <a:latin typeface="+mn-lt"/>
                        </a:rPr>
                        <a:t>$330 million</a:t>
                      </a:r>
                    </a:p>
                  </a:txBody>
                  <a:tcPr marL="0" marR="0" marT="0" marB="0" anchor="b"/>
                </a:tc>
                <a:tc>
                  <a:txBody>
                    <a:bodyPr/>
                    <a:lstStyle/>
                    <a:p>
                      <a:pPr algn="r" fontAlgn="b"/>
                      <a:r>
                        <a:rPr lang="en-US" sz="1700" b="0" i="0" u="none" strike="noStrike">
                          <a:solidFill>
                            <a:srgbClr val="000000"/>
                          </a:solidFill>
                          <a:effectLst/>
                          <a:latin typeface="+mn-lt"/>
                        </a:rPr>
                        <a:t>1800</a:t>
                      </a:r>
                    </a:p>
                  </a:txBody>
                  <a:tcPr marL="0" marR="0" marT="0" marB="0" anchor="b"/>
                </a:tc>
                <a:tc>
                  <a:txBody>
                    <a:bodyPr/>
                    <a:lstStyle/>
                    <a:p>
                      <a:pPr algn="r" fontAlgn="b"/>
                      <a:r>
                        <a:rPr lang="en-US" sz="1700" b="0" i="0" u="none" strike="noStrike" dirty="0">
                          <a:solidFill>
                            <a:srgbClr val="000000"/>
                          </a:solidFill>
                          <a:effectLst/>
                          <a:latin typeface="+mn-lt"/>
                        </a:rPr>
                        <a:t>225</a:t>
                      </a:r>
                    </a:p>
                  </a:txBody>
                  <a:tcPr marL="0" marR="0" marT="0" marB="0" anchor="b"/>
                </a:tc>
                <a:extLst>
                  <a:ext uri="{0D108BD9-81ED-4DB2-BD59-A6C34878D82A}">
                    <a16:rowId xmlns:a16="http://schemas.microsoft.com/office/drawing/2014/main" xmlns="" val="1362318204"/>
                  </a:ext>
                </a:extLst>
              </a:tr>
              <a:tr h="283647">
                <a:tc>
                  <a:txBody>
                    <a:bodyPr/>
                    <a:lstStyle/>
                    <a:p>
                      <a:pPr algn="l" fontAlgn="b"/>
                      <a:r>
                        <a:rPr lang="en-US" sz="1700" b="0" i="0" u="none" strike="noStrike" err="1">
                          <a:solidFill>
                            <a:srgbClr val="000000"/>
                          </a:solidFill>
                          <a:effectLst/>
                          <a:latin typeface="+mn-lt"/>
                        </a:rPr>
                        <a:t>Southline</a:t>
                      </a:r>
                      <a:endParaRPr lang="en-US" sz="1700" b="0" i="0" u="none" strike="noStrike">
                        <a:solidFill>
                          <a:srgbClr val="000000"/>
                        </a:solidFill>
                        <a:effectLst/>
                        <a:latin typeface="+mn-lt"/>
                      </a:endParaRPr>
                    </a:p>
                  </a:txBody>
                  <a:tcPr marL="0" marR="0" marT="0" marB="0" anchor="b"/>
                </a:tc>
                <a:tc>
                  <a:txBody>
                    <a:bodyPr/>
                    <a:lstStyle/>
                    <a:p>
                      <a:pPr algn="ctr" fontAlgn="b"/>
                      <a:r>
                        <a:rPr lang="en-US" sz="1700" b="0" i="0" u="none" strike="noStrike" dirty="0">
                          <a:solidFill>
                            <a:srgbClr val="000000"/>
                          </a:solidFill>
                          <a:effectLst/>
                          <a:latin typeface="+mn-lt"/>
                        </a:rPr>
                        <a:t>Southwest</a:t>
                      </a:r>
                    </a:p>
                  </a:txBody>
                  <a:tcPr marL="0" marR="0" marT="0" marB="0" anchor="b"/>
                </a:tc>
                <a:tc>
                  <a:txBody>
                    <a:bodyPr/>
                    <a:lstStyle/>
                    <a:p>
                      <a:pPr algn="ctr" fontAlgn="b"/>
                      <a:r>
                        <a:rPr lang="en-US" sz="1700" b="0" i="0" u="none" strike="noStrike">
                          <a:solidFill>
                            <a:srgbClr val="000000"/>
                          </a:solidFill>
                          <a:effectLst/>
                          <a:latin typeface="+mn-lt"/>
                        </a:rPr>
                        <a:t>2027</a:t>
                      </a:r>
                    </a:p>
                  </a:txBody>
                  <a:tcPr marL="0" marR="0" marT="0" marB="0" anchor="b"/>
                </a:tc>
                <a:tc>
                  <a:txBody>
                    <a:bodyPr/>
                    <a:lstStyle/>
                    <a:p>
                      <a:pPr algn="l" fontAlgn="b"/>
                      <a:r>
                        <a:rPr lang="en-US" sz="1700" b="0" i="0" u="none" strike="noStrike">
                          <a:solidFill>
                            <a:srgbClr val="000000"/>
                          </a:solidFill>
                          <a:effectLst/>
                          <a:latin typeface="+mn-lt"/>
                        </a:rPr>
                        <a:t>$800 million</a:t>
                      </a:r>
                    </a:p>
                  </a:txBody>
                  <a:tcPr marL="0" marR="0" marT="0" marB="0" anchor="b"/>
                </a:tc>
                <a:tc>
                  <a:txBody>
                    <a:bodyPr/>
                    <a:lstStyle/>
                    <a:p>
                      <a:pPr algn="r" fontAlgn="b"/>
                      <a:r>
                        <a:rPr lang="en-US" sz="1700" b="0" i="0" u="none" strike="noStrike">
                          <a:solidFill>
                            <a:srgbClr val="000000"/>
                          </a:solidFill>
                          <a:effectLst/>
                          <a:latin typeface="+mn-lt"/>
                        </a:rPr>
                        <a:t>1000</a:t>
                      </a:r>
                    </a:p>
                  </a:txBody>
                  <a:tcPr marL="0" marR="0" marT="0" marB="0" anchor="b"/>
                </a:tc>
                <a:tc>
                  <a:txBody>
                    <a:bodyPr/>
                    <a:lstStyle/>
                    <a:p>
                      <a:pPr algn="r" fontAlgn="b"/>
                      <a:r>
                        <a:rPr lang="en-US" sz="1700" b="0" i="0" u="none" strike="noStrike" dirty="0">
                          <a:solidFill>
                            <a:srgbClr val="000000"/>
                          </a:solidFill>
                          <a:effectLst/>
                          <a:latin typeface="+mn-lt"/>
                        </a:rPr>
                        <a:t>280</a:t>
                      </a:r>
                    </a:p>
                  </a:txBody>
                  <a:tcPr marL="0" marR="0" marT="0" marB="0" anchor="b"/>
                </a:tc>
                <a:extLst>
                  <a:ext uri="{0D108BD9-81ED-4DB2-BD59-A6C34878D82A}">
                    <a16:rowId xmlns:a16="http://schemas.microsoft.com/office/drawing/2014/main" xmlns="" val="3182131876"/>
                  </a:ext>
                </a:extLst>
              </a:tr>
              <a:tr h="283647">
                <a:tc>
                  <a:txBody>
                    <a:bodyPr/>
                    <a:lstStyle/>
                    <a:p>
                      <a:pPr algn="l" fontAlgn="b"/>
                      <a:r>
                        <a:rPr lang="en-US" sz="1700" b="0" i="0" u="none" strike="noStrike">
                          <a:solidFill>
                            <a:srgbClr val="000000"/>
                          </a:solidFill>
                          <a:effectLst/>
                          <a:latin typeface="+mn-lt"/>
                        </a:rPr>
                        <a:t>Rio Sol</a:t>
                      </a:r>
                    </a:p>
                  </a:txBody>
                  <a:tcPr marL="0" marR="0" marT="0" marB="0" anchor="b"/>
                </a:tc>
                <a:tc>
                  <a:txBody>
                    <a:bodyPr/>
                    <a:lstStyle/>
                    <a:p>
                      <a:pPr algn="ctr" fontAlgn="b"/>
                      <a:r>
                        <a:rPr lang="en-US" sz="1700" b="0" i="0" u="none" strike="noStrike" dirty="0">
                          <a:solidFill>
                            <a:srgbClr val="000000"/>
                          </a:solidFill>
                          <a:effectLst/>
                          <a:latin typeface="+mn-lt"/>
                        </a:rPr>
                        <a:t>Southwest</a:t>
                      </a:r>
                    </a:p>
                  </a:txBody>
                  <a:tcPr marL="0" marR="0" marT="0" marB="0" anchor="b"/>
                </a:tc>
                <a:tc>
                  <a:txBody>
                    <a:bodyPr/>
                    <a:lstStyle/>
                    <a:p>
                      <a:pPr algn="ctr" fontAlgn="b"/>
                      <a:r>
                        <a:rPr lang="en-US" sz="1700" b="0" i="0" u="none" strike="noStrike">
                          <a:solidFill>
                            <a:srgbClr val="000000"/>
                          </a:solidFill>
                          <a:effectLst/>
                          <a:latin typeface="+mn-lt"/>
                        </a:rPr>
                        <a:t>2028</a:t>
                      </a:r>
                    </a:p>
                  </a:txBody>
                  <a:tcPr marL="0" marR="0" marT="0" marB="0" anchor="b"/>
                </a:tc>
                <a:tc>
                  <a:txBody>
                    <a:bodyPr/>
                    <a:lstStyle/>
                    <a:p>
                      <a:pPr algn="l" fontAlgn="b"/>
                      <a:r>
                        <a:rPr lang="en-US" sz="1700" b="0" i="0" u="none" strike="noStrike">
                          <a:solidFill>
                            <a:srgbClr val="000000"/>
                          </a:solidFill>
                          <a:effectLst/>
                          <a:latin typeface="+mn-lt"/>
                        </a:rPr>
                        <a:t>$1.3 billion</a:t>
                      </a:r>
                    </a:p>
                  </a:txBody>
                  <a:tcPr marL="0" marR="0" marT="0" marB="0" anchor="b"/>
                </a:tc>
                <a:tc>
                  <a:txBody>
                    <a:bodyPr/>
                    <a:lstStyle/>
                    <a:p>
                      <a:pPr algn="r" fontAlgn="b"/>
                      <a:r>
                        <a:rPr lang="en-US" sz="1700" b="0" i="0" u="none" strike="noStrike">
                          <a:solidFill>
                            <a:srgbClr val="000000"/>
                          </a:solidFill>
                          <a:effectLst/>
                          <a:latin typeface="+mn-lt"/>
                        </a:rPr>
                        <a:t>1500</a:t>
                      </a:r>
                    </a:p>
                  </a:txBody>
                  <a:tcPr marL="0" marR="0" marT="0" marB="0" anchor="b"/>
                </a:tc>
                <a:tc>
                  <a:txBody>
                    <a:bodyPr/>
                    <a:lstStyle/>
                    <a:p>
                      <a:pPr algn="r" fontAlgn="b"/>
                      <a:r>
                        <a:rPr lang="en-US" sz="1700" b="0" i="0" u="none" strike="noStrike">
                          <a:solidFill>
                            <a:srgbClr val="000000"/>
                          </a:solidFill>
                          <a:effectLst/>
                          <a:latin typeface="+mn-lt"/>
                        </a:rPr>
                        <a:t>550</a:t>
                      </a:r>
                    </a:p>
                  </a:txBody>
                  <a:tcPr marL="0" marR="0" marT="0" marB="0" anchor="b"/>
                </a:tc>
                <a:extLst>
                  <a:ext uri="{0D108BD9-81ED-4DB2-BD59-A6C34878D82A}">
                    <a16:rowId xmlns:a16="http://schemas.microsoft.com/office/drawing/2014/main" xmlns="" val="4108225554"/>
                  </a:ext>
                </a:extLst>
              </a:tr>
              <a:tr h="376255">
                <a:tc>
                  <a:txBody>
                    <a:bodyPr/>
                    <a:lstStyle/>
                    <a:p>
                      <a:pPr algn="l" fontAlgn="b"/>
                      <a:r>
                        <a:rPr lang="en-US" sz="1700" b="0" i="0" u="none" strike="noStrike">
                          <a:solidFill>
                            <a:srgbClr val="000000"/>
                          </a:solidFill>
                          <a:effectLst/>
                          <a:latin typeface="+mn-lt"/>
                        </a:rPr>
                        <a:t>Colorado’s Power Pathway</a:t>
                      </a:r>
                    </a:p>
                  </a:txBody>
                  <a:tcPr marL="0" marR="0" marT="0" marB="0" anchor="b"/>
                </a:tc>
                <a:tc>
                  <a:txBody>
                    <a:bodyPr/>
                    <a:lstStyle/>
                    <a:p>
                      <a:pPr algn="ctr" fontAlgn="b"/>
                      <a:r>
                        <a:rPr lang="en-US" sz="1700" b="0" i="0" u="none" strike="noStrike" dirty="0">
                          <a:solidFill>
                            <a:srgbClr val="000000"/>
                          </a:solidFill>
                          <a:effectLst/>
                          <a:latin typeface="+mn-lt"/>
                        </a:rPr>
                        <a:t>Southwest</a:t>
                      </a:r>
                    </a:p>
                  </a:txBody>
                  <a:tcPr marL="0" marR="0" marT="0" marB="0" anchor="b"/>
                </a:tc>
                <a:tc>
                  <a:txBody>
                    <a:bodyPr/>
                    <a:lstStyle/>
                    <a:p>
                      <a:pPr algn="ctr" fontAlgn="b"/>
                      <a:r>
                        <a:rPr lang="en-US" sz="1700" b="0" i="0" u="none" strike="noStrike">
                          <a:solidFill>
                            <a:srgbClr val="000000"/>
                          </a:solidFill>
                          <a:effectLst/>
                          <a:latin typeface="+mn-lt"/>
                        </a:rPr>
                        <a:t>2027</a:t>
                      </a:r>
                    </a:p>
                  </a:txBody>
                  <a:tcPr marL="0" marR="0" marT="0" marB="0" anchor="b"/>
                </a:tc>
                <a:tc>
                  <a:txBody>
                    <a:bodyPr/>
                    <a:lstStyle/>
                    <a:p>
                      <a:pPr algn="l" fontAlgn="b"/>
                      <a:r>
                        <a:rPr lang="en-US" sz="1700" b="0" i="0" u="none" strike="noStrike">
                          <a:solidFill>
                            <a:srgbClr val="000000"/>
                          </a:solidFill>
                          <a:effectLst/>
                          <a:latin typeface="+mn-lt"/>
                        </a:rPr>
                        <a:t>$1.7 billion</a:t>
                      </a:r>
                    </a:p>
                  </a:txBody>
                  <a:tcPr marL="0" marR="0" marT="0" marB="0" anchor="b"/>
                </a:tc>
                <a:tc>
                  <a:txBody>
                    <a:bodyPr/>
                    <a:lstStyle/>
                    <a:p>
                      <a:pPr algn="r" fontAlgn="b"/>
                      <a:r>
                        <a:rPr lang="en-US" sz="1700" b="0" i="0" u="none" strike="noStrike">
                          <a:solidFill>
                            <a:srgbClr val="000000"/>
                          </a:solidFill>
                          <a:effectLst/>
                          <a:latin typeface="+mn-lt"/>
                        </a:rPr>
                        <a:t>3000</a:t>
                      </a:r>
                    </a:p>
                  </a:txBody>
                  <a:tcPr marL="0" marR="0" marT="0" marB="0" anchor="b"/>
                </a:tc>
                <a:tc>
                  <a:txBody>
                    <a:bodyPr/>
                    <a:lstStyle/>
                    <a:p>
                      <a:pPr algn="r" fontAlgn="b"/>
                      <a:r>
                        <a:rPr lang="en-US" sz="1700" b="0" i="0" u="none" strike="noStrike" dirty="0">
                          <a:solidFill>
                            <a:srgbClr val="000000"/>
                          </a:solidFill>
                          <a:effectLst/>
                          <a:latin typeface="+mn-lt"/>
                        </a:rPr>
                        <a:t>560</a:t>
                      </a:r>
                    </a:p>
                  </a:txBody>
                  <a:tcPr marL="0" marR="0" marT="0" marB="0" anchor="b"/>
                </a:tc>
                <a:extLst>
                  <a:ext uri="{0D108BD9-81ED-4DB2-BD59-A6C34878D82A}">
                    <a16:rowId xmlns:a16="http://schemas.microsoft.com/office/drawing/2014/main" xmlns="" val="2490368429"/>
                  </a:ext>
                </a:extLst>
              </a:tr>
            </a:tbl>
          </a:graphicData>
        </a:graphic>
      </p:graphicFrame>
      <p:sp>
        <p:nvSpPr>
          <p:cNvPr id="4" name="Title 1">
            <a:extLst>
              <a:ext uri="{FF2B5EF4-FFF2-40B4-BE49-F238E27FC236}">
                <a16:creationId xmlns:a16="http://schemas.microsoft.com/office/drawing/2014/main" xmlns="" id="{3CD18A16-BBC4-9152-6701-7428DFACD79D}"/>
              </a:ext>
            </a:extLst>
          </p:cNvPr>
          <p:cNvSpPr txBox="1">
            <a:spLocks/>
          </p:cNvSpPr>
          <p:nvPr/>
        </p:nvSpPr>
        <p:spPr>
          <a:xfrm>
            <a:off x="494556" y="235916"/>
            <a:ext cx="11202888" cy="1165095"/>
          </a:xfrm>
          <a:prstGeom prst="rect">
            <a:avLst/>
          </a:prstGeom>
        </p:spPr>
        <p:txBody>
          <a:bodyPr anchor="ct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a:solidFill>
                  <a:schemeClr val="bg1"/>
                </a:solidFill>
              </a:rPr>
              <a:t>HVAC Transmission Projects in Development</a:t>
            </a:r>
          </a:p>
        </p:txBody>
      </p:sp>
    </p:spTree>
    <p:extLst>
      <p:ext uri="{BB962C8B-B14F-4D97-AF65-F5344CB8AC3E}">
        <p14:creationId xmlns:p14="http://schemas.microsoft.com/office/powerpoint/2010/main" val="2686815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4">
            <a:extLst>
              <a:ext uri="{FF2B5EF4-FFF2-40B4-BE49-F238E27FC236}">
                <a16:creationId xmlns:a16="http://schemas.microsoft.com/office/drawing/2014/main" xmlns="" id="{62A01268-FB13-81B4-A92F-93329E76D848}"/>
              </a:ext>
            </a:extLst>
          </p:cNvPr>
          <p:cNvGraphicFramePr>
            <a:graphicFrameLocks noGrp="1"/>
          </p:cNvGraphicFramePr>
          <p:nvPr>
            <p:extLst>
              <p:ext uri="{D42A27DB-BD31-4B8C-83A1-F6EECF244321}">
                <p14:modId xmlns:p14="http://schemas.microsoft.com/office/powerpoint/2010/main" val="2219731713"/>
              </p:ext>
            </p:extLst>
          </p:nvPr>
        </p:nvGraphicFramePr>
        <p:xfrm>
          <a:off x="111458" y="1190298"/>
          <a:ext cx="11969075" cy="2650953"/>
        </p:xfrm>
        <a:graphic>
          <a:graphicData uri="http://schemas.openxmlformats.org/drawingml/2006/table">
            <a:tbl>
              <a:tblPr firstRow="1" bandRow="1">
                <a:tableStyleId>{00A15C55-8517-42AA-B614-E9B94910E393}</a:tableStyleId>
              </a:tblPr>
              <a:tblGrid>
                <a:gridCol w="4883890">
                  <a:extLst>
                    <a:ext uri="{9D8B030D-6E8A-4147-A177-3AD203B41FA5}">
                      <a16:colId xmlns:a16="http://schemas.microsoft.com/office/drawing/2014/main" xmlns="" val="4018908442"/>
                    </a:ext>
                  </a:extLst>
                </a:gridCol>
                <a:gridCol w="1430661">
                  <a:extLst>
                    <a:ext uri="{9D8B030D-6E8A-4147-A177-3AD203B41FA5}">
                      <a16:colId xmlns:a16="http://schemas.microsoft.com/office/drawing/2014/main" xmlns="" val="4084945680"/>
                    </a:ext>
                  </a:extLst>
                </a:gridCol>
                <a:gridCol w="1430661">
                  <a:extLst>
                    <a:ext uri="{9D8B030D-6E8A-4147-A177-3AD203B41FA5}">
                      <a16:colId xmlns:a16="http://schemas.microsoft.com/office/drawing/2014/main" xmlns="" val="1500506233"/>
                    </a:ext>
                  </a:extLst>
                </a:gridCol>
                <a:gridCol w="2344897">
                  <a:extLst>
                    <a:ext uri="{9D8B030D-6E8A-4147-A177-3AD203B41FA5}">
                      <a16:colId xmlns:a16="http://schemas.microsoft.com/office/drawing/2014/main" xmlns="" val="1179597482"/>
                    </a:ext>
                  </a:extLst>
                </a:gridCol>
                <a:gridCol w="1033394">
                  <a:extLst>
                    <a:ext uri="{9D8B030D-6E8A-4147-A177-3AD203B41FA5}">
                      <a16:colId xmlns:a16="http://schemas.microsoft.com/office/drawing/2014/main" xmlns="" val="1992742254"/>
                    </a:ext>
                  </a:extLst>
                </a:gridCol>
                <a:gridCol w="845572">
                  <a:extLst>
                    <a:ext uri="{9D8B030D-6E8A-4147-A177-3AD203B41FA5}">
                      <a16:colId xmlns:a16="http://schemas.microsoft.com/office/drawing/2014/main" xmlns="" val="435750047"/>
                    </a:ext>
                  </a:extLst>
                </a:gridCol>
              </a:tblGrid>
              <a:tr h="480847">
                <a:tc>
                  <a:txBody>
                    <a:bodyPr/>
                    <a:lstStyle/>
                    <a:p>
                      <a:pPr algn="ctr" fontAlgn="b"/>
                      <a:r>
                        <a:rPr lang="en-US" sz="1400" b="1" u="none" strike="noStrike">
                          <a:solidFill>
                            <a:srgbClr val="000000"/>
                          </a:solidFill>
                          <a:effectLst/>
                          <a:latin typeface="+mn-lt"/>
                        </a:rPr>
                        <a:t>Project Name </a:t>
                      </a:r>
                      <a:endParaRPr lang="en-US" sz="1400" b="1" i="0" u="none" strike="noStrike">
                        <a:solidFill>
                          <a:srgbClr val="000000"/>
                        </a:solidFill>
                        <a:effectLst/>
                        <a:latin typeface="+mn-lt"/>
                      </a:endParaRPr>
                    </a:p>
                  </a:txBody>
                  <a:tcPr marL="0" marR="0" marT="0" marB="0" anchor="ctr"/>
                </a:tc>
                <a:tc>
                  <a:txBody>
                    <a:bodyPr/>
                    <a:lstStyle/>
                    <a:p>
                      <a:pPr algn="ctr" fontAlgn="b"/>
                      <a:r>
                        <a:rPr lang="en-US" sz="1400" b="1" i="0" u="none" strike="noStrike" dirty="0">
                          <a:solidFill>
                            <a:srgbClr val="000000"/>
                          </a:solidFill>
                          <a:effectLst/>
                          <a:latin typeface="+mn-lt"/>
                        </a:rPr>
                        <a:t>Region</a:t>
                      </a:r>
                    </a:p>
                  </a:txBody>
                  <a:tcPr marL="0" marR="0" marT="0" marB="0" anchor="ctr"/>
                </a:tc>
                <a:tc>
                  <a:txBody>
                    <a:bodyPr/>
                    <a:lstStyle/>
                    <a:p>
                      <a:pPr algn="ctr" fontAlgn="b"/>
                      <a:r>
                        <a:rPr lang="en-US" sz="1400" b="1" u="none" strike="noStrike">
                          <a:solidFill>
                            <a:srgbClr val="000000"/>
                          </a:solidFill>
                          <a:effectLst/>
                          <a:latin typeface="+mn-lt"/>
                        </a:rPr>
                        <a:t>Expected Year of </a:t>
                      </a:r>
                    </a:p>
                    <a:p>
                      <a:pPr algn="ctr" fontAlgn="b"/>
                      <a:r>
                        <a:rPr lang="en-US" sz="1400" b="1" u="none" strike="noStrike">
                          <a:solidFill>
                            <a:srgbClr val="000000"/>
                          </a:solidFill>
                          <a:effectLst/>
                          <a:latin typeface="+mn-lt"/>
                        </a:rPr>
                        <a:t>In-Service</a:t>
                      </a:r>
                      <a:endParaRPr lang="en-US" sz="1400" b="1" i="0" u="none" strike="noStrike">
                        <a:solidFill>
                          <a:srgbClr val="000000"/>
                        </a:solidFill>
                        <a:effectLst/>
                        <a:latin typeface="+mn-lt"/>
                      </a:endParaRPr>
                    </a:p>
                  </a:txBody>
                  <a:tcPr marL="0" marR="0" marT="0" marB="0" anchor="ctr"/>
                </a:tc>
                <a:tc>
                  <a:txBody>
                    <a:bodyPr/>
                    <a:lstStyle/>
                    <a:p>
                      <a:pPr algn="ctr" fontAlgn="b"/>
                      <a:r>
                        <a:rPr lang="en-US" sz="1400" b="1" u="none" strike="noStrike">
                          <a:solidFill>
                            <a:srgbClr val="000000"/>
                          </a:solidFill>
                          <a:effectLst/>
                          <a:latin typeface="+mn-lt"/>
                        </a:rPr>
                        <a:t>Estimated Cost of Project </a:t>
                      </a:r>
                      <a:endParaRPr lang="en-US" sz="1400" b="1" i="0" u="none" strike="noStrike">
                        <a:solidFill>
                          <a:srgbClr val="000000"/>
                        </a:solidFill>
                        <a:effectLst/>
                        <a:latin typeface="+mn-lt"/>
                      </a:endParaRPr>
                    </a:p>
                  </a:txBody>
                  <a:tcPr marL="0" marR="0" marT="0" marB="0" anchor="ctr"/>
                </a:tc>
                <a:tc>
                  <a:txBody>
                    <a:bodyPr/>
                    <a:lstStyle/>
                    <a:p>
                      <a:pPr algn="ctr" fontAlgn="b"/>
                      <a:r>
                        <a:rPr lang="en-US" sz="1400" b="1" u="none" strike="noStrike">
                          <a:solidFill>
                            <a:srgbClr val="000000"/>
                          </a:solidFill>
                          <a:effectLst/>
                          <a:latin typeface="+mn-lt"/>
                        </a:rPr>
                        <a:t>Capacity </a:t>
                      </a:r>
                    </a:p>
                    <a:p>
                      <a:pPr algn="ctr" fontAlgn="b"/>
                      <a:r>
                        <a:rPr lang="en-US" sz="1400" b="1" u="none" strike="noStrike">
                          <a:solidFill>
                            <a:srgbClr val="000000"/>
                          </a:solidFill>
                          <a:effectLst/>
                          <a:latin typeface="+mn-lt"/>
                        </a:rPr>
                        <a:t>(MW)</a:t>
                      </a:r>
                      <a:endParaRPr lang="en-US" sz="1400" b="1" i="0" u="none" strike="noStrike">
                        <a:solidFill>
                          <a:srgbClr val="000000"/>
                        </a:solidFill>
                        <a:effectLst/>
                        <a:latin typeface="+mn-lt"/>
                      </a:endParaRPr>
                    </a:p>
                  </a:txBody>
                  <a:tcPr marL="0" marR="0" marT="0" marB="0" anchor="ctr"/>
                </a:tc>
                <a:tc>
                  <a:txBody>
                    <a:bodyPr/>
                    <a:lstStyle/>
                    <a:p>
                      <a:pPr algn="ctr" fontAlgn="b"/>
                      <a:r>
                        <a:rPr lang="en-US" sz="1400" b="1" u="none" strike="noStrike">
                          <a:solidFill>
                            <a:srgbClr val="000000"/>
                          </a:solidFill>
                          <a:effectLst/>
                          <a:latin typeface="+mn-lt"/>
                        </a:rPr>
                        <a:t>Length (miles) </a:t>
                      </a:r>
                      <a:endParaRPr lang="en-US" sz="1400" b="1" i="0" u="none" strike="noStrike">
                        <a:solidFill>
                          <a:srgbClr val="000000"/>
                        </a:solidFill>
                        <a:effectLst/>
                        <a:latin typeface="+mn-lt"/>
                      </a:endParaRPr>
                    </a:p>
                  </a:txBody>
                  <a:tcPr marL="0" marR="0" marT="0" marB="0" anchor="ctr"/>
                </a:tc>
                <a:extLst>
                  <a:ext uri="{0D108BD9-81ED-4DB2-BD59-A6C34878D82A}">
                    <a16:rowId xmlns:a16="http://schemas.microsoft.com/office/drawing/2014/main" xmlns="" val="554139143"/>
                  </a:ext>
                </a:extLst>
              </a:tr>
              <a:tr h="262758">
                <a:tc>
                  <a:txBody>
                    <a:bodyPr/>
                    <a:lstStyle/>
                    <a:p>
                      <a:pPr algn="l" fontAlgn="b"/>
                      <a:r>
                        <a:rPr lang="en-US" sz="1700" b="0" i="0" u="none" strike="noStrike">
                          <a:solidFill>
                            <a:srgbClr val="000000"/>
                          </a:solidFill>
                          <a:effectLst/>
                          <a:latin typeface="+mn-lt"/>
                        </a:rPr>
                        <a:t>Revolution Wind</a:t>
                      </a:r>
                    </a:p>
                  </a:txBody>
                  <a:tcPr marL="0" marR="0" marT="0" marB="0" anchor="b"/>
                </a:tc>
                <a:tc>
                  <a:txBody>
                    <a:bodyPr/>
                    <a:lstStyle/>
                    <a:p>
                      <a:pPr algn="ctr" fontAlgn="b"/>
                      <a:r>
                        <a:rPr lang="en-US" sz="1700" b="0" u="none" strike="noStrike" dirty="0">
                          <a:solidFill>
                            <a:srgbClr val="000000"/>
                          </a:solidFill>
                          <a:effectLst/>
                          <a:latin typeface="+mn-lt"/>
                        </a:rPr>
                        <a:t>New England</a:t>
                      </a:r>
                    </a:p>
                  </a:txBody>
                  <a:tcPr marL="0" marR="0" marT="0" marB="0" anchor="b"/>
                </a:tc>
                <a:tc>
                  <a:txBody>
                    <a:bodyPr/>
                    <a:lstStyle/>
                    <a:p>
                      <a:pPr algn="ctr" fontAlgn="b"/>
                      <a:r>
                        <a:rPr lang="en-US" sz="1700" b="0" u="none" strike="noStrike" dirty="0">
                          <a:solidFill>
                            <a:srgbClr val="000000"/>
                          </a:solidFill>
                          <a:effectLst/>
                          <a:latin typeface="+mn-lt"/>
                        </a:rPr>
                        <a:t>2025</a:t>
                      </a:r>
                    </a:p>
                  </a:txBody>
                  <a:tcPr marL="0" marR="0" marT="0" marB="0" anchor="b"/>
                </a:tc>
                <a:tc>
                  <a:txBody>
                    <a:bodyPr/>
                    <a:lstStyle/>
                    <a:p>
                      <a:pPr algn="l" fontAlgn="b"/>
                      <a:r>
                        <a:rPr lang="en-US" sz="1700" b="0" i="0" u="none" strike="noStrike" dirty="0">
                          <a:solidFill>
                            <a:srgbClr val="000000"/>
                          </a:solidFill>
                          <a:effectLst/>
                          <a:latin typeface="+mn-lt"/>
                        </a:rPr>
                        <a:t>$490 million</a:t>
                      </a:r>
                    </a:p>
                  </a:txBody>
                  <a:tcPr marL="0" marR="0" marT="0" marB="0" anchor="b"/>
                </a:tc>
                <a:tc>
                  <a:txBody>
                    <a:bodyPr/>
                    <a:lstStyle/>
                    <a:p>
                      <a:pPr algn="r" fontAlgn="b"/>
                      <a:r>
                        <a:rPr lang="en-US" sz="1700" b="0" i="0" u="none" strike="noStrike">
                          <a:solidFill>
                            <a:srgbClr val="000000"/>
                          </a:solidFill>
                          <a:effectLst/>
                          <a:latin typeface="+mn-lt"/>
                        </a:rPr>
                        <a:t>704</a:t>
                      </a:r>
                    </a:p>
                  </a:txBody>
                  <a:tcPr marL="0" marR="0" marT="0" marB="0" anchor="b"/>
                </a:tc>
                <a:tc>
                  <a:txBody>
                    <a:bodyPr/>
                    <a:lstStyle/>
                    <a:p>
                      <a:pPr algn="r" fontAlgn="b"/>
                      <a:r>
                        <a:rPr lang="en-US" sz="1700" b="0" i="0" u="none" strike="noStrike">
                          <a:solidFill>
                            <a:srgbClr val="000000"/>
                          </a:solidFill>
                          <a:effectLst/>
                          <a:latin typeface="+mn-lt"/>
                        </a:rPr>
                        <a:t>42</a:t>
                      </a:r>
                    </a:p>
                  </a:txBody>
                  <a:tcPr marL="0" marR="0" marT="0" marB="0" anchor="b"/>
                </a:tc>
                <a:extLst>
                  <a:ext uri="{0D108BD9-81ED-4DB2-BD59-A6C34878D82A}">
                    <a16:rowId xmlns:a16="http://schemas.microsoft.com/office/drawing/2014/main" xmlns="" val="4125680437"/>
                  </a:ext>
                </a:extLst>
              </a:tr>
              <a:tr h="283647">
                <a:tc>
                  <a:txBody>
                    <a:bodyPr/>
                    <a:lstStyle/>
                    <a:p>
                      <a:pPr algn="l" fontAlgn="b"/>
                      <a:r>
                        <a:rPr lang="en-US" sz="1700" b="0" i="0" u="none" strike="noStrike">
                          <a:solidFill>
                            <a:srgbClr val="000000"/>
                          </a:solidFill>
                          <a:effectLst/>
                          <a:latin typeface="+mn-lt"/>
                        </a:rPr>
                        <a:t>Commonwealth Wind</a:t>
                      </a:r>
                    </a:p>
                  </a:txBody>
                  <a:tcPr marL="0" marR="0" marT="0" marB="0" anchor="b"/>
                </a:tc>
                <a:tc>
                  <a:txBody>
                    <a:bodyPr/>
                    <a:lstStyle/>
                    <a:p>
                      <a:pPr algn="ctr" fontAlgn="b"/>
                      <a:r>
                        <a:rPr lang="en-US" sz="1700" b="0" i="0" u="none" strike="noStrike" dirty="0">
                          <a:solidFill>
                            <a:srgbClr val="000000"/>
                          </a:solidFill>
                          <a:effectLst/>
                          <a:latin typeface="+mn-lt"/>
                        </a:rPr>
                        <a:t>New England</a:t>
                      </a:r>
                    </a:p>
                  </a:txBody>
                  <a:tcPr marL="0" marR="0" marT="0" marB="0" anchor="b"/>
                </a:tc>
                <a:tc>
                  <a:txBody>
                    <a:bodyPr/>
                    <a:lstStyle/>
                    <a:p>
                      <a:pPr algn="ctr" fontAlgn="b"/>
                      <a:r>
                        <a:rPr lang="en-US" sz="1700" b="0" i="0" u="none" strike="noStrike">
                          <a:solidFill>
                            <a:srgbClr val="000000"/>
                          </a:solidFill>
                          <a:effectLst/>
                          <a:latin typeface="+mn-lt"/>
                        </a:rPr>
                        <a:t>2028</a:t>
                      </a:r>
                    </a:p>
                  </a:txBody>
                  <a:tcPr marL="0" marR="0" marT="0" marB="0" anchor="b"/>
                </a:tc>
                <a:tc>
                  <a:txBody>
                    <a:bodyPr/>
                    <a:lstStyle/>
                    <a:p>
                      <a:pPr algn="l" fontAlgn="b"/>
                      <a:r>
                        <a:rPr lang="en-US" sz="1700" b="0" i="0" u="none" strike="noStrike" dirty="0">
                          <a:solidFill>
                            <a:srgbClr val="000000"/>
                          </a:solidFill>
                          <a:effectLst/>
                          <a:latin typeface="+mn-lt"/>
                        </a:rPr>
                        <a:t>$850 million</a:t>
                      </a:r>
                    </a:p>
                  </a:txBody>
                  <a:tcPr marL="0" marR="0" marT="0" marB="0" anchor="b"/>
                </a:tc>
                <a:tc>
                  <a:txBody>
                    <a:bodyPr/>
                    <a:lstStyle/>
                    <a:p>
                      <a:pPr algn="r" fontAlgn="b"/>
                      <a:r>
                        <a:rPr lang="en-US" sz="1700" b="0" i="0" u="none" strike="noStrike">
                          <a:solidFill>
                            <a:srgbClr val="000000"/>
                          </a:solidFill>
                          <a:effectLst/>
                          <a:latin typeface="+mn-lt"/>
                        </a:rPr>
                        <a:t>1232</a:t>
                      </a:r>
                    </a:p>
                  </a:txBody>
                  <a:tcPr marL="0" marR="0" marT="0" marB="0" anchor="b"/>
                </a:tc>
                <a:tc>
                  <a:txBody>
                    <a:bodyPr/>
                    <a:lstStyle/>
                    <a:p>
                      <a:pPr algn="r" fontAlgn="b"/>
                      <a:r>
                        <a:rPr lang="en-US" sz="1700" b="0" i="0" u="none" strike="noStrike">
                          <a:solidFill>
                            <a:srgbClr val="000000"/>
                          </a:solidFill>
                          <a:effectLst/>
                          <a:latin typeface="+mn-lt"/>
                        </a:rPr>
                        <a:t>75</a:t>
                      </a:r>
                    </a:p>
                  </a:txBody>
                  <a:tcPr marL="0" marR="0" marT="0" marB="0" anchor="b"/>
                </a:tc>
                <a:extLst>
                  <a:ext uri="{0D108BD9-81ED-4DB2-BD59-A6C34878D82A}">
                    <a16:rowId xmlns:a16="http://schemas.microsoft.com/office/drawing/2014/main" xmlns="" val="3347118735"/>
                  </a:ext>
                </a:extLst>
              </a:tr>
              <a:tr h="376255">
                <a:tc>
                  <a:txBody>
                    <a:bodyPr/>
                    <a:lstStyle/>
                    <a:p>
                      <a:pPr algn="l" fontAlgn="b"/>
                      <a:r>
                        <a:rPr lang="en-US" sz="1700" b="0" i="0" u="none" strike="noStrike">
                          <a:solidFill>
                            <a:srgbClr val="000000"/>
                          </a:solidFill>
                          <a:effectLst/>
                          <a:latin typeface="+mn-lt"/>
                        </a:rPr>
                        <a:t>Park City Wind</a:t>
                      </a:r>
                    </a:p>
                  </a:txBody>
                  <a:tcPr marL="0" marR="0" marT="0" marB="0" anchor="b"/>
                </a:tc>
                <a:tc>
                  <a:txBody>
                    <a:bodyPr/>
                    <a:lstStyle/>
                    <a:p>
                      <a:pPr algn="ctr" fontAlgn="b"/>
                      <a:r>
                        <a:rPr lang="en-US" sz="1700" b="0" i="0" u="none" strike="noStrike" dirty="0">
                          <a:solidFill>
                            <a:srgbClr val="000000"/>
                          </a:solidFill>
                          <a:effectLst/>
                          <a:latin typeface="+mn-lt"/>
                        </a:rPr>
                        <a:t>New England</a:t>
                      </a:r>
                    </a:p>
                  </a:txBody>
                  <a:tcPr marL="0" marR="0" marT="0" marB="0" anchor="b"/>
                </a:tc>
                <a:tc>
                  <a:txBody>
                    <a:bodyPr/>
                    <a:lstStyle/>
                    <a:p>
                      <a:pPr algn="ctr" fontAlgn="b"/>
                      <a:r>
                        <a:rPr lang="en-US" sz="1700" b="0" i="0" u="none" strike="noStrike">
                          <a:solidFill>
                            <a:srgbClr val="000000"/>
                          </a:solidFill>
                          <a:effectLst/>
                          <a:latin typeface="+mn-lt"/>
                        </a:rPr>
                        <a:t>2025</a:t>
                      </a:r>
                    </a:p>
                  </a:txBody>
                  <a:tcPr marL="0" marR="0" marT="0"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700" b="0" i="0" u="none" strike="noStrike" dirty="0">
                          <a:solidFill>
                            <a:srgbClr val="000000"/>
                          </a:solidFill>
                          <a:effectLst/>
                          <a:latin typeface="+mn-lt"/>
                        </a:rPr>
                        <a:t>$560 million</a:t>
                      </a:r>
                    </a:p>
                  </a:txBody>
                  <a:tcPr marL="0" marR="0" marT="0" marB="0" anchor="b"/>
                </a:tc>
                <a:tc>
                  <a:txBody>
                    <a:bodyPr/>
                    <a:lstStyle/>
                    <a:p>
                      <a:pPr algn="r" fontAlgn="b"/>
                      <a:r>
                        <a:rPr lang="en-US" sz="1700" b="0" i="0" u="none" strike="noStrike">
                          <a:solidFill>
                            <a:srgbClr val="000000"/>
                          </a:solidFill>
                          <a:effectLst/>
                          <a:latin typeface="+mn-lt"/>
                        </a:rPr>
                        <a:t>800</a:t>
                      </a:r>
                    </a:p>
                  </a:txBody>
                  <a:tcPr marL="0" marR="0" marT="0" marB="0" anchor="b"/>
                </a:tc>
                <a:tc>
                  <a:txBody>
                    <a:bodyPr/>
                    <a:lstStyle/>
                    <a:p>
                      <a:pPr algn="r" fontAlgn="b"/>
                      <a:r>
                        <a:rPr lang="en-US" sz="1700" b="0" i="0" u="none" strike="noStrike">
                          <a:solidFill>
                            <a:srgbClr val="000000"/>
                          </a:solidFill>
                          <a:effectLst/>
                          <a:latin typeface="+mn-lt"/>
                        </a:rPr>
                        <a:t>60</a:t>
                      </a:r>
                    </a:p>
                  </a:txBody>
                  <a:tcPr marL="0" marR="0" marT="0" marB="0" anchor="b"/>
                </a:tc>
                <a:extLst>
                  <a:ext uri="{0D108BD9-81ED-4DB2-BD59-A6C34878D82A}">
                    <a16:rowId xmlns:a16="http://schemas.microsoft.com/office/drawing/2014/main" xmlns="" val="3586345901"/>
                  </a:ext>
                </a:extLst>
              </a:tr>
              <a:tr h="376255">
                <a:tc>
                  <a:txBody>
                    <a:bodyPr/>
                    <a:lstStyle/>
                    <a:p>
                      <a:pPr algn="l" fontAlgn="b"/>
                      <a:r>
                        <a:rPr lang="en-US" sz="1700" b="0" i="0" u="none" strike="noStrike">
                          <a:solidFill>
                            <a:srgbClr val="000000"/>
                          </a:solidFill>
                          <a:effectLst/>
                          <a:latin typeface="+mn-lt"/>
                        </a:rPr>
                        <a:t>Empire Wind 1</a:t>
                      </a:r>
                    </a:p>
                  </a:txBody>
                  <a:tcPr marL="0" marR="0" marT="0" marB="0" anchor="b"/>
                </a:tc>
                <a:tc>
                  <a:txBody>
                    <a:bodyPr/>
                    <a:lstStyle/>
                    <a:p>
                      <a:pPr algn="ctr" fontAlgn="b"/>
                      <a:r>
                        <a:rPr lang="en-US" sz="1700" b="0" i="0" u="none" strike="noStrike" dirty="0">
                          <a:solidFill>
                            <a:srgbClr val="000000"/>
                          </a:solidFill>
                          <a:effectLst/>
                          <a:latin typeface="+mn-lt"/>
                        </a:rPr>
                        <a:t>NY</a:t>
                      </a:r>
                    </a:p>
                  </a:txBody>
                  <a:tcPr marL="0" marR="0" marT="0" marB="0" anchor="b"/>
                </a:tc>
                <a:tc>
                  <a:txBody>
                    <a:bodyPr/>
                    <a:lstStyle/>
                    <a:p>
                      <a:pPr algn="ctr" fontAlgn="b"/>
                      <a:r>
                        <a:rPr lang="en-US" sz="1700" b="0" i="0" u="none" strike="noStrike">
                          <a:solidFill>
                            <a:srgbClr val="000000"/>
                          </a:solidFill>
                          <a:effectLst/>
                          <a:latin typeface="+mn-lt"/>
                        </a:rPr>
                        <a:t>2026</a:t>
                      </a:r>
                    </a:p>
                  </a:txBody>
                  <a:tcPr marL="0" marR="0" marT="0" marB="0" anchor="b"/>
                </a:tc>
                <a:tc>
                  <a:txBody>
                    <a:bodyPr/>
                    <a:lstStyle/>
                    <a:p>
                      <a:pPr algn="l" fontAlgn="b"/>
                      <a:r>
                        <a:rPr lang="en-US" sz="1700" b="0" i="0" u="none" strike="noStrike" dirty="0">
                          <a:solidFill>
                            <a:srgbClr val="000000"/>
                          </a:solidFill>
                          <a:effectLst/>
                          <a:latin typeface="+mn-lt"/>
                        </a:rPr>
                        <a:t>$570 million</a:t>
                      </a:r>
                    </a:p>
                  </a:txBody>
                  <a:tcPr marL="0" marR="0" marT="0" marB="0" anchor="b"/>
                </a:tc>
                <a:tc>
                  <a:txBody>
                    <a:bodyPr/>
                    <a:lstStyle/>
                    <a:p>
                      <a:pPr algn="r" fontAlgn="b"/>
                      <a:r>
                        <a:rPr lang="en-US" sz="1700" b="0" i="0" u="none" strike="noStrike">
                          <a:solidFill>
                            <a:srgbClr val="000000"/>
                          </a:solidFill>
                          <a:effectLst/>
                          <a:latin typeface="+mn-lt"/>
                        </a:rPr>
                        <a:t>816</a:t>
                      </a:r>
                    </a:p>
                  </a:txBody>
                  <a:tcPr marL="0" marR="0" marT="0" marB="0" anchor="b"/>
                </a:tc>
                <a:tc>
                  <a:txBody>
                    <a:bodyPr/>
                    <a:lstStyle/>
                    <a:p>
                      <a:pPr algn="r" fontAlgn="b"/>
                      <a:r>
                        <a:rPr lang="en-US" sz="1700" b="0" i="0" u="none" strike="noStrike">
                          <a:solidFill>
                            <a:srgbClr val="000000"/>
                          </a:solidFill>
                          <a:effectLst/>
                          <a:latin typeface="+mn-lt"/>
                        </a:rPr>
                        <a:t>46</a:t>
                      </a:r>
                    </a:p>
                  </a:txBody>
                  <a:tcPr marL="0" marR="0" marT="0" marB="0" anchor="b"/>
                </a:tc>
                <a:extLst>
                  <a:ext uri="{0D108BD9-81ED-4DB2-BD59-A6C34878D82A}">
                    <a16:rowId xmlns:a16="http://schemas.microsoft.com/office/drawing/2014/main" xmlns="" val="2647736049"/>
                  </a:ext>
                </a:extLst>
              </a:tr>
              <a:tr h="303897">
                <a:tc>
                  <a:txBody>
                    <a:bodyPr/>
                    <a:lstStyle/>
                    <a:p>
                      <a:pPr algn="l" fontAlgn="b"/>
                      <a:r>
                        <a:rPr lang="en-US" sz="1700" b="0" i="0" u="none" strike="noStrike">
                          <a:solidFill>
                            <a:srgbClr val="000000"/>
                          </a:solidFill>
                          <a:effectLst/>
                          <a:latin typeface="+mn-lt"/>
                        </a:rPr>
                        <a:t>Empire Wind 2</a:t>
                      </a:r>
                    </a:p>
                  </a:txBody>
                  <a:tcPr marL="0" marR="0" marT="0" marB="0" anchor="b"/>
                </a:tc>
                <a:tc>
                  <a:txBody>
                    <a:bodyPr/>
                    <a:lstStyle/>
                    <a:p>
                      <a:pPr algn="ctr" fontAlgn="b"/>
                      <a:r>
                        <a:rPr lang="en-US" sz="1700" b="0" i="0" u="none" strike="noStrike" dirty="0">
                          <a:solidFill>
                            <a:srgbClr val="000000"/>
                          </a:solidFill>
                          <a:effectLst/>
                          <a:latin typeface="+mn-lt"/>
                        </a:rPr>
                        <a:t>NY</a:t>
                      </a:r>
                    </a:p>
                  </a:txBody>
                  <a:tcPr marL="0" marR="0" marT="0" marB="0" anchor="b"/>
                </a:tc>
                <a:tc>
                  <a:txBody>
                    <a:bodyPr/>
                    <a:lstStyle/>
                    <a:p>
                      <a:pPr algn="ctr" fontAlgn="b"/>
                      <a:r>
                        <a:rPr lang="en-US" sz="1700" b="0" i="0" u="none" strike="noStrike">
                          <a:solidFill>
                            <a:srgbClr val="000000"/>
                          </a:solidFill>
                          <a:effectLst/>
                          <a:latin typeface="+mn-lt"/>
                        </a:rPr>
                        <a:t>2027</a:t>
                      </a:r>
                    </a:p>
                  </a:txBody>
                  <a:tcPr marL="0" marR="0" marT="0" marB="0" anchor="b"/>
                </a:tc>
                <a:tc>
                  <a:txBody>
                    <a:bodyPr/>
                    <a:lstStyle/>
                    <a:p>
                      <a:pPr algn="l" fontAlgn="b"/>
                      <a:r>
                        <a:rPr lang="en-US" sz="1700" b="0" i="0" u="none" strike="noStrike" dirty="0">
                          <a:solidFill>
                            <a:srgbClr val="000000"/>
                          </a:solidFill>
                          <a:effectLst/>
                          <a:latin typeface="+mn-lt"/>
                        </a:rPr>
                        <a:t>$830 million</a:t>
                      </a:r>
                    </a:p>
                  </a:txBody>
                  <a:tcPr marL="0" marR="0" marT="0" marB="0" anchor="b"/>
                </a:tc>
                <a:tc>
                  <a:txBody>
                    <a:bodyPr/>
                    <a:lstStyle/>
                    <a:p>
                      <a:pPr algn="r" fontAlgn="b"/>
                      <a:r>
                        <a:rPr lang="en-US" sz="1700" b="0" i="0" u="none" strike="noStrike">
                          <a:solidFill>
                            <a:srgbClr val="000000"/>
                          </a:solidFill>
                          <a:effectLst/>
                          <a:latin typeface="+mn-lt"/>
                        </a:rPr>
                        <a:t>1260</a:t>
                      </a:r>
                    </a:p>
                  </a:txBody>
                  <a:tcPr marL="0" marR="0" marT="0" marB="0" anchor="b"/>
                </a:tc>
                <a:tc>
                  <a:txBody>
                    <a:bodyPr/>
                    <a:lstStyle/>
                    <a:p>
                      <a:pPr algn="r" fontAlgn="b"/>
                      <a:r>
                        <a:rPr lang="en-US" sz="1700" b="0" i="0" u="none" strike="noStrike">
                          <a:solidFill>
                            <a:srgbClr val="000000"/>
                          </a:solidFill>
                          <a:effectLst/>
                          <a:latin typeface="+mn-lt"/>
                        </a:rPr>
                        <a:t>35</a:t>
                      </a:r>
                    </a:p>
                  </a:txBody>
                  <a:tcPr marL="0" marR="0" marT="0" marB="0" anchor="b"/>
                </a:tc>
                <a:extLst>
                  <a:ext uri="{0D108BD9-81ED-4DB2-BD59-A6C34878D82A}">
                    <a16:rowId xmlns:a16="http://schemas.microsoft.com/office/drawing/2014/main" xmlns="" val="2680567415"/>
                  </a:ext>
                </a:extLst>
              </a:tr>
              <a:tr h="283647">
                <a:tc>
                  <a:txBody>
                    <a:bodyPr/>
                    <a:lstStyle/>
                    <a:p>
                      <a:pPr algn="l" fontAlgn="b"/>
                      <a:r>
                        <a:rPr lang="en-US" sz="1700" b="0" i="0" u="none" strike="noStrike">
                          <a:solidFill>
                            <a:srgbClr val="000000"/>
                          </a:solidFill>
                          <a:effectLst/>
                          <a:latin typeface="+mn-lt"/>
                        </a:rPr>
                        <a:t>Coastal Virginia Offshore Wind</a:t>
                      </a:r>
                    </a:p>
                  </a:txBody>
                  <a:tcPr marL="0" marR="0" marT="0" marB="0" anchor="b"/>
                </a:tc>
                <a:tc>
                  <a:txBody>
                    <a:bodyPr/>
                    <a:lstStyle/>
                    <a:p>
                      <a:pPr algn="ctr" fontAlgn="b"/>
                      <a:r>
                        <a:rPr lang="en-US" sz="1700" b="0" i="0" u="none" strike="noStrike" dirty="0">
                          <a:solidFill>
                            <a:srgbClr val="000000"/>
                          </a:solidFill>
                          <a:effectLst/>
                          <a:latin typeface="+mn-lt"/>
                        </a:rPr>
                        <a:t>PJM</a:t>
                      </a:r>
                    </a:p>
                  </a:txBody>
                  <a:tcPr marL="0" marR="0" marT="0" marB="0" anchor="b"/>
                </a:tc>
                <a:tc>
                  <a:txBody>
                    <a:bodyPr/>
                    <a:lstStyle/>
                    <a:p>
                      <a:pPr algn="ctr" fontAlgn="b"/>
                      <a:r>
                        <a:rPr lang="en-US" sz="1700" b="0" i="0" u="none" strike="noStrike">
                          <a:solidFill>
                            <a:srgbClr val="000000"/>
                          </a:solidFill>
                          <a:effectLst/>
                          <a:latin typeface="+mn-lt"/>
                        </a:rPr>
                        <a:t>2026</a:t>
                      </a:r>
                    </a:p>
                  </a:txBody>
                  <a:tcPr marL="0" marR="0" marT="0" marB="0" anchor="b"/>
                </a:tc>
                <a:tc>
                  <a:txBody>
                    <a:bodyPr/>
                    <a:lstStyle/>
                    <a:p>
                      <a:pPr algn="l" fontAlgn="b"/>
                      <a:r>
                        <a:rPr lang="en-US" sz="1700" b="0" i="0" u="none" strike="noStrike" dirty="0">
                          <a:solidFill>
                            <a:srgbClr val="000000"/>
                          </a:solidFill>
                          <a:effectLst/>
                          <a:latin typeface="+mn-lt"/>
                        </a:rPr>
                        <a:t>$1.83 billion</a:t>
                      </a:r>
                    </a:p>
                  </a:txBody>
                  <a:tcPr marL="0" marR="0" marT="0" marB="0" anchor="b"/>
                </a:tc>
                <a:tc>
                  <a:txBody>
                    <a:bodyPr/>
                    <a:lstStyle/>
                    <a:p>
                      <a:pPr algn="r" fontAlgn="b"/>
                      <a:r>
                        <a:rPr lang="en-US" sz="1700" b="0" i="0" u="none" strike="noStrike">
                          <a:solidFill>
                            <a:srgbClr val="000000"/>
                          </a:solidFill>
                          <a:effectLst/>
                          <a:latin typeface="+mn-lt"/>
                        </a:rPr>
                        <a:t>2640</a:t>
                      </a:r>
                    </a:p>
                  </a:txBody>
                  <a:tcPr marL="0" marR="0" marT="0" marB="0" anchor="b"/>
                </a:tc>
                <a:tc>
                  <a:txBody>
                    <a:bodyPr/>
                    <a:lstStyle/>
                    <a:p>
                      <a:pPr algn="r" fontAlgn="b"/>
                      <a:r>
                        <a:rPr lang="en-US" sz="1700" b="0" i="0" u="none" strike="noStrike">
                          <a:solidFill>
                            <a:srgbClr val="000000"/>
                          </a:solidFill>
                          <a:effectLst/>
                          <a:latin typeface="+mn-lt"/>
                        </a:rPr>
                        <a:t>71</a:t>
                      </a:r>
                    </a:p>
                  </a:txBody>
                  <a:tcPr marL="0" marR="0" marT="0" marB="0" anchor="b"/>
                </a:tc>
                <a:extLst>
                  <a:ext uri="{0D108BD9-81ED-4DB2-BD59-A6C34878D82A}">
                    <a16:rowId xmlns:a16="http://schemas.microsoft.com/office/drawing/2014/main" xmlns="" val="4249376669"/>
                  </a:ext>
                </a:extLst>
              </a:tr>
              <a:tr h="283647">
                <a:tc>
                  <a:txBody>
                    <a:bodyPr/>
                    <a:lstStyle/>
                    <a:p>
                      <a:pPr algn="l" fontAlgn="b"/>
                      <a:r>
                        <a:rPr lang="en-US" sz="1700" b="0" i="0" u="none" strike="noStrike">
                          <a:solidFill>
                            <a:srgbClr val="000000"/>
                          </a:solidFill>
                          <a:effectLst/>
                          <a:latin typeface="+mn-lt"/>
                        </a:rPr>
                        <a:t>Kitty Hawk Wind</a:t>
                      </a:r>
                    </a:p>
                  </a:txBody>
                  <a:tcPr marL="0" marR="0" marT="0" marB="0" anchor="b"/>
                </a:tc>
                <a:tc>
                  <a:txBody>
                    <a:bodyPr/>
                    <a:lstStyle/>
                    <a:p>
                      <a:pPr algn="ctr" fontAlgn="b"/>
                      <a:r>
                        <a:rPr lang="en-US" sz="1700" b="0" i="0" u="none" strike="noStrike" dirty="0">
                          <a:solidFill>
                            <a:srgbClr val="000000"/>
                          </a:solidFill>
                          <a:effectLst/>
                          <a:latin typeface="+mn-lt"/>
                        </a:rPr>
                        <a:t>PJM</a:t>
                      </a:r>
                    </a:p>
                  </a:txBody>
                  <a:tcPr marL="0" marR="0" marT="0" marB="0" anchor="b"/>
                </a:tc>
                <a:tc>
                  <a:txBody>
                    <a:bodyPr/>
                    <a:lstStyle/>
                    <a:p>
                      <a:pPr algn="ctr" fontAlgn="b"/>
                      <a:r>
                        <a:rPr lang="en-US" sz="1700" b="0" i="0" u="none" strike="noStrike">
                          <a:solidFill>
                            <a:srgbClr val="000000"/>
                          </a:solidFill>
                          <a:effectLst/>
                          <a:latin typeface="+mn-lt"/>
                        </a:rPr>
                        <a:t>2027</a:t>
                      </a:r>
                    </a:p>
                  </a:txBody>
                  <a:tcPr marL="0" marR="0" marT="0" marB="0" anchor="b"/>
                </a:tc>
                <a:tc>
                  <a:txBody>
                    <a:bodyPr/>
                    <a:lstStyle/>
                    <a:p>
                      <a:pPr algn="l" fontAlgn="b"/>
                      <a:r>
                        <a:rPr lang="en-US" sz="1700" b="0" i="0" u="none" strike="noStrike" dirty="0">
                          <a:solidFill>
                            <a:srgbClr val="000000"/>
                          </a:solidFill>
                          <a:effectLst/>
                          <a:latin typeface="+mn-lt"/>
                        </a:rPr>
                        <a:t>$550 million</a:t>
                      </a:r>
                    </a:p>
                  </a:txBody>
                  <a:tcPr marL="0" marR="0" marT="0" marB="0" anchor="b"/>
                </a:tc>
                <a:tc>
                  <a:txBody>
                    <a:bodyPr/>
                    <a:lstStyle/>
                    <a:p>
                      <a:pPr algn="r" fontAlgn="b"/>
                      <a:r>
                        <a:rPr lang="en-US" sz="1700" b="0" i="0" u="none" strike="noStrike">
                          <a:solidFill>
                            <a:srgbClr val="000000"/>
                          </a:solidFill>
                          <a:effectLst/>
                          <a:latin typeface="+mn-lt"/>
                        </a:rPr>
                        <a:t>800</a:t>
                      </a:r>
                    </a:p>
                  </a:txBody>
                  <a:tcPr marL="0" marR="0" marT="0" marB="0" anchor="b"/>
                </a:tc>
                <a:tc>
                  <a:txBody>
                    <a:bodyPr/>
                    <a:lstStyle/>
                    <a:p>
                      <a:pPr algn="r" fontAlgn="b"/>
                      <a:r>
                        <a:rPr lang="en-US" sz="1700" b="0" i="0" u="none" strike="noStrike" dirty="0">
                          <a:solidFill>
                            <a:srgbClr val="000000"/>
                          </a:solidFill>
                          <a:effectLst/>
                          <a:latin typeface="+mn-lt"/>
                        </a:rPr>
                        <a:t>55</a:t>
                      </a:r>
                    </a:p>
                  </a:txBody>
                  <a:tcPr marL="0" marR="0" marT="0" marB="0" anchor="b"/>
                </a:tc>
                <a:extLst>
                  <a:ext uri="{0D108BD9-81ED-4DB2-BD59-A6C34878D82A}">
                    <a16:rowId xmlns:a16="http://schemas.microsoft.com/office/drawing/2014/main" xmlns="" val="3826028894"/>
                  </a:ext>
                </a:extLst>
              </a:tr>
            </a:tbl>
          </a:graphicData>
        </a:graphic>
      </p:graphicFrame>
      <p:sp>
        <p:nvSpPr>
          <p:cNvPr id="4" name="Title 1">
            <a:extLst>
              <a:ext uri="{FF2B5EF4-FFF2-40B4-BE49-F238E27FC236}">
                <a16:creationId xmlns:a16="http://schemas.microsoft.com/office/drawing/2014/main" xmlns="" id="{3CD18A16-BBC4-9152-6701-7428DFACD79D}"/>
              </a:ext>
            </a:extLst>
          </p:cNvPr>
          <p:cNvSpPr txBox="1">
            <a:spLocks/>
          </p:cNvSpPr>
          <p:nvPr/>
        </p:nvSpPr>
        <p:spPr>
          <a:xfrm>
            <a:off x="494556" y="235916"/>
            <a:ext cx="11202888" cy="1165095"/>
          </a:xfrm>
          <a:prstGeom prst="rect">
            <a:avLst/>
          </a:prstGeom>
        </p:spPr>
        <p:txBody>
          <a:bodyPr anchor="ct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a:solidFill>
                  <a:schemeClr val="bg1"/>
                </a:solidFill>
              </a:rPr>
              <a:t>HVAC Offshore Wind Transmission Projects</a:t>
            </a:r>
          </a:p>
        </p:txBody>
      </p:sp>
    </p:spTree>
    <p:extLst>
      <p:ext uri="{BB962C8B-B14F-4D97-AF65-F5344CB8AC3E}">
        <p14:creationId xmlns:p14="http://schemas.microsoft.com/office/powerpoint/2010/main" val="2929142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1042A6-F275-933E-C967-AC2AF20BE28B}"/>
              </a:ext>
            </a:extLst>
          </p:cNvPr>
          <p:cNvSpPr>
            <a:spLocks noGrp="1"/>
          </p:cNvSpPr>
          <p:nvPr>
            <p:ph type="title"/>
          </p:nvPr>
        </p:nvSpPr>
        <p:spPr/>
        <p:txBody>
          <a:bodyPr lIns="91440" tIns="45720" rIns="91440" bIns="45720" anchor="b"/>
          <a:lstStyle/>
          <a:p>
            <a:r>
              <a:rPr lang="en-US" sz="3200" dirty="0"/>
              <a:t>Major lines </a:t>
            </a:r>
            <a:r>
              <a:rPr lang="en-US" dirty="0"/>
              <a:t>recently advancing</a:t>
            </a:r>
          </a:p>
        </p:txBody>
      </p:sp>
      <p:sp>
        <p:nvSpPr>
          <p:cNvPr id="3" name="Slide Number Placeholder 2">
            <a:extLst>
              <a:ext uri="{FF2B5EF4-FFF2-40B4-BE49-F238E27FC236}">
                <a16:creationId xmlns:a16="http://schemas.microsoft.com/office/drawing/2014/main" xmlns="" id="{E8979BE4-AB69-D2B7-A8FA-B311578A4722}"/>
              </a:ext>
            </a:extLst>
          </p:cNvPr>
          <p:cNvSpPr>
            <a:spLocks noGrp="1"/>
          </p:cNvSpPr>
          <p:nvPr>
            <p:ph type="sldNum" sz="quarter" idx="12"/>
          </p:nvPr>
        </p:nvSpPr>
        <p:spPr/>
        <p:txBody>
          <a:bodyPr/>
          <a:lstStyle/>
          <a:p>
            <a:fld id="{B3FECDB2-12C2-4AFA-BC91-6BA99646959C}" type="slidenum">
              <a:rPr lang="en-US" smtClean="0"/>
              <a:pPr/>
              <a:t>12</a:t>
            </a:fld>
            <a:endParaRPr lang="en-US"/>
          </a:p>
        </p:txBody>
      </p:sp>
      <p:sp>
        <p:nvSpPr>
          <p:cNvPr id="6" name="TextBox 5">
            <a:extLst>
              <a:ext uri="{FF2B5EF4-FFF2-40B4-BE49-F238E27FC236}">
                <a16:creationId xmlns:a16="http://schemas.microsoft.com/office/drawing/2014/main" xmlns="" id="{2E27AB8C-AEDA-A455-DD05-B6DBD22F9207}"/>
              </a:ext>
            </a:extLst>
          </p:cNvPr>
          <p:cNvSpPr txBox="1"/>
          <p:nvPr/>
        </p:nvSpPr>
        <p:spPr>
          <a:xfrm>
            <a:off x="5439343" y="5979584"/>
            <a:ext cx="6462274" cy="207749"/>
          </a:xfrm>
          <a:prstGeom prst="rect">
            <a:avLst/>
          </a:prstGeom>
          <a:noFill/>
        </p:spPr>
        <p:txBody>
          <a:bodyPr wrap="square" lIns="91440" tIns="45720" rIns="91440" bIns="45720" rtlCol="0" anchor="t">
            <a:spAutoFit/>
          </a:bodyPr>
          <a:lstStyle/>
          <a:p>
            <a:r>
              <a:rPr lang="en-US" sz="700"/>
              <a:t>Source: https://www.bloomberg.com/news/articles/2023-03-06/billion-dollar-power-lines-finally-inching-ahead-to-help-us-grids#xj4y7vzkg</a:t>
            </a:r>
            <a:endParaRPr lang="en-US" sz="700">
              <a:ea typeface="Roboto"/>
              <a:cs typeface="Roboto"/>
            </a:endParaRPr>
          </a:p>
        </p:txBody>
      </p:sp>
      <p:pic>
        <p:nvPicPr>
          <p:cNvPr id="1026" name="Picture 2" descr="Image">
            <a:extLst>
              <a:ext uri="{FF2B5EF4-FFF2-40B4-BE49-F238E27FC236}">
                <a16:creationId xmlns:a16="http://schemas.microsoft.com/office/drawing/2014/main" xmlns="" id="{B641E318-D9AE-63F0-5FF7-9C4C21B009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6530" y="630056"/>
            <a:ext cx="5607262" cy="5305162"/>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xmlns="" id="{796E5D2A-D6BB-489C-1D95-AFE417969464}"/>
              </a:ext>
            </a:extLst>
          </p:cNvPr>
          <p:cNvSpPr>
            <a:spLocks noGrp="1"/>
          </p:cNvSpPr>
          <p:nvPr>
            <p:ph type="body" sz="half" idx="2"/>
          </p:nvPr>
        </p:nvSpPr>
        <p:spPr>
          <a:xfrm>
            <a:off x="522514" y="2057400"/>
            <a:ext cx="4249511" cy="3811588"/>
          </a:xfrm>
        </p:spPr>
        <p:txBody>
          <a:bodyPr>
            <a:normAutofit/>
          </a:bodyPr>
          <a:lstStyle/>
          <a:p>
            <a:pPr marL="285750" indent="-285750">
              <a:buFont typeface="Wingdings" pitchFamily="2" charset="2"/>
              <a:buChar char="ü"/>
            </a:pPr>
            <a:endParaRPr lang="en-US" sz="1800" dirty="0"/>
          </a:p>
          <a:p>
            <a:pPr marL="285750" indent="-285750">
              <a:buFont typeface="Wingdings" pitchFamily="2" charset="2"/>
              <a:buChar char="ü"/>
            </a:pPr>
            <a:r>
              <a:rPr lang="en-US" sz="1800" dirty="0"/>
              <a:t>Have permits </a:t>
            </a:r>
          </a:p>
          <a:p>
            <a:pPr marL="285750" indent="-285750">
              <a:buFont typeface="Wingdings" pitchFamily="2" charset="2"/>
              <a:buChar char="ü"/>
            </a:pPr>
            <a:endParaRPr lang="en-US" sz="1800" dirty="0"/>
          </a:p>
          <a:p>
            <a:pPr marL="285750" indent="-285750">
              <a:buFont typeface="Wingdings" pitchFamily="2" charset="2"/>
              <a:buChar char="ü"/>
            </a:pPr>
            <a:r>
              <a:rPr lang="en-US" sz="1800" dirty="0"/>
              <a:t>Have subscriptions or tariff cost recovery</a:t>
            </a:r>
          </a:p>
        </p:txBody>
      </p:sp>
    </p:spTree>
    <p:extLst>
      <p:ext uri="{BB962C8B-B14F-4D97-AF65-F5344CB8AC3E}">
        <p14:creationId xmlns:p14="http://schemas.microsoft.com/office/powerpoint/2010/main" val="1396409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826C99-1EB1-B2D7-BD9A-78A007F24317}"/>
              </a:ext>
            </a:extLst>
          </p:cNvPr>
          <p:cNvSpPr>
            <a:spLocks noGrp="1"/>
          </p:cNvSpPr>
          <p:nvPr>
            <p:ph type="title"/>
          </p:nvPr>
        </p:nvSpPr>
        <p:spPr/>
        <p:txBody>
          <a:bodyPr/>
          <a:lstStyle/>
          <a:p>
            <a:r>
              <a:rPr lang="en-US" dirty="0"/>
              <a:t>Voluntary “market-based” transmission under-invests, both in theory and practice</a:t>
            </a:r>
          </a:p>
        </p:txBody>
      </p:sp>
      <p:sp>
        <p:nvSpPr>
          <p:cNvPr id="3" name="Text Placeholder 2">
            <a:extLst>
              <a:ext uri="{FF2B5EF4-FFF2-40B4-BE49-F238E27FC236}">
                <a16:creationId xmlns:a16="http://schemas.microsoft.com/office/drawing/2014/main" xmlns="" id="{9839E9AE-C6FA-CCED-7D6A-9BEFEE563317}"/>
              </a:ext>
            </a:extLst>
          </p:cNvPr>
          <p:cNvSpPr>
            <a:spLocks noGrp="1"/>
          </p:cNvSpPr>
          <p:nvPr>
            <p:ph type="body" idx="1"/>
          </p:nvPr>
        </p:nvSpPr>
        <p:spPr/>
        <p:txBody>
          <a:bodyPr/>
          <a:lstStyle/>
          <a:p>
            <a:r>
              <a:rPr lang="en-US" dirty="0"/>
              <a:t>Dr. William Hogan</a:t>
            </a:r>
          </a:p>
        </p:txBody>
      </p:sp>
      <p:sp>
        <p:nvSpPr>
          <p:cNvPr id="4" name="Content Placeholder 3">
            <a:extLst>
              <a:ext uri="{FF2B5EF4-FFF2-40B4-BE49-F238E27FC236}">
                <a16:creationId xmlns:a16="http://schemas.microsoft.com/office/drawing/2014/main" xmlns="" id="{0D0346AA-4605-A6F2-1639-2408D820F554}"/>
              </a:ext>
            </a:extLst>
          </p:cNvPr>
          <p:cNvSpPr>
            <a:spLocks noGrp="1"/>
          </p:cNvSpPr>
          <p:nvPr>
            <p:ph sz="half" idx="2"/>
          </p:nvPr>
        </p:nvSpPr>
        <p:spPr/>
        <p:txBody>
          <a:bodyPr>
            <a:normAutofit/>
          </a:bodyPr>
          <a:lstStyle/>
          <a:p>
            <a:r>
              <a:rPr lang="en-US" sz="2000" dirty="0">
                <a:effectLst/>
                <a:latin typeface="Calibri" panose="020F0502020204030204" pitchFamily="34" charset="0"/>
                <a:ea typeface="Calibri" panose="020F0502020204030204" pitchFamily="34" charset="0"/>
              </a:rPr>
              <a:t>“If there were no economies of scale and scope for transmission investment, electricity markets could follow the same competitive model for transmission where beneficiaries determine and pay for their own investments. Given the large economies of scale and scope, transmission is a natural monopoly and investment requires a central coordinator</a:t>
            </a:r>
            <a:r>
              <a:rPr lang="en-US" sz="2000" dirty="0">
                <a:latin typeface="Calibri" panose="020F0502020204030204" pitchFamily="34" charset="0"/>
                <a:ea typeface="Calibri" panose="020F0502020204030204" pitchFamily="34" charset="0"/>
              </a:rPr>
              <a:t>.”</a:t>
            </a:r>
            <a:endParaRPr lang="en-US" sz="2000" dirty="0"/>
          </a:p>
        </p:txBody>
      </p:sp>
      <p:sp>
        <p:nvSpPr>
          <p:cNvPr id="5" name="Text Placeholder 4">
            <a:extLst>
              <a:ext uri="{FF2B5EF4-FFF2-40B4-BE49-F238E27FC236}">
                <a16:creationId xmlns:a16="http://schemas.microsoft.com/office/drawing/2014/main" xmlns="" id="{6DA785C4-1E45-EE55-7E05-F0552B9CC983}"/>
              </a:ext>
            </a:extLst>
          </p:cNvPr>
          <p:cNvSpPr>
            <a:spLocks noGrp="1"/>
          </p:cNvSpPr>
          <p:nvPr>
            <p:ph type="body" sz="quarter" idx="3"/>
          </p:nvPr>
        </p:nvSpPr>
        <p:spPr/>
        <p:txBody>
          <a:bodyPr/>
          <a:lstStyle/>
          <a:p>
            <a:r>
              <a:rPr lang="en-US" dirty="0"/>
              <a:t>Dr. Paul </a:t>
            </a:r>
            <a:r>
              <a:rPr lang="en-US" dirty="0" err="1"/>
              <a:t>Joskow</a:t>
            </a:r>
            <a:endParaRPr lang="en-US" dirty="0"/>
          </a:p>
        </p:txBody>
      </p:sp>
      <p:sp>
        <p:nvSpPr>
          <p:cNvPr id="6" name="Content Placeholder 5">
            <a:extLst>
              <a:ext uri="{FF2B5EF4-FFF2-40B4-BE49-F238E27FC236}">
                <a16:creationId xmlns:a16="http://schemas.microsoft.com/office/drawing/2014/main" xmlns="" id="{49194DE4-83D6-7B83-C97A-16388CA78052}"/>
              </a:ext>
            </a:extLst>
          </p:cNvPr>
          <p:cNvSpPr>
            <a:spLocks noGrp="1"/>
          </p:cNvSpPr>
          <p:nvPr>
            <p:ph sz="quarter" idx="4"/>
          </p:nvPr>
        </p:nvSpPr>
        <p:spPr/>
        <p:txBody>
          <a:bodyPr>
            <a:noAutofit/>
          </a:bodyPr>
          <a:lstStyle/>
          <a:p>
            <a:r>
              <a:rPr lang="en-US" sz="2000" dirty="0">
                <a:effectLst/>
                <a:latin typeface="Calibri" panose="020F0502020204030204" pitchFamily="34" charset="0"/>
                <a:ea typeface="Calibri" panose="020F0502020204030204" pitchFamily="34" charset="0"/>
              </a:rPr>
              <a:t>“There are numerous reasons why we should not expect “the market” to produce transmission enhancements that meet reasonable economic and reliability goals. Indeed, proceeding under the assumption that, at the present time, “the market” will provide needed transmission network enhancements is the road to ruin. There is abundant evidence that market forces are drawing tens of thousands of megawatts of new generating capacity into the system. There is no evidence that market forces are drawing significant quantities of entrepreneurial investments in new transmission capacity.</a:t>
            </a:r>
            <a:r>
              <a:rPr lang="en-US" sz="2000" dirty="0">
                <a:latin typeface="Calibri" panose="020F0502020204030204" pitchFamily="34" charset="0"/>
                <a:ea typeface="Calibri" panose="020F0502020204030204" pitchFamily="34" charset="0"/>
              </a:rPr>
              <a:t>”</a:t>
            </a:r>
            <a:endParaRPr lang="en-US" sz="2000" dirty="0"/>
          </a:p>
        </p:txBody>
      </p:sp>
      <p:sp>
        <p:nvSpPr>
          <p:cNvPr id="7" name="Slide Number Placeholder 6">
            <a:extLst>
              <a:ext uri="{FF2B5EF4-FFF2-40B4-BE49-F238E27FC236}">
                <a16:creationId xmlns:a16="http://schemas.microsoft.com/office/drawing/2014/main" xmlns="" id="{BE1DFCCA-C6FE-562A-F607-F4A08DE0D8E9}"/>
              </a:ext>
            </a:extLst>
          </p:cNvPr>
          <p:cNvSpPr>
            <a:spLocks noGrp="1"/>
          </p:cNvSpPr>
          <p:nvPr>
            <p:ph type="sldNum" sz="quarter" idx="12"/>
          </p:nvPr>
        </p:nvSpPr>
        <p:spPr/>
        <p:txBody>
          <a:bodyPr/>
          <a:lstStyle/>
          <a:p>
            <a:fld id="{B3FECDB2-12C2-4AFA-BC91-6BA99646959C}" type="slidenum">
              <a:rPr lang="en-US" smtClean="0"/>
              <a:pPr/>
              <a:t>13</a:t>
            </a:fld>
            <a:endParaRPr lang="en-US"/>
          </a:p>
        </p:txBody>
      </p:sp>
    </p:spTree>
    <p:extLst>
      <p:ext uri="{BB962C8B-B14F-4D97-AF65-F5344CB8AC3E}">
        <p14:creationId xmlns:p14="http://schemas.microsoft.com/office/powerpoint/2010/main" val="1901743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25369A-DE2B-69DD-85FF-9E0B97751CFF}"/>
              </a:ext>
            </a:extLst>
          </p:cNvPr>
          <p:cNvSpPr>
            <a:spLocks noGrp="1"/>
          </p:cNvSpPr>
          <p:nvPr>
            <p:ph type="title"/>
          </p:nvPr>
        </p:nvSpPr>
        <p:spPr>
          <a:xfrm>
            <a:off x="522514" y="457200"/>
            <a:ext cx="8458648" cy="720247"/>
          </a:xfrm>
        </p:spPr>
        <p:txBody>
          <a:bodyPr/>
          <a:lstStyle/>
          <a:p>
            <a:r>
              <a:rPr lang="en-US" dirty="0"/>
              <a:t>Economically sound transmission planning</a:t>
            </a:r>
          </a:p>
        </p:txBody>
      </p:sp>
      <p:sp>
        <p:nvSpPr>
          <p:cNvPr id="4" name="Text Placeholder 3">
            <a:extLst>
              <a:ext uri="{FF2B5EF4-FFF2-40B4-BE49-F238E27FC236}">
                <a16:creationId xmlns:a16="http://schemas.microsoft.com/office/drawing/2014/main" xmlns="" id="{AA18ED86-7C8A-D897-6694-DEA2C962E31E}"/>
              </a:ext>
            </a:extLst>
          </p:cNvPr>
          <p:cNvSpPr>
            <a:spLocks noGrp="1"/>
          </p:cNvSpPr>
          <p:nvPr>
            <p:ph type="body" sz="half" idx="2"/>
          </p:nvPr>
        </p:nvSpPr>
        <p:spPr>
          <a:xfrm>
            <a:off x="522514" y="2057400"/>
            <a:ext cx="5736705" cy="3811588"/>
          </a:xfrm>
        </p:spPr>
        <p:txBody>
          <a:bodyPr>
            <a:normAutofit lnSpcReduction="10000"/>
          </a:bodyPr>
          <a:lstStyle/>
          <a:p>
            <a:pPr marL="342900" indent="-342900">
              <a:buFont typeface="Arial" panose="020B0604020202020204" pitchFamily="34" charset="0"/>
              <a:buChar char="•"/>
            </a:pPr>
            <a:r>
              <a:rPr lang="en-US" sz="2000" dirty="0">
                <a:latin typeface="+mn-lt"/>
              </a:rPr>
              <a:t>“Just and reasonable" has to mean </a:t>
            </a:r>
            <a:r>
              <a:rPr lang="en-US" sz="2000" u="sng" dirty="0">
                <a:latin typeface="+mn-lt"/>
              </a:rPr>
              <a:t>maximize net benefits</a:t>
            </a:r>
          </a:p>
          <a:p>
            <a:pPr marL="800100" lvl="1" indent="-342900">
              <a:buFont typeface="Arial" panose="020B0604020202020204" pitchFamily="34" charset="0"/>
              <a:buChar char="•"/>
            </a:pPr>
            <a:r>
              <a:rPr lang="en-US" sz="1800" dirty="0">
                <a:solidFill>
                  <a:schemeClr val="tx2"/>
                </a:solidFill>
                <a:latin typeface="+mn-lt"/>
              </a:rPr>
              <a:t>Any other decision rule raises costs to consumers</a:t>
            </a:r>
          </a:p>
          <a:p>
            <a:pPr marL="800100" lvl="1" indent="-342900">
              <a:buFont typeface="Arial" panose="020B0604020202020204" pitchFamily="34" charset="0"/>
              <a:buChar char="•"/>
            </a:pPr>
            <a:r>
              <a:rPr lang="en-US" sz="1800" dirty="0">
                <a:solidFill>
                  <a:schemeClr val="tx2"/>
                </a:solidFill>
                <a:latin typeface="+mn-lt"/>
              </a:rPr>
              <a:t>Not least cost of transmission but least cost of delivered energy (generation + transmission)</a:t>
            </a:r>
          </a:p>
          <a:p>
            <a:pPr marL="800100" lvl="1" indent="-342900">
              <a:buFont typeface="Arial" panose="020B0604020202020204" pitchFamily="34" charset="0"/>
              <a:buChar char="•"/>
            </a:pPr>
            <a:r>
              <a:rPr lang="en-US" sz="1800" dirty="0">
                <a:solidFill>
                  <a:schemeClr val="tx2"/>
                </a:solidFill>
                <a:latin typeface="+mn-lt"/>
              </a:rPr>
              <a:t>Not benefit/cost ratio </a:t>
            </a:r>
          </a:p>
          <a:p>
            <a:pPr marL="342900" indent="-342900">
              <a:buFont typeface="Arial" panose="020B0604020202020204" pitchFamily="34" charset="0"/>
              <a:buChar char="•"/>
            </a:pPr>
            <a:r>
              <a:rPr lang="en-US" sz="2000" dirty="0">
                <a:latin typeface="+mn-lt"/>
              </a:rPr>
              <a:t>Hogan: </a:t>
            </a:r>
            <a:r>
              <a:rPr lang="en-US" sz="2000" dirty="0">
                <a:effectLst/>
                <a:latin typeface="+mn-lt"/>
                <a:ea typeface="Calibri" panose="020F0502020204030204" pitchFamily="34" charset="0"/>
              </a:rPr>
              <a:t>“A forward-looking cost-benefit analysis provides the gold standard for ensuring that transmission investments are efficient.”</a:t>
            </a:r>
          </a:p>
          <a:p>
            <a:pPr marL="342900" indent="-342900">
              <a:buFont typeface="Arial" panose="020B0604020202020204" pitchFamily="34" charset="0"/>
              <a:buChar char="•"/>
            </a:pPr>
            <a:r>
              <a:rPr lang="en-US" sz="2000" dirty="0">
                <a:latin typeface="+mn-lt"/>
                <a:ea typeface="Calibri" panose="020F0502020204030204" pitchFamily="34" charset="0"/>
              </a:rPr>
              <a:t>Overcome generator protectionism with strong independent planning</a:t>
            </a:r>
            <a:endParaRPr lang="en-US" sz="2000" dirty="0">
              <a:effectLst/>
              <a:latin typeface="+mn-lt"/>
              <a:ea typeface="Calibri" panose="020F0502020204030204" pitchFamily="34" charset="0"/>
            </a:endParaRPr>
          </a:p>
          <a:p>
            <a:endParaRPr lang="en-US" sz="2000" dirty="0">
              <a:latin typeface="+mn-lt"/>
            </a:endParaRPr>
          </a:p>
        </p:txBody>
      </p:sp>
      <p:sp>
        <p:nvSpPr>
          <p:cNvPr id="5" name="Slide Number Placeholder 4">
            <a:extLst>
              <a:ext uri="{FF2B5EF4-FFF2-40B4-BE49-F238E27FC236}">
                <a16:creationId xmlns:a16="http://schemas.microsoft.com/office/drawing/2014/main" xmlns="" id="{EB8D7343-00A2-FD44-BB74-9C3614F067A9}"/>
              </a:ext>
            </a:extLst>
          </p:cNvPr>
          <p:cNvSpPr>
            <a:spLocks noGrp="1"/>
          </p:cNvSpPr>
          <p:nvPr>
            <p:ph type="sldNum" sz="quarter" idx="12"/>
          </p:nvPr>
        </p:nvSpPr>
        <p:spPr/>
        <p:txBody>
          <a:bodyPr/>
          <a:lstStyle/>
          <a:p>
            <a:fld id="{B3FECDB2-12C2-4AFA-BC91-6BA99646959C}" type="slidenum">
              <a:rPr lang="en-US" smtClean="0"/>
              <a:pPr/>
              <a:t>14</a:t>
            </a:fld>
            <a:endParaRPr lang="en-US"/>
          </a:p>
        </p:txBody>
      </p:sp>
      <p:pic>
        <p:nvPicPr>
          <p:cNvPr id="6" name="Content Placeholder 5">
            <a:extLst>
              <a:ext uri="{FF2B5EF4-FFF2-40B4-BE49-F238E27FC236}">
                <a16:creationId xmlns:a16="http://schemas.microsoft.com/office/drawing/2014/main" xmlns="" id="{62660C5E-B73C-E407-0864-1F242366DF97}"/>
              </a:ext>
            </a:extLst>
          </p:cNvPr>
          <p:cNvPicPr>
            <a:picLocks noChangeAspect="1"/>
          </p:cNvPicPr>
          <p:nvPr/>
        </p:nvPicPr>
        <p:blipFill>
          <a:blip r:embed="rId2"/>
          <a:stretch>
            <a:fillRect/>
          </a:stretch>
        </p:blipFill>
        <p:spPr>
          <a:xfrm>
            <a:off x="6455295" y="2057400"/>
            <a:ext cx="5736705" cy="2551324"/>
          </a:xfrm>
          <a:prstGeom prst="rect">
            <a:avLst/>
          </a:prstGeom>
        </p:spPr>
      </p:pic>
      <p:sp>
        <p:nvSpPr>
          <p:cNvPr id="7" name="Text Placeholder 3">
            <a:extLst>
              <a:ext uri="{FF2B5EF4-FFF2-40B4-BE49-F238E27FC236}">
                <a16:creationId xmlns:a16="http://schemas.microsoft.com/office/drawing/2014/main" xmlns="" id="{64850EE2-98ED-2C77-7BD1-F1168751EFF3}"/>
              </a:ext>
            </a:extLst>
          </p:cNvPr>
          <p:cNvSpPr txBox="1">
            <a:spLocks/>
          </p:cNvSpPr>
          <p:nvPr/>
        </p:nvSpPr>
        <p:spPr>
          <a:xfrm>
            <a:off x="6455294" y="4771446"/>
            <a:ext cx="5736705" cy="47966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rgbClr val="1F1E1E"/>
                </a:solidFill>
                <a:latin typeface="Roboto Light" panose="02000000000000000000" pitchFamily="2" charset="0"/>
                <a:ea typeface="Roboto Light" panose="02000000000000000000" pitchFamily="2"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Roboto Light" panose="02000000000000000000" pitchFamily="2" charset="0"/>
                <a:ea typeface="Roboto Light" panose="02000000000000000000" pitchFamily="2"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bg1"/>
                </a:solidFill>
                <a:latin typeface="Roboto Light" panose="02000000000000000000" pitchFamily="2" charset="0"/>
                <a:ea typeface="Roboto Light" panose="02000000000000000000" pitchFamily="2" charset="0"/>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bg1"/>
                </a:solidFill>
                <a:latin typeface="Roboto Light" panose="02000000000000000000" pitchFamily="2" charset="0"/>
                <a:ea typeface="Roboto Light" panose="02000000000000000000" pitchFamily="2" charset="0"/>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bg1"/>
                </a:solidFill>
                <a:latin typeface="Roboto Light" panose="02000000000000000000" pitchFamily="2" charset="0"/>
                <a:ea typeface="Roboto Light" panose="02000000000000000000" pitchFamily="2"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buFont typeface="Arial" panose="020B0604020202020204" pitchFamily="34" charset="0"/>
              <a:buChar char="•"/>
            </a:pPr>
            <a:r>
              <a:rPr lang="en-US" sz="2000" dirty="0">
                <a:latin typeface="+mn-lt"/>
              </a:rPr>
              <a:t>Co-optimize transmission and generation</a:t>
            </a:r>
            <a:endParaRPr lang="en-US" sz="2000" dirty="0">
              <a:latin typeface="+mn-lt"/>
              <a:ea typeface="Calibri" panose="020F0502020204030204" pitchFamily="34" charset="0"/>
            </a:endParaRPr>
          </a:p>
          <a:p>
            <a:endParaRPr lang="en-US" sz="2000" dirty="0">
              <a:latin typeface="+mn-lt"/>
            </a:endParaRPr>
          </a:p>
        </p:txBody>
      </p:sp>
      <p:sp>
        <p:nvSpPr>
          <p:cNvPr id="8" name="Text Placeholder 3">
            <a:extLst>
              <a:ext uri="{FF2B5EF4-FFF2-40B4-BE49-F238E27FC236}">
                <a16:creationId xmlns:a16="http://schemas.microsoft.com/office/drawing/2014/main" xmlns="" id="{7BA8F042-108B-1E8F-E463-F4F0EB3B00F2}"/>
              </a:ext>
            </a:extLst>
          </p:cNvPr>
          <p:cNvSpPr txBox="1">
            <a:spLocks/>
          </p:cNvSpPr>
          <p:nvPr/>
        </p:nvSpPr>
        <p:spPr>
          <a:xfrm>
            <a:off x="11192055" y="3730754"/>
            <a:ext cx="1196021" cy="47966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rgbClr val="1F1E1E"/>
                </a:solidFill>
                <a:latin typeface="Roboto Light" panose="02000000000000000000" pitchFamily="2" charset="0"/>
                <a:ea typeface="Roboto Light" panose="02000000000000000000" pitchFamily="2"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Roboto Light" panose="02000000000000000000" pitchFamily="2" charset="0"/>
                <a:ea typeface="Roboto Light" panose="02000000000000000000" pitchFamily="2"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bg1"/>
                </a:solidFill>
                <a:latin typeface="Roboto Light" panose="02000000000000000000" pitchFamily="2" charset="0"/>
                <a:ea typeface="Roboto Light" panose="02000000000000000000" pitchFamily="2" charset="0"/>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bg1"/>
                </a:solidFill>
                <a:latin typeface="Roboto Light" panose="02000000000000000000" pitchFamily="2" charset="0"/>
                <a:ea typeface="Roboto Light" panose="02000000000000000000" pitchFamily="2" charset="0"/>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bg1"/>
                </a:solidFill>
                <a:latin typeface="Roboto Light" panose="02000000000000000000" pitchFamily="2" charset="0"/>
                <a:ea typeface="Roboto Light" panose="02000000000000000000" pitchFamily="2"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000" dirty="0">
                <a:latin typeface="+mn-lt"/>
              </a:rPr>
              <a:t>MISO</a:t>
            </a:r>
          </a:p>
        </p:txBody>
      </p:sp>
    </p:spTree>
    <p:extLst>
      <p:ext uri="{BB962C8B-B14F-4D97-AF65-F5344CB8AC3E}">
        <p14:creationId xmlns:p14="http://schemas.microsoft.com/office/powerpoint/2010/main" val="3307653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BDCB35-944B-CBD1-7D4A-1AE68EE69D0A}"/>
              </a:ext>
            </a:extLst>
          </p:cNvPr>
          <p:cNvSpPr>
            <a:spLocks noGrp="1"/>
          </p:cNvSpPr>
          <p:nvPr>
            <p:ph type="title"/>
          </p:nvPr>
        </p:nvSpPr>
        <p:spPr>
          <a:xfrm>
            <a:off x="522514" y="0"/>
            <a:ext cx="9247787" cy="1324947"/>
          </a:xfrm>
        </p:spPr>
        <p:txBody>
          <a:bodyPr/>
          <a:lstStyle/>
          <a:p>
            <a:r>
              <a:rPr lang="en-US" dirty="0"/>
              <a:t>Improving benefits assessment</a:t>
            </a:r>
          </a:p>
        </p:txBody>
      </p:sp>
      <p:sp>
        <p:nvSpPr>
          <p:cNvPr id="4" name="Text Placeholder 3">
            <a:extLst>
              <a:ext uri="{FF2B5EF4-FFF2-40B4-BE49-F238E27FC236}">
                <a16:creationId xmlns:a16="http://schemas.microsoft.com/office/drawing/2014/main" xmlns="" id="{B61FA115-A734-3B2C-7B91-3480D08860F9}"/>
              </a:ext>
            </a:extLst>
          </p:cNvPr>
          <p:cNvSpPr>
            <a:spLocks noGrp="1"/>
          </p:cNvSpPr>
          <p:nvPr>
            <p:ph type="body" sz="half" idx="2"/>
          </p:nvPr>
        </p:nvSpPr>
        <p:spPr>
          <a:xfrm>
            <a:off x="522514" y="2057400"/>
            <a:ext cx="9924193" cy="3811588"/>
          </a:xfrm>
        </p:spPr>
        <p:txBody>
          <a:bodyPr>
            <a:normAutofit fontScale="92500" lnSpcReduction="20000"/>
          </a:bodyPr>
          <a:lstStyle/>
          <a:p>
            <a:pPr marL="285750" indent="-285750">
              <a:buFont typeface="Arial" panose="020B0604020202020204" pitchFamily="34" charset="0"/>
              <a:buChar char="•"/>
            </a:pPr>
            <a:r>
              <a:rPr lang="en-US" sz="2400" dirty="0"/>
              <a:t>For </a:t>
            </a:r>
          </a:p>
          <a:p>
            <a:pPr marL="742950" lvl="1" indent="-285750">
              <a:buFont typeface="Arial" panose="020B0604020202020204" pitchFamily="34" charset="0"/>
              <a:buChar char="•"/>
            </a:pPr>
            <a:r>
              <a:rPr lang="en-US" sz="2400" dirty="0">
                <a:solidFill>
                  <a:schemeClr val="tx2"/>
                </a:solidFill>
              </a:rPr>
              <a:t>planning decisions</a:t>
            </a:r>
          </a:p>
          <a:p>
            <a:pPr marL="742950" lvl="1" indent="-285750">
              <a:buFont typeface="Arial" panose="020B0604020202020204" pitchFamily="34" charset="0"/>
              <a:buChar char="•"/>
            </a:pPr>
            <a:r>
              <a:rPr lang="en-US" sz="2400" dirty="0">
                <a:solidFill>
                  <a:schemeClr val="tx2"/>
                </a:solidFill>
              </a:rPr>
              <a:t>cost allocation</a:t>
            </a:r>
          </a:p>
          <a:p>
            <a:pPr marL="742950" lvl="1" indent="-285750">
              <a:buFont typeface="Arial" panose="020B0604020202020204" pitchFamily="34" charset="0"/>
              <a:buChar char="•"/>
            </a:pPr>
            <a:r>
              <a:rPr lang="en-US" sz="2400" dirty="0"/>
              <a:t>Use same benefits assessment for cost allocation</a:t>
            </a:r>
          </a:p>
          <a:p>
            <a:pPr marL="285750" indent="-285750">
              <a:buFont typeface="Arial" panose="020B0604020202020204" pitchFamily="34" charset="0"/>
              <a:buChar char="•"/>
            </a:pPr>
            <a:r>
              <a:rPr lang="en-US" sz="2400" dirty="0"/>
              <a:t>All electricity system benefits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Upgrade and integrate capacity planning and production cost tools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Scenario based/probabilistic</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Incorporate realistic transmission outages</a:t>
            </a:r>
          </a:p>
          <a:p>
            <a:endParaRPr lang="en-US" dirty="0"/>
          </a:p>
        </p:txBody>
      </p:sp>
      <p:sp>
        <p:nvSpPr>
          <p:cNvPr id="5" name="Slide Number Placeholder 4">
            <a:extLst>
              <a:ext uri="{FF2B5EF4-FFF2-40B4-BE49-F238E27FC236}">
                <a16:creationId xmlns:a16="http://schemas.microsoft.com/office/drawing/2014/main" xmlns="" id="{26ABE788-948D-8ED5-6F52-F98FD2AB1ECD}"/>
              </a:ext>
            </a:extLst>
          </p:cNvPr>
          <p:cNvSpPr>
            <a:spLocks noGrp="1"/>
          </p:cNvSpPr>
          <p:nvPr>
            <p:ph type="sldNum" sz="quarter" idx="12"/>
          </p:nvPr>
        </p:nvSpPr>
        <p:spPr/>
        <p:txBody>
          <a:bodyPr/>
          <a:lstStyle/>
          <a:p>
            <a:fld id="{B3FECDB2-12C2-4AFA-BC91-6BA99646959C}" type="slidenum">
              <a:rPr lang="en-US" smtClean="0"/>
              <a:pPr/>
              <a:t>15</a:t>
            </a:fld>
            <a:endParaRPr lang="en-US"/>
          </a:p>
        </p:txBody>
      </p:sp>
    </p:spTree>
    <p:extLst>
      <p:ext uri="{BB962C8B-B14F-4D97-AF65-F5344CB8AC3E}">
        <p14:creationId xmlns:p14="http://schemas.microsoft.com/office/powerpoint/2010/main" val="590835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E9481A-CEBB-59A4-46F7-60320190C60E}"/>
              </a:ext>
            </a:extLst>
          </p:cNvPr>
          <p:cNvSpPr>
            <a:spLocks noGrp="1"/>
          </p:cNvSpPr>
          <p:nvPr>
            <p:ph type="title"/>
          </p:nvPr>
        </p:nvSpPr>
        <p:spPr>
          <a:xfrm>
            <a:off x="522514" y="0"/>
            <a:ext cx="4249511" cy="1324947"/>
          </a:xfrm>
        </p:spPr>
        <p:txBody>
          <a:bodyPr/>
          <a:lstStyle/>
          <a:p>
            <a:r>
              <a:rPr lang="en-US" dirty="0"/>
              <a:t>Actions Needed</a:t>
            </a:r>
          </a:p>
        </p:txBody>
      </p:sp>
      <p:sp>
        <p:nvSpPr>
          <p:cNvPr id="4" name="Text Placeholder 3">
            <a:extLst>
              <a:ext uri="{FF2B5EF4-FFF2-40B4-BE49-F238E27FC236}">
                <a16:creationId xmlns:a16="http://schemas.microsoft.com/office/drawing/2014/main" xmlns="" id="{CAB8B2C2-C6A3-1E23-649F-73E9DBAF6370}"/>
              </a:ext>
            </a:extLst>
          </p:cNvPr>
          <p:cNvSpPr>
            <a:spLocks noGrp="1"/>
          </p:cNvSpPr>
          <p:nvPr>
            <p:ph type="body" sz="half" idx="2"/>
          </p:nvPr>
        </p:nvSpPr>
        <p:spPr>
          <a:xfrm>
            <a:off x="522514" y="2057399"/>
            <a:ext cx="10846058" cy="4218141"/>
          </a:xfrm>
        </p:spPr>
        <p:txBody>
          <a:bodyPr>
            <a:normAutofit fontScale="85000" lnSpcReduction="20000"/>
          </a:bodyPr>
          <a:lstStyle/>
          <a:p>
            <a:pPr marL="285750" indent="-285750">
              <a:buFont typeface="Arial" panose="020B0604020202020204" pitchFamily="34" charset="0"/>
              <a:buChar char="•"/>
            </a:pPr>
            <a:r>
              <a:rPr lang="en-US" sz="2000" dirty="0"/>
              <a:t>FERC:</a:t>
            </a:r>
          </a:p>
          <a:p>
            <a:pPr marL="742950" lvl="1" indent="-285750">
              <a:buFont typeface="Arial" panose="020B0604020202020204" pitchFamily="34" charset="0"/>
              <a:buChar char="•"/>
            </a:pPr>
            <a:r>
              <a:rPr lang="en-US" sz="2000" dirty="0">
                <a:solidFill>
                  <a:schemeClr val="tx2"/>
                </a:solidFill>
              </a:rPr>
              <a:t>Required regional and interregional planning, with cost allocation methodologies based on sound benefits assessment</a:t>
            </a:r>
          </a:p>
          <a:p>
            <a:pPr marL="742950" lvl="1" indent="-285750">
              <a:buFont typeface="Arial" panose="020B0604020202020204" pitchFamily="34" charset="0"/>
              <a:buChar char="•"/>
            </a:pPr>
            <a:r>
              <a:rPr lang="en-US" sz="2000" dirty="0">
                <a:solidFill>
                  <a:schemeClr val="tx2"/>
                </a:solidFill>
              </a:rPr>
              <a:t>Ensure appropriate deployment of grid-enhancing technologies, advanced conductors</a:t>
            </a:r>
          </a:p>
          <a:p>
            <a:pPr marL="285750" indent="-285750">
              <a:buFont typeface="Arial" panose="020B0604020202020204" pitchFamily="34" charset="0"/>
              <a:buChar char="•"/>
            </a:pPr>
            <a:r>
              <a:rPr lang="en-US" sz="2200" dirty="0">
                <a:solidFill>
                  <a:schemeClr val="tx2"/>
                </a:solidFill>
              </a:rPr>
              <a:t>PUCs	</a:t>
            </a:r>
          </a:p>
          <a:p>
            <a:pPr marL="742950" lvl="1" indent="-285750">
              <a:buFont typeface="Arial" panose="020B0604020202020204" pitchFamily="34" charset="0"/>
              <a:buChar char="•"/>
            </a:pPr>
            <a:r>
              <a:rPr lang="en-US" sz="2000" dirty="0">
                <a:solidFill>
                  <a:schemeClr val="tx2"/>
                </a:solidFill>
              </a:rPr>
              <a:t>Transmission in IRPs</a:t>
            </a:r>
          </a:p>
          <a:p>
            <a:pPr marL="742950" lvl="1" indent="-285750">
              <a:buFont typeface="Arial" panose="020B0604020202020204" pitchFamily="34" charset="0"/>
              <a:buChar char="•"/>
            </a:pPr>
            <a:r>
              <a:rPr lang="en-US" sz="2000" dirty="0">
                <a:solidFill>
                  <a:schemeClr val="tx2"/>
                </a:solidFill>
              </a:rPr>
              <a:t>GETs and advanced conductors</a:t>
            </a:r>
          </a:p>
          <a:p>
            <a:pPr marL="742950" lvl="1" indent="-285750">
              <a:buFont typeface="Arial" panose="020B0604020202020204" pitchFamily="34" charset="0"/>
              <a:buChar char="•"/>
            </a:pPr>
            <a:r>
              <a:rPr lang="en-US" sz="2000" dirty="0">
                <a:solidFill>
                  <a:schemeClr val="tx2"/>
                </a:solidFill>
              </a:rPr>
              <a:t>Support and participate in regional planning and cost allocation</a:t>
            </a:r>
          </a:p>
          <a:p>
            <a:pPr marL="285750" indent="-285750">
              <a:buFont typeface="Arial" panose="020B0604020202020204" pitchFamily="34" charset="0"/>
              <a:buChar char="•"/>
            </a:pPr>
            <a:r>
              <a:rPr lang="en-US" sz="2000" dirty="0">
                <a:solidFill>
                  <a:schemeClr val="tx2"/>
                </a:solidFill>
              </a:rPr>
              <a:t>DOE + national labs</a:t>
            </a:r>
          </a:p>
          <a:p>
            <a:pPr marL="742950" lvl="1" indent="-285750">
              <a:buFont typeface="Arial" panose="020B0604020202020204" pitchFamily="34" charset="0"/>
              <a:buChar char="•"/>
            </a:pPr>
            <a:r>
              <a:rPr lang="en-US" sz="2000" dirty="0">
                <a:solidFill>
                  <a:schemeClr val="tx2"/>
                </a:solidFill>
              </a:rPr>
              <a:t>DOE lead agency for all federal permits</a:t>
            </a:r>
          </a:p>
          <a:p>
            <a:pPr marL="742950" lvl="1" indent="-285750">
              <a:buFont typeface="Arial" panose="020B0604020202020204" pitchFamily="34" charset="0"/>
              <a:buChar char="•"/>
            </a:pPr>
            <a:r>
              <a:rPr lang="en-US" sz="2000" dirty="0">
                <a:solidFill>
                  <a:schemeClr val="tx2"/>
                </a:solidFill>
              </a:rPr>
              <a:t>Designate corridors, consolidate steps (single NEPA)</a:t>
            </a:r>
          </a:p>
          <a:p>
            <a:pPr marL="742950" lvl="1" indent="-285750">
              <a:buFont typeface="Arial" panose="020B0604020202020204" pitchFamily="34" charset="0"/>
              <a:buChar char="•"/>
            </a:pPr>
            <a:r>
              <a:rPr lang="en-US" sz="2000" dirty="0">
                <a:solidFill>
                  <a:schemeClr val="tx2"/>
                </a:solidFill>
              </a:rPr>
              <a:t>Transmission needs and benefits analyses, develop and share tools </a:t>
            </a:r>
          </a:p>
          <a:p>
            <a:pPr marL="285750" indent="-285750">
              <a:buFont typeface="Arial" panose="020B0604020202020204" pitchFamily="34" charset="0"/>
              <a:buChar char="•"/>
            </a:pPr>
            <a:r>
              <a:rPr lang="en-US" sz="2000" dirty="0">
                <a:solidFill>
                  <a:schemeClr val="tx2"/>
                </a:solidFill>
              </a:rPr>
              <a:t>Congress</a:t>
            </a:r>
          </a:p>
          <a:p>
            <a:pPr marL="742950" lvl="1" indent="-285750">
              <a:buFont typeface="Arial" panose="020B0604020202020204" pitchFamily="34" charset="0"/>
              <a:buChar char="•"/>
            </a:pPr>
            <a:r>
              <a:rPr lang="en-US" sz="2000" dirty="0">
                <a:solidFill>
                  <a:schemeClr val="tx2"/>
                </a:solidFill>
              </a:rPr>
              <a:t>Bright line FERC plenary authority</a:t>
            </a:r>
          </a:p>
          <a:p>
            <a:pPr marL="742950" lvl="1" indent="-285750">
              <a:buFont typeface="Arial" panose="020B0604020202020204" pitchFamily="34" charset="0"/>
              <a:buChar char="•"/>
            </a:pPr>
            <a:r>
              <a:rPr lang="en-US" sz="2000" dirty="0">
                <a:solidFill>
                  <a:schemeClr val="tx2"/>
                </a:solidFill>
              </a:rPr>
              <a:t>Direct FERC re planning and cost allocation</a:t>
            </a:r>
          </a:p>
        </p:txBody>
      </p:sp>
      <p:sp>
        <p:nvSpPr>
          <p:cNvPr id="5" name="Slide Number Placeholder 4">
            <a:extLst>
              <a:ext uri="{FF2B5EF4-FFF2-40B4-BE49-F238E27FC236}">
                <a16:creationId xmlns:a16="http://schemas.microsoft.com/office/drawing/2014/main" xmlns="" id="{AC475567-E188-9817-80D1-31884FF893BC}"/>
              </a:ext>
            </a:extLst>
          </p:cNvPr>
          <p:cNvSpPr>
            <a:spLocks noGrp="1"/>
          </p:cNvSpPr>
          <p:nvPr>
            <p:ph type="sldNum" sz="quarter" idx="12"/>
          </p:nvPr>
        </p:nvSpPr>
        <p:spPr/>
        <p:txBody>
          <a:bodyPr/>
          <a:lstStyle/>
          <a:p>
            <a:fld id="{B3FECDB2-12C2-4AFA-BC91-6BA99646959C}" type="slidenum">
              <a:rPr lang="en-US" smtClean="0"/>
              <a:pPr/>
              <a:t>16</a:t>
            </a:fld>
            <a:endParaRPr lang="en-US"/>
          </a:p>
        </p:txBody>
      </p:sp>
    </p:spTree>
    <p:extLst>
      <p:ext uri="{BB962C8B-B14F-4D97-AF65-F5344CB8AC3E}">
        <p14:creationId xmlns:p14="http://schemas.microsoft.com/office/powerpoint/2010/main" val="2983214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8BB753-E4DA-CD7D-2112-F2AE1451262D}"/>
              </a:ext>
            </a:extLst>
          </p:cNvPr>
          <p:cNvSpPr>
            <a:spLocks noGrp="1"/>
          </p:cNvSpPr>
          <p:nvPr>
            <p:ph type="title"/>
          </p:nvPr>
        </p:nvSpPr>
        <p:spPr/>
        <p:txBody>
          <a:bodyPr/>
          <a:lstStyle/>
          <a:p>
            <a:r>
              <a:rPr lang="en-US" dirty="0"/>
              <a:t>Under-appreciated benefits of transmission</a:t>
            </a:r>
          </a:p>
        </p:txBody>
      </p:sp>
      <p:sp>
        <p:nvSpPr>
          <p:cNvPr id="3" name="Text Placeholder 2">
            <a:extLst>
              <a:ext uri="{FF2B5EF4-FFF2-40B4-BE49-F238E27FC236}">
                <a16:creationId xmlns:a16="http://schemas.microsoft.com/office/drawing/2014/main" xmlns="" id="{8B4DE336-B0CB-9FC9-5914-D6C112289DDA}"/>
              </a:ext>
            </a:extLst>
          </p:cNvPr>
          <p:cNvSpPr>
            <a:spLocks noGrp="1"/>
          </p:cNvSpPr>
          <p:nvPr>
            <p:ph type="body" idx="1"/>
          </p:nvPr>
        </p:nvSpPr>
        <p:spPr>
          <a:xfrm>
            <a:off x="494556" y="1728012"/>
            <a:ext cx="5470631" cy="472619"/>
          </a:xfrm>
        </p:spPr>
        <p:txBody>
          <a:bodyPr/>
          <a:lstStyle/>
          <a:p>
            <a:r>
              <a:rPr lang="en-US" dirty="0"/>
              <a:t>Capacity value</a:t>
            </a:r>
          </a:p>
        </p:txBody>
      </p:sp>
      <p:sp>
        <p:nvSpPr>
          <p:cNvPr id="4" name="Content Placeholder 3">
            <a:extLst>
              <a:ext uri="{FF2B5EF4-FFF2-40B4-BE49-F238E27FC236}">
                <a16:creationId xmlns:a16="http://schemas.microsoft.com/office/drawing/2014/main" xmlns="" id="{DC4155D9-349C-1CAC-4A5E-8E200DB19AEC}"/>
              </a:ext>
            </a:extLst>
          </p:cNvPr>
          <p:cNvSpPr>
            <a:spLocks noGrp="1"/>
          </p:cNvSpPr>
          <p:nvPr>
            <p:ph sz="half" idx="2"/>
          </p:nvPr>
        </p:nvSpPr>
        <p:spPr>
          <a:xfrm>
            <a:off x="494556" y="2296206"/>
            <a:ext cx="5705314" cy="1593261"/>
          </a:xfrm>
        </p:spPr>
        <p:txBody>
          <a:bodyPr>
            <a:normAutofit/>
          </a:bodyPr>
          <a:lstStyle/>
          <a:p>
            <a:r>
              <a:rPr lang="en-US" dirty="0"/>
              <a:t>Higher ELCC with regionally diverse portfolio </a:t>
            </a:r>
          </a:p>
          <a:p>
            <a:r>
              <a:rPr lang="en-US" dirty="0"/>
              <a:t>Wind/hydro/geothermal/solar/storage complementarity</a:t>
            </a:r>
          </a:p>
        </p:txBody>
      </p:sp>
      <p:sp>
        <p:nvSpPr>
          <p:cNvPr id="5" name="Text Placeholder 4">
            <a:extLst>
              <a:ext uri="{FF2B5EF4-FFF2-40B4-BE49-F238E27FC236}">
                <a16:creationId xmlns:a16="http://schemas.microsoft.com/office/drawing/2014/main" xmlns="" id="{469A5C70-ABFB-8C7E-4CE9-0077D720D53D}"/>
              </a:ext>
            </a:extLst>
          </p:cNvPr>
          <p:cNvSpPr>
            <a:spLocks noGrp="1"/>
          </p:cNvSpPr>
          <p:nvPr>
            <p:ph type="body" sz="quarter" idx="3"/>
          </p:nvPr>
        </p:nvSpPr>
        <p:spPr>
          <a:xfrm>
            <a:off x="6199870" y="860573"/>
            <a:ext cx="5497573" cy="823912"/>
          </a:xfrm>
        </p:spPr>
        <p:txBody>
          <a:bodyPr/>
          <a:lstStyle/>
          <a:p>
            <a:r>
              <a:rPr lang="en-US" dirty="0"/>
              <a:t>Reliability/resilience</a:t>
            </a:r>
          </a:p>
        </p:txBody>
      </p:sp>
      <p:sp>
        <p:nvSpPr>
          <p:cNvPr id="6" name="Content Placeholder 5">
            <a:extLst>
              <a:ext uri="{FF2B5EF4-FFF2-40B4-BE49-F238E27FC236}">
                <a16:creationId xmlns:a16="http://schemas.microsoft.com/office/drawing/2014/main" xmlns="" id="{5A75FF09-FF7C-203A-944D-61A47AFA10FA}"/>
              </a:ext>
            </a:extLst>
          </p:cNvPr>
          <p:cNvSpPr>
            <a:spLocks noGrp="1"/>
          </p:cNvSpPr>
          <p:nvPr>
            <p:ph sz="quarter" idx="4"/>
          </p:nvPr>
        </p:nvSpPr>
        <p:spPr>
          <a:xfrm>
            <a:off x="6199870" y="1684486"/>
            <a:ext cx="5497573" cy="812938"/>
          </a:xfrm>
        </p:spPr>
        <p:txBody>
          <a:bodyPr>
            <a:normAutofit/>
          </a:bodyPr>
          <a:lstStyle/>
          <a:p>
            <a:r>
              <a:rPr lang="en-US" dirty="0"/>
              <a:t>50% of value in 5% of hours (LBNL)</a:t>
            </a:r>
          </a:p>
          <a:p>
            <a:r>
              <a:rPr lang="en-US" dirty="0"/>
              <a:t>Flows in both directions (winter storms Elliot, Uri, </a:t>
            </a:r>
            <a:r>
              <a:rPr lang="en-US" dirty="0" err="1"/>
              <a:t>etc</a:t>
            </a:r>
            <a:r>
              <a:rPr lang="en-US" dirty="0"/>
              <a:t>)</a:t>
            </a:r>
          </a:p>
          <a:p>
            <a:endParaRPr lang="en-US" dirty="0"/>
          </a:p>
        </p:txBody>
      </p:sp>
      <p:sp>
        <p:nvSpPr>
          <p:cNvPr id="7" name="Slide Number Placeholder 6">
            <a:extLst>
              <a:ext uri="{FF2B5EF4-FFF2-40B4-BE49-F238E27FC236}">
                <a16:creationId xmlns:a16="http://schemas.microsoft.com/office/drawing/2014/main" xmlns="" id="{E9AE0172-1172-836C-A9A4-77E45F0B64FE}"/>
              </a:ext>
            </a:extLst>
          </p:cNvPr>
          <p:cNvSpPr>
            <a:spLocks noGrp="1"/>
          </p:cNvSpPr>
          <p:nvPr>
            <p:ph type="sldNum" sz="quarter" idx="12"/>
          </p:nvPr>
        </p:nvSpPr>
        <p:spPr/>
        <p:txBody>
          <a:bodyPr/>
          <a:lstStyle/>
          <a:p>
            <a:fld id="{B3FECDB2-12C2-4AFA-BC91-6BA99646959C}" type="slidenum">
              <a:rPr lang="en-US" smtClean="0"/>
              <a:pPr/>
              <a:t>2</a:t>
            </a:fld>
            <a:endParaRPr lang="en-US"/>
          </a:p>
        </p:txBody>
      </p:sp>
      <p:sp>
        <p:nvSpPr>
          <p:cNvPr id="8" name="Text Placeholder 2">
            <a:extLst>
              <a:ext uri="{FF2B5EF4-FFF2-40B4-BE49-F238E27FC236}">
                <a16:creationId xmlns:a16="http://schemas.microsoft.com/office/drawing/2014/main" xmlns="" id="{E6499136-414A-846C-F2CB-E4D81FEF8678}"/>
              </a:ext>
            </a:extLst>
          </p:cNvPr>
          <p:cNvSpPr txBox="1">
            <a:spLocks/>
          </p:cNvSpPr>
          <p:nvPr/>
        </p:nvSpPr>
        <p:spPr>
          <a:xfrm>
            <a:off x="521499" y="3482165"/>
            <a:ext cx="5470631"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Roboto Light" panose="02000000000000000000" pitchFamily="2" charset="0"/>
                <a:ea typeface="Roboto Light" panose="02000000000000000000" pitchFamily="2"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bg1"/>
                </a:solidFill>
                <a:latin typeface="Roboto Light" panose="02000000000000000000" pitchFamily="2" charset="0"/>
                <a:ea typeface="Roboto Light" panose="02000000000000000000" pitchFamily="2"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bg1"/>
                </a:solidFill>
                <a:latin typeface="Roboto Light" panose="02000000000000000000" pitchFamily="2" charset="0"/>
                <a:ea typeface="Roboto Light" panose="02000000000000000000" pitchFamily="2" charset="0"/>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bg1"/>
                </a:solidFill>
                <a:latin typeface="Roboto Light" panose="02000000000000000000" pitchFamily="2" charset="0"/>
                <a:ea typeface="Roboto Light" panose="02000000000000000000" pitchFamily="2" charset="0"/>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bg1"/>
                </a:solidFill>
                <a:latin typeface="Roboto Light" panose="02000000000000000000" pitchFamily="2" charset="0"/>
                <a:ea typeface="Roboto Light" panose="02000000000000000000" pitchFamily="2"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Congestion</a:t>
            </a:r>
          </a:p>
        </p:txBody>
      </p:sp>
      <p:sp>
        <p:nvSpPr>
          <p:cNvPr id="9" name="Content Placeholder 3">
            <a:extLst>
              <a:ext uri="{FF2B5EF4-FFF2-40B4-BE49-F238E27FC236}">
                <a16:creationId xmlns:a16="http://schemas.microsoft.com/office/drawing/2014/main" xmlns="" id="{AEF17E50-0B48-098A-EBB7-60B3DDCAF9CF}"/>
              </a:ext>
            </a:extLst>
          </p:cNvPr>
          <p:cNvSpPr txBox="1">
            <a:spLocks/>
          </p:cNvSpPr>
          <p:nvPr/>
        </p:nvSpPr>
        <p:spPr>
          <a:xfrm>
            <a:off x="521499" y="4493431"/>
            <a:ext cx="5470631" cy="110298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accent3"/>
              </a:buClr>
              <a:buFont typeface="Arial" panose="020B0604020202020204" pitchFamily="34" charset="0"/>
              <a:buNone/>
              <a:defRPr sz="1800" kern="1200">
                <a:solidFill>
                  <a:srgbClr val="1F1E1E"/>
                </a:solidFill>
                <a:latin typeface="Roboto Light" panose="02000000000000000000" pitchFamily="2" charset="0"/>
                <a:ea typeface="Roboto Light" panose="02000000000000000000" pitchFamily="2" charset="0"/>
                <a:cs typeface="+mn-cs"/>
              </a:defRPr>
            </a:lvl1pPr>
            <a:lvl2pPr marL="457200" indent="0" algn="l" defTabSz="914400" rtl="0" eaLnBrk="1" latinLnBrk="0" hangingPunct="1">
              <a:lnSpc>
                <a:spcPct val="90000"/>
              </a:lnSpc>
              <a:spcBef>
                <a:spcPts val="500"/>
              </a:spcBef>
              <a:buClr>
                <a:schemeClr val="accent3"/>
              </a:buClr>
              <a:buFont typeface="Arial" panose="020B0604020202020204" pitchFamily="34" charset="0"/>
              <a:buNone/>
              <a:defRPr sz="2400" kern="1200">
                <a:solidFill>
                  <a:srgbClr val="1F1E1E"/>
                </a:solidFill>
                <a:latin typeface="Roboto Light" panose="02000000000000000000" pitchFamily="2" charset="0"/>
                <a:ea typeface="Roboto Light" panose="02000000000000000000" pitchFamily="2" charset="0"/>
                <a:cs typeface="+mn-cs"/>
              </a:defRPr>
            </a:lvl2pPr>
            <a:lvl3pPr marL="914400" indent="0" algn="l" defTabSz="914400" rtl="0" eaLnBrk="1" latinLnBrk="0" hangingPunct="1">
              <a:lnSpc>
                <a:spcPct val="90000"/>
              </a:lnSpc>
              <a:spcBef>
                <a:spcPts val="500"/>
              </a:spcBef>
              <a:buClr>
                <a:schemeClr val="accent3"/>
              </a:buClr>
              <a:buFont typeface="Arial" panose="020B0604020202020204" pitchFamily="34" charset="0"/>
              <a:buNone/>
              <a:defRPr sz="2000" kern="1200">
                <a:solidFill>
                  <a:srgbClr val="1F1E1E"/>
                </a:solidFill>
                <a:latin typeface="Roboto Light" panose="02000000000000000000" pitchFamily="2" charset="0"/>
                <a:ea typeface="Roboto Light" panose="02000000000000000000" pitchFamily="2" charset="0"/>
                <a:cs typeface="+mn-cs"/>
              </a:defRPr>
            </a:lvl3pPr>
            <a:lvl4pPr marL="1371600" indent="0" algn="l" defTabSz="914400" rtl="0" eaLnBrk="1" latinLnBrk="0" hangingPunct="1">
              <a:lnSpc>
                <a:spcPct val="90000"/>
              </a:lnSpc>
              <a:spcBef>
                <a:spcPts val="500"/>
              </a:spcBef>
              <a:buClr>
                <a:schemeClr val="accent3"/>
              </a:buClr>
              <a:buFont typeface="Arial" panose="020B0604020202020204" pitchFamily="34" charset="0"/>
              <a:buNone/>
              <a:defRPr sz="1800" kern="1200">
                <a:solidFill>
                  <a:srgbClr val="1F1E1E"/>
                </a:solidFill>
                <a:latin typeface="Roboto Light" panose="02000000000000000000" pitchFamily="2" charset="0"/>
                <a:ea typeface="Roboto Light" panose="02000000000000000000" pitchFamily="2" charset="0"/>
                <a:cs typeface="+mn-cs"/>
              </a:defRPr>
            </a:lvl4pPr>
            <a:lvl5pPr marL="1828800" indent="0" algn="l" defTabSz="914400" rtl="0" eaLnBrk="1" latinLnBrk="0" hangingPunct="1">
              <a:lnSpc>
                <a:spcPct val="90000"/>
              </a:lnSpc>
              <a:spcBef>
                <a:spcPts val="500"/>
              </a:spcBef>
              <a:buClr>
                <a:schemeClr val="accent3"/>
              </a:buClr>
              <a:buFont typeface="Arial" panose="020B0604020202020204" pitchFamily="34" charset="0"/>
              <a:buNone/>
              <a:defRPr sz="1800" kern="1200">
                <a:solidFill>
                  <a:srgbClr val="1F1E1E"/>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Production cost modeling always under-forecasts congestion, by a lot. </a:t>
            </a:r>
          </a:p>
        </p:txBody>
      </p:sp>
      <p:pic>
        <p:nvPicPr>
          <p:cNvPr id="10" name="Picture 9">
            <a:extLst>
              <a:ext uri="{FF2B5EF4-FFF2-40B4-BE49-F238E27FC236}">
                <a16:creationId xmlns:a16="http://schemas.microsoft.com/office/drawing/2014/main" xmlns="" id="{F3611755-4C6B-F077-4235-F439246D0DCE}"/>
              </a:ext>
            </a:extLst>
          </p:cNvPr>
          <p:cNvPicPr>
            <a:picLocks noChangeAspect="1"/>
          </p:cNvPicPr>
          <p:nvPr/>
        </p:nvPicPr>
        <p:blipFill>
          <a:blip r:embed="rId2"/>
          <a:stretch>
            <a:fillRect/>
          </a:stretch>
        </p:blipFill>
        <p:spPr>
          <a:xfrm>
            <a:off x="6019073" y="2592998"/>
            <a:ext cx="6172927" cy="3607385"/>
          </a:xfrm>
          <a:prstGeom prst="rect">
            <a:avLst/>
          </a:prstGeom>
        </p:spPr>
      </p:pic>
      <p:sp>
        <p:nvSpPr>
          <p:cNvPr id="11" name="Content Placeholder 3">
            <a:extLst>
              <a:ext uri="{FF2B5EF4-FFF2-40B4-BE49-F238E27FC236}">
                <a16:creationId xmlns:a16="http://schemas.microsoft.com/office/drawing/2014/main" xmlns="" id="{1167DCC1-C90D-23CB-AA73-D6CE43BE6279}"/>
              </a:ext>
            </a:extLst>
          </p:cNvPr>
          <p:cNvSpPr txBox="1">
            <a:spLocks/>
          </p:cNvSpPr>
          <p:nvPr/>
        </p:nvSpPr>
        <p:spPr>
          <a:xfrm>
            <a:off x="6096000" y="5596420"/>
            <a:ext cx="1011879" cy="36414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accent3"/>
              </a:buClr>
              <a:buFont typeface="Arial" panose="020B0604020202020204" pitchFamily="34" charset="0"/>
              <a:buNone/>
              <a:defRPr sz="1800" kern="1200">
                <a:solidFill>
                  <a:srgbClr val="1F1E1E"/>
                </a:solidFill>
                <a:latin typeface="Roboto Light" panose="02000000000000000000" pitchFamily="2" charset="0"/>
                <a:ea typeface="Roboto Light" panose="02000000000000000000" pitchFamily="2" charset="0"/>
                <a:cs typeface="+mn-cs"/>
              </a:defRPr>
            </a:lvl1pPr>
            <a:lvl2pPr marL="457200" indent="0" algn="l" defTabSz="914400" rtl="0" eaLnBrk="1" latinLnBrk="0" hangingPunct="1">
              <a:lnSpc>
                <a:spcPct val="90000"/>
              </a:lnSpc>
              <a:spcBef>
                <a:spcPts val="500"/>
              </a:spcBef>
              <a:buClr>
                <a:schemeClr val="accent3"/>
              </a:buClr>
              <a:buFont typeface="Arial" panose="020B0604020202020204" pitchFamily="34" charset="0"/>
              <a:buNone/>
              <a:defRPr sz="2400" kern="1200">
                <a:solidFill>
                  <a:srgbClr val="1F1E1E"/>
                </a:solidFill>
                <a:latin typeface="Roboto Light" panose="02000000000000000000" pitchFamily="2" charset="0"/>
                <a:ea typeface="Roboto Light" panose="02000000000000000000" pitchFamily="2" charset="0"/>
                <a:cs typeface="+mn-cs"/>
              </a:defRPr>
            </a:lvl2pPr>
            <a:lvl3pPr marL="914400" indent="0" algn="l" defTabSz="914400" rtl="0" eaLnBrk="1" latinLnBrk="0" hangingPunct="1">
              <a:lnSpc>
                <a:spcPct val="90000"/>
              </a:lnSpc>
              <a:spcBef>
                <a:spcPts val="500"/>
              </a:spcBef>
              <a:buClr>
                <a:schemeClr val="accent3"/>
              </a:buClr>
              <a:buFont typeface="Arial" panose="020B0604020202020204" pitchFamily="34" charset="0"/>
              <a:buNone/>
              <a:defRPr sz="2000" kern="1200">
                <a:solidFill>
                  <a:srgbClr val="1F1E1E"/>
                </a:solidFill>
                <a:latin typeface="Roboto Light" panose="02000000000000000000" pitchFamily="2" charset="0"/>
                <a:ea typeface="Roboto Light" panose="02000000000000000000" pitchFamily="2" charset="0"/>
                <a:cs typeface="+mn-cs"/>
              </a:defRPr>
            </a:lvl3pPr>
            <a:lvl4pPr marL="1371600" indent="0" algn="l" defTabSz="914400" rtl="0" eaLnBrk="1" latinLnBrk="0" hangingPunct="1">
              <a:lnSpc>
                <a:spcPct val="90000"/>
              </a:lnSpc>
              <a:spcBef>
                <a:spcPts val="500"/>
              </a:spcBef>
              <a:buClr>
                <a:schemeClr val="accent3"/>
              </a:buClr>
              <a:buFont typeface="Arial" panose="020B0604020202020204" pitchFamily="34" charset="0"/>
              <a:buNone/>
              <a:defRPr sz="1800" kern="1200">
                <a:solidFill>
                  <a:srgbClr val="1F1E1E"/>
                </a:solidFill>
                <a:latin typeface="Roboto Light" panose="02000000000000000000" pitchFamily="2" charset="0"/>
                <a:ea typeface="Roboto Light" panose="02000000000000000000" pitchFamily="2" charset="0"/>
                <a:cs typeface="+mn-cs"/>
              </a:defRPr>
            </a:lvl4pPr>
            <a:lvl5pPr marL="1828800" indent="0" algn="l" defTabSz="914400" rtl="0" eaLnBrk="1" latinLnBrk="0" hangingPunct="1">
              <a:lnSpc>
                <a:spcPct val="90000"/>
              </a:lnSpc>
              <a:spcBef>
                <a:spcPts val="500"/>
              </a:spcBef>
              <a:buClr>
                <a:schemeClr val="accent3"/>
              </a:buClr>
              <a:buFont typeface="Arial" panose="020B0604020202020204" pitchFamily="34" charset="0"/>
              <a:buNone/>
              <a:defRPr sz="1800" kern="1200">
                <a:solidFill>
                  <a:srgbClr val="1F1E1E"/>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LBNL</a:t>
            </a:r>
          </a:p>
        </p:txBody>
      </p:sp>
      <p:pic>
        <p:nvPicPr>
          <p:cNvPr id="12" name="Picture 11">
            <a:extLst>
              <a:ext uri="{FF2B5EF4-FFF2-40B4-BE49-F238E27FC236}">
                <a16:creationId xmlns:a16="http://schemas.microsoft.com/office/drawing/2014/main" xmlns="" id="{734358E7-56EB-5F49-0D73-791D8B33E1D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833144" y="4839076"/>
            <a:ext cx="2759611" cy="1548662"/>
          </a:xfrm>
          <a:prstGeom prst="rect">
            <a:avLst/>
          </a:prstGeom>
          <a:noFill/>
        </p:spPr>
      </p:pic>
    </p:spTree>
    <p:extLst>
      <p:ext uri="{BB962C8B-B14F-4D97-AF65-F5344CB8AC3E}">
        <p14:creationId xmlns:p14="http://schemas.microsoft.com/office/powerpoint/2010/main" val="4052959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949140-A73A-D8F0-2E2B-DBF458A2689A}"/>
              </a:ext>
            </a:extLst>
          </p:cNvPr>
          <p:cNvSpPr>
            <a:spLocks noGrp="1"/>
          </p:cNvSpPr>
          <p:nvPr>
            <p:ph type="title"/>
          </p:nvPr>
        </p:nvSpPr>
        <p:spPr>
          <a:xfrm>
            <a:off x="522514" y="196127"/>
            <a:ext cx="10537968" cy="792885"/>
          </a:xfrm>
        </p:spPr>
        <p:txBody>
          <a:bodyPr/>
          <a:lstStyle/>
          <a:p>
            <a:r>
              <a:rPr lang="en-US" dirty="0"/>
              <a:t>Windy next door if not here</a:t>
            </a:r>
          </a:p>
        </p:txBody>
      </p:sp>
      <p:sp>
        <p:nvSpPr>
          <p:cNvPr id="4" name="Text Placeholder 3">
            <a:extLst>
              <a:ext uri="{FF2B5EF4-FFF2-40B4-BE49-F238E27FC236}">
                <a16:creationId xmlns:a16="http://schemas.microsoft.com/office/drawing/2014/main" xmlns="" id="{A7A167DB-17AF-3877-530F-4610C4E22D33}"/>
              </a:ext>
            </a:extLst>
          </p:cNvPr>
          <p:cNvSpPr>
            <a:spLocks noGrp="1"/>
          </p:cNvSpPr>
          <p:nvPr>
            <p:ph type="body" sz="half" idx="2"/>
          </p:nvPr>
        </p:nvSpPr>
        <p:spPr>
          <a:xfrm>
            <a:off x="522515" y="2057400"/>
            <a:ext cx="2612028" cy="3811588"/>
          </a:xfrm>
        </p:spPr>
        <p:txBody>
          <a:bodyPr/>
          <a:lstStyle/>
          <a:p>
            <a:pPr algn="l"/>
            <a:r>
              <a:rPr lang="en-US" b="0" dirty="0"/>
              <a:t>Take the </a:t>
            </a:r>
            <a:r>
              <a:rPr lang="en-US" dirty="0"/>
              <a:t>least-windy</a:t>
            </a:r>
            <a:r>
              <a:rPr lang="en-US" b="0" dirty="0"/>
              <a:t> day in each planning area from 2007–2013.</a:t>
            </a:r>
          </a:p>
          <a:p>
            <a:pPr algn="l"/>
            <a:r>
              <a:rPr lang="en-US" b="0" dirty="0"/>
              <a:t>How windy are each of the other planning areas on that day?</a:t>
            </a:r>
          </a:p>
          <a:p>
            <a:pPr algn="l"/>
            <a:endParaRPr lang="en-US" dirty="0"/>
          </a:p>
          <a:p>
            <a:pPr algn="l"/>
            <a:r>
              <a:rPr lang="en-US" b="0" dirty="0"/>
              <a:t>Single-day </a:t>
            </a:r>
            <a:r>
              <a:rPr lang="en-US" dirty="0"/>
              <a:t>wind </a:t>
            </a:r>
            <a:r>
              <a:rPr lang="en-US" b="0" dirty="0"/>
              <a:t>capacity factor [%] at top quintile of sites</a:t>
            </a:r>
          </a:p>
          <a:p>
            <a:pPr algn="l"/>
            <a:endParaRPr lang="en-US" dirty="0"/>
          </a:p>
          <a:p>
            <a:pPr algn="l"/>
            <a:r>
              <a:rPr lang="en-US" sz="1400" dirty="0"/>
              <a:t>(Patrick Brown, MIT, NREL)</a:t>
            </a:r>
          </a:p>
        </p:txBody>
      </p:sp>
      <p:sp>
        <p:nvSpPr>
          <p:cNvPr id="5" name="Slide Number Placeholder 4">
            <a:extLst>
              <a:ext uri="{FF2B5EF4-FFF2-40B4-BE49-F238E27FC236}">
                <a16:creationId xmlns:a16="http://schemas.microsoft.com/office/drawing/2014/main" xmlns="" id="{BD400A4D-4660-8FAB-8F8C-DD1431900297}"/>
              </a:ext>
            </a:extLst>
          </p:cNvPr>
          <p:cNvSpPr>
            <a:spLocks noGrp="1"/>
          </p:cNvSpPr>
          <p:nvPr>
            <p:ph type="sldNum" sz="quarter" idx="12"/>
          </p:nvPr>
        </p:nvSpPr>
        <p:spPr/>
        <p:txBody>
          <a:bodyPr/>
          <a:lstStyle/>
          <a:p>
            <a:fld id="{B3FECDB2-12C2-4AFA-BC91-6BA99646959C}" type="slidenum">
              <a:rPr lang="en-US" smtClean="0"/>
              <a:pPr/>
              <a:t>3</a:t>
            </a:fld>
            <a:endParaRPr lang="en-US"/>
          </a:p>
        </p:txBody>
      </p:sp>
      <p:pic>
        <p:nvPicPr>
          <p:cNvPr id="6" name="Picture 5">
            <a:extLst>
              <a:ext uri="{FF2B5EF4-FFF2-40B4-BE49-F238E27FC236}">
                <a16:creationId xmlns:a16="http://schemas.microsoft.com/office/drawing/2014/main" xmlns="" id="{3C172755-89AB-F264-6A68-BF8CA6899C22}"/>
              </a:ext>
            </a:extLst>
          </p:cNvPr>
          <p:cNvPicPr>
            <a:picLocks noChangeAspect="1"/>
          </p:cNvPicPr>
          <p:nvPr/>
        </p:nvPicPr>
        <p:blipFill>
          <a:blip r:embed="rId2"/>
          <a:stretch>
            <a:fillRect/>
          </a:stretch>
        </p:blipFill>
        <p:spPr>
          <a:xfrm>
            <a:off x="3134542" y="1278034"/>
            <a:ext cx="9057458" cy="5277692"/>
          </a:xfrm>
          <a:prstGeom prst="rect">
            <a:avLst/>
          </a:prstGeom>
        </p:spPr>
      </p:pic>
    </p:spTree>
    <p:extLst>
      <p:ext uri="{BB962C8B-B14F-4D97-AF65-F5344CB8AC3E}">
        <p14:creationId xmlns:p14="http://schemas.microsoft.com/office/powerpoint/2010/main" val="3008738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E65309-122B-1925-C3BA-E80046C6763A}"/>
              </a:ext>
            </a:extLst>
          </p:cNvPr>
          <p:cNvSpPr>
            <a:spLocks noGrp="1"/>
          </p:cNvSpPr>
          <p:nvPr>
            <p:ph type="title"/>
          </p:nvPr>
        </p:nvSpPr>
        <p:spPr>
          <a:xfrm>
            <a:off x="408214" y="211753"/>
            <a:ext cx="9678761" cy="785197"/>
          </a:xfrm>
        </p:spPr>
        <p:txBody>
          <a:bodyPr/>
          <a:lstStyle/>
          <a:p>
            <a:r>
              <a:rPr lang="en-US" dirty="0"/>
              <a:t>Under-appreciated declining transmission cost—Bigger uses less $ and land</a:t>
            </a:r>
          </a:p>
        </p:txBody>
      </p:sp>
      <p:sp>
        <p:nvSpPr>
          <p:cNvPr id="4" name="Text Placeholder 3">
            <a:extLst>
              <a:ext uri="{FF2B5EF4-FFF2-40B4-BE49-F238E27FC236}">
                <a16:creationId xmlns:a16="http://schemas.microsoft.com/office/drawing/2014/main" xmlns="" id="{0824BEDE-A930-8AE1-0C14-B890967385A9}"/>
              </a:ext>
            </a:extLst>
          </p:cNvPr>
          <p:cNvSpPr>
            <a:spLocks noGrp="1"/>
          </p:cNvSpPr>
          <p:nvPr>
            <p:ph type="body" sz="half" idx="2"/>
          </p:nvPr>
        </p:nvSpPr>
        <p:spPr/>
        <p:txBody>
          <a:bodyPr/>
          <a:lstStyle/>
          <a:p>
            <a:endParaRPr lang="en-US"/>
          </a:p>
        </p:txBody>
      </p:sp>
      <p:sp>
        <p:nvSpPr>
          <p:cNvPr id="5" name="Slide Number Placeholder 4">
            <a:extLst>
              <a:ext uri="{FF2B5EF4-FFF2-40B4-BE49-F238E27FC236}">
                <a16:creationId xmlns:a16="http://schemas.microsoft.com/office/drawing/2014/main" xmlns="" id="{5815083E-8DED-84F1-213A-10CFA2D61FE4}"/>
              </a:ext>
            </a:extLst>
          </p:cNvPr>
          <p:cNvSpPr>
            <a:spLocks noGrp="1"/>
          </p:cNvSpPr>
          <p:nvPr>
            <p:ph type="sldNum" sz="quarter" idx="12"/>
          </p:nvPr>
        </p:nvSpPr>
        <p:spPr/>
        <p:txBody>
          <a:bodyPr/>
          <a:lstStyle/>
          <a:p>
            <a:fld id="{B3FECDB2-12C2-4AFA-BC91-6BA99646959C}" type="slidenum">
              <a:rPr lang="en-US" smtClean="0"/>
              <a:pPr/>
              <a:t>4</a:t>
            </a:fld>
            <a:endParaRPr lang="en-US"/>
          </a:p>
        </p:txBody>
      </p:sp>
      <p:pic>
        <p:nvPicPr>
          <p:cNvPr id="6" name="Picture 5">
            <a:extLst>
              <a:ext uri="{FF2B5EF4-FFF2-40B4-BE49-F238E27FC236}">
                <a16:creationId xmlns:a16="http://schemas.microsoft.com/office/drawing/2014/main" xmlns="" id="{2F29625D-22DC-A265-71C6-6C55BF631F4B}"/>
              </a:ext>
            </a:extLst>
          </p:cNvPr>
          <p:cNvPicPr/>
          <p:nvPr/>
        </p:nvPicPr>
        <p:blipFill>
          <a:blip r:embed="rId3">
            <a:extLst>
              <a:ext uri="{28A0092B-C50C-407E-A947-70E740481C1C}">
                <a14:useLocalDpi xmlns:a14="http://schemas.microsoft.com/office/drawing/2010/main" val="0"/>
              </a:ext>
            </a:extLst>
          </a:blip>
          <a:stretch>
            <a:fillRect/>
          </a:stretch>
        </p:blipFill>
        <p:spPr>
          <a:xfrm>
            <a:off x="52387" y="1017424"/>
            <a:ext cx="12087225" cy="4851564"/>
          </a:xfrm>
          <a:prstGeom prst="rect">
            <a:avLst/>
          </a:prstGeom>
        </p:spPr>
      </p:pic>
      <p:sp>
        <p:nvSpPr>
          <p:cNvPr id="7" name="TextBox 6">
            <a:extLst>
              <a:ext uri="{FF2B5EF4-FFF2-40B4-BE49-F238E27FC236}">
                <a16:creationId xmlns:a16="http://schemas.microsoft.com/office/drawing/2014/main" xmlns="" id="{7FCE25CA-5B1A-257D-D1D8-5D7C84D7B885}"/>
              </a:ext>
            </a:extLst>
          </p:cNvPr>
          <p:cNvSpPr txBox="1"/>
          <p:nvPr/>
        </p:nvSpPr>
        <p:spPr>
          <a:xfrm>
            <a:off x="344774" y="5912952"/>
            <a:ext cx="11459980" cy="276999"/>
          </a:xfrm>
          <a:prstGeom prst="rect">
            <a:avLst/>
          </a:prstGeom>
          <a:noFill/>
        </p:spPr>
        <p:txBody>
          <a:bodyPr wrap="square">
            <a:spAutoFit/>
          </a:bodyPr>
          <a:lstStyle/>
          <a:p>
            <a:r>
              <a:rPr lang="en-US" sz="1200" dirty="0"/>
              <a:t>p. 37, 39, 45 https://</a:t>
            </a:r>
            <a:r>
              <a:rPr lang="en-US" sz="1200" dirty="0" err="1"/>
              <a:t>cdn.misoenergy.org</a:t>
            </a:r>
            <a:r>
              <a:rPr lang="en-US" sz="1200" dirty="0"/>
              <a:t>/20220208%20PSC%20Item%2005c%20Transmission%20Cost%20Estimation%20Guide%20for%20MTEP22_Draft622733.pdf</a:t>
            </a:r>
          </a:p>
        </p:txBody>
      </p:sp>
      <p:graphicFrame>
        <p:nvGraphicFramePr>
          <p:cNvPr id="3" name="Table 7">
            <a:extLst>
              <a:ext uri="{FF2B5EF4-FFF2-40B4-BE49-F238E27FC236}">
                <a16:creationId xmlns:a16="http://schemas.microsoft.com/office/drawing/2014/main" xmlns="" id="{69FF0743-0037-B7D9-1FC6-7B8C4D956097}"/>
              </a:ext>
            </a:extLst>
          </p:cNvPr>
          <p:cNvGraphicFramePr>
            <a:graphicFrameLocks noGrp="1"/>
          </p:cNvGraphicFramePr>
          <p:nvPr/>
        </p:nvGraphicFramePr>
        <p:xfrm>
          <a:off x="63984" y="2504374"/>
          <a:ext cx="4930431" cy="3336202"/>
        </p:xfrm>
        <a:graphic>
          <a:graphicData uri="http://schemas.openxmlformats.org/drawingml/2006/table">
            <a:tbl>
              <a:tblPr firstRow="1" bandRow="1">
                <a:tableStyleId>{5C22544A-7EE6-4342-B048-85BDC9FD1C3A}</a:tableStyleId>
              </a:tblPr>
              <a:tblGrid>
                <a:gridCol w="1298648">
                  <a:extLst>
                    <a:ext uri="{9D8B030D-6E8A-4147-A177-3AD203B41FA5}">
                      <a16:colId xmlns:a16="http://schemas.microsoft.com/office/drawing/2014/main" xmlns="" val="1822934146"/>
                    </a:ext>
                  </a:extLst>
                </a:gridCol>
                <a:gridCol w="1305880">
                  <a:extLst>
                    <a:ext uri="{9D8B030D-6E8A-4147-A177-3AD203B41FA5}">
                      <a16:colId xmlns:a16="http://schemas.microsoft.com/office/drawing/2014/main" xmlns="" val="995343520"/>
                    </a:ext>
                  </a:extLst>
                </a:gridCol>
                <a:gridCol w="930420">
                  <a:extLst>
                    <a:ext uri="{9D8B030D-6E8A-4147-A177-3AD203B41FA5}">
                      <a16:colId xmlns:a16="http://schemas.microsoft.com/office/drawing/2014/main" xmlns="" val="2178364364"/>
                    </a:ext>
                  </a:extLst>
                </a:gridCol>
                <a:gridCol w="1395483">
                  <a:extLst>
                    <a:ext uri="{9D8B030D-6E8A-4147-A177-3AD203B41FA5}">
                      <a16:colId xmlns:a16="http://schemas.microsoft.com/office/drawing/2014/main" xmlns="" val="85409056"/>
                    </a:ext>
                  </a:extLst>
                </a:gridCol>
              </a:tblGrid>
              <a:tr h="741378">
                <a:tc>
                  <a:txBody>
                    <a:bodyPr/>
                    <a:lstStyle/>
                    <a:p>
                      <a:pPr algn="ctr"/>
                      <a:r>
                        <a:rPr lang="en-US" sz="1400" b="0" dirty="0"/>
                        <a:t>Transmission Voltage (kV)</a:t>
                      </a:r>
                    </a:p>
                  </a:txBody>
                  <a:tcPr anchor="ctr"/>
                </a:tc>
                <a:tc>
                  <a:txBody>
                    <a:bodyPr/>
                    <a:lstStyle/>
                    <a:p>
                      <a:pPr algn="ctr"/>
                      <a:r>
                        <a:rPr lang="en-US" sz="1400" b="0" dirty="0"/>
                        <a:t>Cost per Mile ($/mile)</a:t>
                      </a:r>
                    </a:p>
                  </a:txBody>
                  <a:tcPr anchor="ctr"/>
                </a:tc>
                <a:tc>
                  <a:txBody>
                    <a:bodyPr/>
                    <a:lstStyle/>
                    <a:p>
                      <a:pPr algn="ctr"/>
                      <a:r>
                        <a:rPr lang="en-US" sz="1400" b="0" dirty="0"/>
                        <a:t>Capacity (MW)</a:t>
                      </a:r>
                    </a:p>
                  </a:txBody>
                  <a:tcPr anchor="ctr"/>
                </a:tc>
                <a:tc>
                  <a:txBody>
                    <a:bodyPr/>
                    <a:lstStyle/>
                    <a:p>
                      <a:pPr algn="ctr"/>
                      <a:r>
                        <a:rPr lang="en-US" sz="1400" b="0" dirty="0"/>
                        <a:t>Cost per Unit of Capacity ($/MW-Mile)</a:t>
                      </a:r>
                    </a:p>
                  </a:txBody>
                  <a:tcPr anchor="ctr"/>
                </a:tc>
                <a:extLst>
                  <a:ext uri="{0D108BD9-81ED-4DB2-BD59-A6C34878D82A}">
                    <a16:rowId xmlns:a16="http://schemas.microsoft.com/office/drawing/2014/main" xmlns="" val="3558371144"/>
                  </a:ext>
                </a:extLst>
              </a:tr>
              <a:tr h="648706">
                <a:tc>
                  <a:txBody>
                    <a:bodyPr/>
                    <a:lstStyle/>
                    <a:p>
                      <a:pPr algn="ctr"/>
                      <a:r>
                        <a:rPr lang="en-US" dirty="0">
                          <a:solidFill>
                            <a:schemeClr val="tx2"/>
                          </a:solidFill>
                        </a:rPr>
                        <a:t>230</a:t>
                      </a:r>
                    </a:p>
                  </a:txBody>
                  <a:tcPr anchor="ctr"/>
                </a:tc>
                <a:tc>
                  <a:txBody>
                    <a:bodyPr/>
                    <a:lstStyle/>
                    <a:p>
                      <a:pPr algn="ctr"/>
                      <a:r>
                        <a:rPr lang="en-US" dirty="0">
                          <a:solidFill>
                            <a:schemeClr val="tx2"/>
                          </a:solidFill>
                        </a:rPr>
                        <a:t>$2.047 million</a:t>
                      </a:r>
                    </a:p>
                  </a:txBody>
                  <a:tcPr anchor="ctr"/>
                </a:tc>
                <a:tc>
                  <a:txBody>
                    <a:bodyPr/>
                    <a:lstStyle/>
                    <a:p>
                      <a:pPr algn="ctr"/>
                      <a:r>
                        <a:rPr lang="en-US" dirty="0">
                          <a:solidFill>
                            <a:schemeClr val="tx2"/>
                          </a:solidFill>
                        </a:rPr>
                        <a:t>657</a:t>
                      </a:r>
                    </a:p>
                  </a:txBody>
                  <a:tcPr anchor="ctr"/>
                </a:tc>
                <a:tc>
                  <a:txBody>
                    <a:bodyPr/>
                    <a:lstStyle/>
                    <a:p>
                      <a:pPr algn="ctr"/>
                      <a:r>
                        <a:rPr lang="en-US" dirty="0">
                          <a:solidFill>
                            <a:schemeClr val="tx2"/>
                          </a:solidFill>
                        </a:rPr>
                        <a:t>$3,115</a:t>
                      </a:r>
                    </a:p>
                  </a:txBody>
                  <a:tcPr anchor="ctr"/>
                </a:tc>
                <a:extLst>
                  <a:ext uri="{0D108BD9-81ED-4DB2-BD59-A6C34878D82A}">
                    <a16:rowId xmlns:a16="http://schemas.microsoft.com/office/drawing/2014/main" xmlns="" val="3523811715"/>
                  </a:ext>
                </a:extLst>
              </a:tr>
              <a:tr h="648706">
                <a:tc>
                  <a:txBody>
                    <a:bodyPr/>
                    <a:lstStyle/>
                    <a:p>
                      <a:pPr algn="ctr"/>
                      <a:r>
                        <a:rPr lang="en-US" dirty="0">
                          <a:solidFill>
                            <a:schemeClr val="tx2"/>
                          </a:solidFill>
                        </a:rPr>
                        <a:t>345</a:t>
                      </a:r>
                    </a:p>
                  </a:txBody>
                  <a:tcPr anchor="ctr"/>
                </a:tc>
                <a:tc>
                  <a:txBody>
                    <a:bodyPr/>
                    <a:lstStyle/>
                    <a:p>
                      <a:pPr algn="ctr"/>
                      <a:r>
                        <a:rPr lang="en-US" dirty="0">
                          <a:solidFill>
                            <a:schemeClr val="tx2"/>
                          </a:solidFill>
                        </a:rPr>
                        <a:t>$3.273 million</a:t>
                      </a:r>
                    </a:p>
                  </a:txBody>
                  <a:tcPr anchor="ctr"/>
                </a:tc>
                <a:tc>
                  <a:txBody>
                    <a:bodyPr/>
                    <a:lstStyle/>
                    <a:p>
                      <a:pPr algn="ctr"/>
                      <a:r>
                        <a:rPr lang="en-US" dirty="0">
                          <a:solidFill>
                            <a:schemeClr val="tx2"/>
                          </a:solidFill>
                        </a:rPr>
                        <a:t>1792</a:t>
                      </a:r>
                    </a:p>
                  </a:txBody>
                  <a:tcPr anchor="ctr"/>
                </a:tc>
                <a:tc>
                  <a:txBody>
                    <a:bodyPr/>
                    <a:lstStyle/>
                    <a:p>
                      <a:pPr algn="ctr"/>
                      <a:r>
                        <a:rPr lang="en-US" dirty="0">
                          <a:solidFill>
                            <a:schemeClr val="tx2"/>
                          </a:solidFill>
                        </a:rPr>
                        <a:t>$1,827</a:t>
                      </a:r>
                    </a:p>
                  </a:txBody>
                  <a:tcPr anchor="ctr"/>
                </a:tc>
                <a:extLst>
                  <a:ext uri="{0D108BD9-81ED-4DB2-BD59-A6C34878D82A}">
                    <a16:rowId xmlns:a16="http://schemas.microsoft.com/office/drawing/2014/main" xmlns="" val="1426969513"/>
                  </a:ext>
                </a:extLst>
              </a:tr>
              <a:tr h="648706">
                <a:tc>
                  <a:txBody>
                    <a:bodyPr/>
                    <a:lstStyle/>
                    <a:p>
                      <a:pPr algn="ctr"/>
                      <a:r>
                        <a:rPr lang="en-US" dirty="0">
                          <a:solidFill>
                            <a:schemeClr val="tx2"/>
                          </a:solidFill>
                        </a:rPr>
                        <a:t>500</a:t>
                      </a:r>
                    </a:p>
                  </a:txBody>
                  <a:tcPr anchor="ctr"/>
                </a:tc>
                <a:tc>
                  <a:txBody>
                    <a:bodyPr/>
                    <a:lstStyle/>
                    <a:p>
                      <a:pPr algn="ctr"/>
                      <a:r>
                        <a:rPr lang="en-US" dirty="0">
                          <a:solidFill>
                            <a:schemeClr val="tx2"/>
                          </a:solidFill>
                        </a:rPr>
                        <a:t>$4.080 million</a:t>
                      </a:r>
                    </a:p>
                  </a:txBody>
                  <a:tcPr anchor="ctr"/>
                </a:tc>
                <a:tc>
                  <a:txBody>
                    <a:bodyPr/>
                    <a:lstStyle/>
                    <a:p>
                      <a:pPr algn="ctr"/>
                      <a:r>
                        <a:rPr lang="en-US" dirty="0">
                          <a:solidFill>
                            <a:schemeClr val="tx2"/>
                          </a:solidFill>
                        </a:rPr>
                        <a:t>2598</a:t>
                      </a:r>
                    </a:p>
                  </a:txBody>
                  <a:tcPr anchor="ctr"/>
                </a:tc>
                <a:tc>
                  <a:txBody>
                    <a:bodyPr/>
                    <a:lstStyle/>
                    <a:p>
                      <a:pPr algn="ctr"/>
                      <a:r>
                        <a:rPr lang="en-US" dirty="0">
                          <a:solidFill>
                            <a:schemeClr val="tx2"/>
                          </a:solidFill>
                        </a:rPr>
                        <a:t>$1,574</a:t>
                      </a:r>
                    </a:p>
                  </a:txBody>
                  <a:tcPr anchor="ctr"/>
                </a:tc>
                <a:extLst>
                  <a:ext uri="{0D108BD9-81ED-4DB2-BD59-A6C34878D82A}">
                    <a16:rowId xmlns:a16="http://schemas.microsoft.com/office/drawing/2014/main" xmlns="" val="86067349"/>
                  </a:ext>
                </a:extLst>
              </a:tr>
              <a:tr h="648706">
                <a:tc>
                  <a:txBody>
                    <a:bodyPr/>
                    <a:lstStyle/>
                    <a:p>
                      <a:pPr algn="ctr"/>
                      <a:r>
                        <a:rPr lang="en-US" dirty="0">
                          <a:solidFill>
                            <a:schemeClr val="tx2"/>
                          </a:solidFill>
                        </a:rPr>
                        <a:t>765</a:t>
                      </a:r>
                    </a:p>
                  </a:txBody>
                  <a:tcPr anchor="ctr"/>
                </a:tc>
                <a:tc>
                  <a:txBody>
                    <a:bodyPr/>
                    <a:lstStyle/>
                    <a:p>
                      <a:pPr algn="ctr"/>
                      <a:r>
                        <a:rPr lang="en-US" dirty="0">
                          <a:solidFill>
                            <a:schemeClr val="tx2"/>
                          </a:solidFill>
                        </a:rPr>
                        <a:t>$5.120 million</a:t>
                      </a:r>
                    </a:p>
                  </a:txBody>
                  <a:tcPr anchor="ctr"/>
                </a:tc>
                <a:tc>
                  <a:txBody>
                    <a:bodyPr/>
                    <a:lstStyle/>
                    <a:p>
                      <a:pPr algn="ctr"/>
                      <a:r>
                        <a:rPr lang="en-US" dirty="0">
                          <a:solidFill>
                            <a:schemeClr val="tx2"/>
                          </a:solidFill>
                        </a:rPr>
                        <a:t>6625</a:t>
                      </a:r>
                    </a:p>
                  </a:txBody>
                  <a:tcPr anchor="ctr"/>
                </a:tc>
                <a:tc>
                  <a:txBody>
                    <a:bodyPr/>
                    <a:lstStyle/>
                    <a:p>
                      <a:pPr algn="ctr"/>
                      <a:r>
                        <a:rPr lang="en-US" dirty="0">
                          <a:solidFill>
                            <a:schemeClr val="tx2"/>
                          </a:solidFill>
                        </a:rPr>
                        <a:t>$773</a:t>
                      </a:r>
                    </a:p>
                  </a:txBody>
                  <a:tcPr anchor="ctr"/>
                </a:tc>
                <a:extLst>
                  <a:ext uri="{0D108BD9-81ED-4DB2-BD59-A6C34878D82A}">
                    <a16:rowId xmlns:a16="http://schemas.microsoft.com/office/drawing/2014/main" xmlns="" val="2486303155"/>
                  </a:ext>
                </a:extLst>
              </a:tr>
            </a:tbl>
          </a:graphicData>
        </a:graphic>
      </p:graphicFrame>
      <p:pic>
        <p:nvPicPr>
          <p:cNvPr id="10" name="Picture 9">
            <a:extLst>
              <a:ext uri="{FF2B5EF4-FFF2-40B4-BE49-F238E27FC236}">
                <a16:creationId xmlns:a16="http://schemas.microsoft.com/office/drawing/2014/main" xmlns="" id="{3C73A99A-D8F2-0AB0-E318-1D2DB7E84A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2364" y="5677710"/>
            <a:ext cx="1475030" cy="190500"/>
          </a:xfrm>
          <a:prstGeom prst="rect">
            <a:avLst/>
          </a:prstGeom>
        </p:spPr>
      </p:pic>
      <p:sp>
        <p:nvSpPr>
          <p:cNvPr id="11" name="TextBox 10">
            <a:extLst>
              <a:ext uri="{FF2B5EF4-FFF2-40B4-BE49-F238E27FC236}">
                <a16:creationId xmlns:a16="http://schemas.microsoft.com/office/drawing/2014/main" xmlns="" id="{145E3F18-8AAD-7B73-A7F5-064F6370C82F}"/>
              </a:ext>
            </a:extLst>
          </p:cNvPr>
          <p:cNvSpPr txBox="1"/>
          <p:nvPr/>
        </p:nvSpPr>
        <p:spPr>
          <a:xfrm>
            <a:off x="10147235" y="5619991"/>
            <a:ext cx="1537122" cy="261610"/>
          </a:xfrm>
          <a:prstGeom prst="rect">
            <a:avLst/>
          </a:prstGeom>
          <a:noFill/>
        </p:spPr>
        <p:txBody>
          <a:bodyPr wrap="square" rtlCol="0">
            <a:spAutoFit/>
          </a:bodyPr>
          <a:lstStyle/>
          <a:p>
            <a:pPr algn="ctr"/>
            <a:r>
              <a:rPr lang="en-US" sz="1050" dirty="0">
                <a:solidFill>
                  <a:schemeClr val="tx2">
                    <a:lumMod val="75000"/>
                    <a:lumOff val="25000"/>
                  </a:schemeClr>
                </a:solidFill>
                <a:latin typeface="Arial" panose="020B0604020202020204" pitchFamily="34" charset="0"/>
                <a:cs typeface="Arial" panose="020B0604020202020204" pitchFamily="34" charset="0"/>
              </a:rPr>
              <a:t>(525 ft. Right-of-Way)</a:t>
            </a:r>
          </a:p>
        </p:txBody>
      </p:sp>
      <p:pic>
        <p:nvPicPr>
          <p:cNvPr id="14" name="Picture 13">
            <a:extLst>
              <a:ext uri="{FF2B5EF4-FFF2-40B4-BE49-F238E27FC236}">
                <a16:creationId xmlns:a16="http://schemas.microsoft.com/office/drawing/2014/main" xmlns="" id="{4C8E98A0-2C18-3DCC-1821-01AA2481BD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0722" y="5278492"/>
            <a:ext cx="1475030" cy="190500"/>
          </a:xfrm>
          <a:prstGeom prst="rect">
            <a:avLst/>
          </a:prstGeom>
        </p:spPr>
      </p:pic>
      <p:pic>
        <p:nvPicPr>
          <p:cNvPr id="15" name="Picture 14">
            <a:extLst>
              <a:ext uri="{FF2B5EF4-FFF2-40B4-BE49-F238E27FC236}">
                <a16:creationId xmlns:a16="http://schemas.microsoft.com/office/drawing/2014/main" xmlns="" id="{EDA11772-DE85-6D1F-5BB4-86353F7F4B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9430" y="5024017"/>
            <a:ext cx="1475030" cy="190500"/>
          </a:xfrm>
          <a:prstGeom prst="rect">
            <a:avLst/>
          </a:prstGeom>
        </p:spPr>
      </p:pic>
      <p:sp>
        <p:nvSpPr>
          <p:cNvPr id="12" name="TextBox 11">
            <a:extLst>
              <a:ext uri="{FF2B5EF4-FFF2-40B4-BE49-F238E27FC236}">
                <a16:creationId xmlns:a16="http://schemas.microsoft.com/office/drawing/2014/main" xmlns="" id="{715DEC36-CD35-DB0A-9E01-B54C824AC74F}"/>
              </a:ext>
            </a:extLst>
          </p:cNvPr>
          <p:cNvSpPr txBox="1"/>
          <p:nvPr/>
        </p:nvSpPr>
        <p:spPr>
          <a:xfrm>
            <a:off x="7999676" y="5257961"/>
            <a:ext cx="1537122" cy="261610"/>
          </a:xfrm>
          <a:prstGeom prst="rect">
            <a:avLst/>
          </a:prstGeom>
          <a:noFill/>
        </p:spPr>
        <p:txBody>
          <a:bodyPr wrap="square" rtlCol="0">
            <a:spAutoFit/>
          </a:bodyPr>
          <a:lstStyle/>
          <a:p>
            <a:pPr algn="ctr"/>
            <a:r>
              <a:rPr lang="en-US" sz="1050" dirty="0">
                <a:solidFill>
                  <a:schemeClr val="tx2">
                    <a:lumMod val="75000"/>
                    <a:lumOff val="25000"/>
                  </a:schemeClr>
                </a:solidFill>
                <a:latin typeface="Arial" panose="020B0604020202020204" pitchFamily="34" charset="0"/>
                <a:cs typeface="Arial" panose="020B0604020202020204" pitchFamily="34" charset="0"/>
              </a:rPr>
              <a:t>(225 ft. Right-of-Way)</a:t>
            </a:r>
          </a:p>
        </p:txBody>
      </p:sp>
      <p:sp>
        <p:nvSpPr>
          <p:cNvPr id="13" name="TextBox 12">
            <a:extLst>
              <a:ext uri="{FF2B5EF4-FFF2-40B4-BE49-F238E27FC236}">
                <a16:creationId xmlns:a16="http://schemas.microsoft.com/office/drawing/2014/main" xmlns="" id="{3BC4A7B7-892C-A833-5784-466F8589ADC0}"/>
              </a:ext>
            </a:extLst>
          </p:cNvPr>
          <p:cNvSpPr txBox="1"/>
          <p:nvPr/>
        </p:nvSpPr>
        <p:spPr>
          <a:xfrm>
            <a:off x="5452945" y="5024017"/>
            <a:ext cx="1776335" cy="261610"/>
          </a:xfrm>
          <a:prstGeom prst="rect">
            <a:avLst/>
          </a:prstGeom>
          <a:noFill/>
        </p:spPr>
        <p:txBody>
          <a:bodyPr wrap="square" rtlCol="0">
            <a:spAutoFit/>
          </a:bodyPr>
          <a:lstStyle/>
          <a:p>
            <a:pPr algn="ctr"/>
            <a:r>
              <a:rPr lang="en-US" sz="1050" dirty="0">
                <a:solidFill>
                  <a:schemeClr val="tx2">
                    <a:lumMod val="75000"/>
                    <a:lumOff val="25000"/>
                  </a:schemeClr>
                </a:solidFill>
                <a:latin typeface="Arial" panose="020B0604020202020204" pitchFamily="34" charset="0"/>
                <a:cs typeface="Arial" panose="020B0604020202020204" pitchFamily="34" charset="0"/>
              </a:rPr>
              <a:t>(1,050 ft. Right-of-Way)</a:t>
            </a:r>
          </a:p>
        </p:txBody>
      </p:sp>
    </p:spTree>
    <p:extLst>
      <p:ext uri="{BB962C8B-B14F-4D97-AF65-F5344CB8AC3E}">
        <p14:creationId xmlns:p14="http://schemas.microsoft.com/office/powerpoint/2010/main" val="2104459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D231CF-9FA8-86F6-3C07-A1D7B275AA30}"/>
              </a:ext>
            </a:extLst>
          </p:cNvPr>
          <p:cNvSpPr>
            <a:spLocks noGrp="1"/>
          </p:cNvSpPr>
          <p:nvPr>
            <p:ph type="title"/>
          </p:nvPr>
        </p:nvSpPr>
        <p:spPr/>
        <p:txBody>
          <a:bodyPr anchor="ctr"/>
          <a:lstStyle/>
          <a:p>
            <a:r>
              <a:rPr lang="en-US" dirty="0"/>
              <a:t>117</a:t>
            </a:r>
            <a:r>
              <a:rPr lang="en-US" baseline="30000" dirty="0"/>
              <a:t>th</a:t>
            </a:r>
            <a:r>
              <a:rPr lang="en-US" dirty="0"/>
              <a:t> Congress hit a bunt or two but no home run</a:t>
            </a:r>
          </a:p>
        </p:txBody>
      </p:sp>
      <p:sp>
        <p:nvSpPr>
          <p:cNvPr id="4" name="Content Placeholder 3">
            <a:extLst>
              <a:ext uri="{FF2B5EF4-FFF2-40B4-BE49-F238E27FC236}">
                <a16:creationId xmlns:a16="http://schemas.microsoft.com/office/drawing/2014/main" xmlns="" id="{2B170DA5-7B5B-B1D5-DBB8-8391AC388DEE}"/>
              </a:ext>
            </a:extLst>
          </p:cNvPr>
          <p:cNvSpPr>
            <a:spLocks noGrp="1"/>
          </p:cNvSpPr>
          <p:nvPr>
            <p:ph sz="half" idx="2"/>
          </p:nvPr>
        </p:nvSpPr>
        <p:spPr>
          <a:xfrm>
            <a:off x="494556" y="1718487"/>
            <a:ext cx="11202888" cy="4244991"/>
          </a:xfrm>
        </p:spPr>
        <p:txBody>
          <a:bodyPr vert="horz" lIns="91440" tIns="45720" rIns="91440" bIns="45720" rtlCol="0" anchor="t">
            <a:normAutofit/>
          </a:bodyPr>
          <a:lstStyle/>
          <a:p>
            <a:r>
              <a:rPr lang="en-US" sz="2600" dirty="0">
                <a:solidFill>
                  <a:schemeClr val="tx2"/>
                </a:solidFill>
                <a:latin typeface="Roboto Light"/>
                <a:ea typeface="Roboto Light"/>
                <a:cs typeface="Roboto Light"/>
              </a:rPr>
              <a:t>IIJA/Bipartisan Infrastructure Law</a:t>
            </a:r>
          </a:p>
          <a:p>
            <a:pPr marL="457200" indent="-457200">
              <a:buFont typeface="Arial" panose="020B0604020202020204" pitchFamily="34" charset="0"/>
              <a:buChar char="•"/>
            </a:pPr>
            <a:r>
              <a:rPr lang="en-US" sz="1900" dirty="0">
                <a:solidFill>
                  <a:schemeClr val="tx2"/>
                </a:solidFill>
              </a:rPr>
              <a:t>Siting of Interstate Electric Transmission Facilities (Sec. 40105)</a:t>
            </a:r>
          </a:p>
          <a:p>
            <a:pPr marL="1257300" lvl="2" indent="-342900">
              <a:buFont typeface="Arial" panose="020B0604020202020204" pitchFamily="34" charset="0"/>
              <a:buChar char="•"/>
            </a:pPr>
            <a:r>
              <a:rPr lang="en-US" sz="1900" b="0" dirty="0">
                <a:solidFill>
                  <a:schemeClr val="tx2"/>
                </a:solidFill>
              </a:rPr>
              <a:t>Strengthened FERC’s backstop siting authority ​</a:t>
            </a:r>
            <a:endParaRPr lang="en-US" sz="1900" dirty="0">
              <a:solidFill>
                <a:schemeClr val="tx2"/>
              </a:solidFill>
            </a:endParaRPr>
          </a:p>
          <a:p>
            <a:pPr marL="457200" indent="-457200">
              <a:buFont typeface="Arial" panose="020B0604020202020204" pitchFamily="34" charset="0"/>
              <a:buChar char="•"/>
            </a:pPr>
            <a:r>
              <a:rPr lang="en-US" sz="1900" dirty="0">
                <a:solidFill>
                  <a:schemeClr val="tx2"/>
                </a:solidFill>
              </a:rPr>
              <a:t>Transmission Facilitation Program (Sec. 40106) </a:t>
            </a:r>
          </a:p>
          <a:p>
            <a:pPr marL="1257300" lvl="2" indent="-342900">
              <a:buFont typeface="Arial" panose="020B0604020202020204" pitchFamily="34" charset="0"/>
              <a:buChar char="•"/>
            </a:pPr>
            <a:r>
              <a:rPr lang="en-US" sz="1900" b="0" dirty="0">
                <a:solidFill>
                  <a:schemeClr val="tx2"/>
                </a:solidFill>
              </a:rPr>
              <a:t>$2.5 billion revolving loan fund for DOE to serve as an anchor tenant</a:t>
            </a:r>
          </a:p>
          <a:p>
            <a:r>
              <a:rPr lang="en-US" sz="2600" dirty="0">
                <a:solidFill>
                  <a:schemeClr val="tx2"/>
                </a:solidFill>
                <a:latin typeface="Roboto Light"/>
                <a:ea typeface="Roboto Light"/>
                <a:cs typeface="Roboto Light"/>
              </a:rPr>
              <a:t>Inflation Reduction Act</a:t>
            </a:r>
          </a:p>
          <a:p>
            <a:pPr marL="342900" indent="-342900">
              <a:buFont typeface="Arial" panose="020B0604020202020204" pitchFamily="34" charset="0"/>
              <a:buChar char="•"/>
            </a:pPr>
            <a:r>
              <a:rPr lang="en-US" sz="1900" b="0" dirty="0">
                <a:solidFill>
                  <a:schemeClr val="tx2"/>
                </a:solidFill>
              </a:rPr>
              <a:t>Transmission Facility Financing (Sec. 50151)​ (</a:t>
            </a:r>
            <a:r>
              <a:rPr lang="en-US" sz="1900" dirty="0">
                <a:solidFill>
                  <a:schemeClr val="tx2"/>
                </a:solidFill>
              </a:rPr>
              <a:t>$2 billion in direct loans)</a:t>
            </a:r>
          </a:p>
          <a:p>
            <a:pPr marL="342900" indent="-342900">
              <a:buFont typeface="Arial" panose="020B0604020202020204" pitchFamily="34" charset="0"/>
              <a:buChar char="•"/>
            </a:pPr>
            <a:r>
              <a:rPr lang="en-US" sz="1900" b="0" dirty="0">
                <a:solidFill>
                  <a:schemeClr val="tx2"/>
                </a:solidFill>
              </a:rPr>
              <a:t>Grants to Facilitate the Siting of Interstate Electricity Lines (Sec. 50152)​ ($760 million in grants)</a:t>
            </a:r>
          </a:p>
          <a:p>
            <a:pPr marL="342900" indent="-342900">
              <a:buFont typeface="Arial" panose="020B0604020202020204" pitchFamily="34" charset="0"/>
              <a:buChar char="•"/>
            </a:pPr>
            <a:r>
              <a:rPr lang="en-US" sz="1900" b="0" dirty="0">
                <a:solidFill>
                  <a:schemeClr val="tx2"/>
                </a:solidFill>
              </a:rPr>
              <a:t>Interreg. and Offshore Wind Elec. Tx Planning, Modeling, and Analysis (Sec. 50153)​ ($100 m)</a:t>
            </a:r>
          </a:p>
          <a:p>
            <a:pPr marL="342900" indent="-342900">
              <a:buFont typeface="Arial" panose="020B0604020202020204" pitchFamily="34" charset="0"/>
              <a:buChar char="•"/>
            </a:pPr>
            <a:r>
              <a:rPr lang="en-US" sz="1900" b="0" dirty="0">
                <a:solidFill>
                  <a:schemeClr val="tx2"/>
                </a:solidFill>
              </a:rPr>
              <a:t>Funding for Department of Energy Loan Program Office (Title V Part 4 Sec. 50141)​​($3.6 billion)</a:t>
            </a:r>
            <a:endParaRPr lang="en-US" sz="1900" dirty="0">
              <a:solidFill>
                <a:schemeClr val="tx2"/>
              </a:solidFill>
            </a:endParaRPr>
          </a:p>
          <a:p>
            <a:pPr lvl="1"/>
            <a:endParaRPr lang="en-US" dirty="0"/>
          </a:p>
        </p:txBody>
      </p:sp>
      <p:sp>
        <p:nvSpPr>
          <p:cNvPr id="11" name="Slide Number Placeholder 10">
            <a:extLst>
              <a:ext uri="{FF2B5EF4-FFF2-40B4-BE49-F238E27FC236}">
                <a16:creationId xmlns:a16="http://schemas.microsoft.com/office/drawing/2014/main" xmlns="" id="{0F5641D1-FE65-1B90-EB8B-5B6CDA6A4062}"/>
              </a:ext>
            </a:extLst>
          </p:cNvPr>
          <p:cNvSpPr>
            <a:spLocks noGrp="1"/>
          </p:cNvSpPr>
          <p:nvPr>
            <p:ph type="sldNum" sz="quarter" idx="12"/>
          </p:nvPr>
        </p:nvSpPr>
        <p:spPr/>
        <p:txBody>
          <a:bodyPr/>
          <a:lstStyle/>
          <a:p>
            <a:fld id="{B3FECDB2-12C2-4AFA-BC91-6BA99646959C}" type="slidenum">
              <a:rPr lang="en-US" smtClean="0"/>
              <a:pPr/>
              <a:t>5</a:t>
            </a:fld>
            <a:endParaRPr lang="en-US"/>
          </a:p>
        </p:txBody>
      </p:sp>
    </p:spTree>
    <p:extLst>
      <p:ext uri="{BB962C8B-B14F-4D97-AF65-F5344CB8AC3E}">
        <p14:creationId xmlns:p14="http://schemas.microsoft.com/office/powerpoint/2010/main" val="985840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2D84B3-D6D6-C49A-20DF-94D5301CBD7F}"/>
              </a:ext>
            </a:extLst>
          </p:cNvPr>
          <p:cNvSpPr>
            <a:spLocks noGrp="1"/>
          </p:cNvSpPr>
          <p:nvPr>
            <p:ph type="title"/>
          </p:nvPr>
        </p:nvSpPr>
        <p:spPr>
          <a:xfrm>
            <a:off x="522514" y="457200"/>
            <a:ext cx="6667426" cy="662473"/>
          </a:xfrm>
        </p:spPr>
        <p:txBody>
          <a:bodyPr/>
          <a:lstStyle/>
          <a:p>
            <a:r>
              <a:rPr lang="en-US" dirty="0"/>
              <a:t>Impotent planning</a:t>
            </a:r>
          </a:p>
        </p:txBody>
      </p:sp>
      <p:sp>
        <p:nvSpPr>
          <p:cNvPr id="5" name="Slide Number Placeholder 4">
            <a:extLst>
              <a:ext uri="{FF2B5EF4-FFF2-40B4-BE49-F238E27FC236}">
                <a16:creationId xmlns:a16="http://schemas.microsoft.com/office/drawing/2014/main" xmlns="" id="{5BC686AC-E933-780F-84AE-AABE1E1069AC}"/>
              </a:ext>
            </a:extLst>
          </p:cNvPr>
          <p:cNvSpPr>
            <a:spLocks noGrp="1"/>
          </p:cNvSpPr>
          <p:nvPr>
            <p:ph type="sldNum" sz="quarter" idx="12"/>
          </p:nvPr>
        </p:nvSpPr>
        <p:spPr/>
        <p:txBody>
          <a:bodyPr/>
          <a:lstStyle/>
          <a:p>
            <a:fld id="{B3FECDB2-12C2-4AFA-BC91-6BA99646959C}" type="slidenum">
              <a:rPr lang="en-US" smtClean="0"/>
              <a:pPr/>
              <a:t>6</a:t>
            </a:fld>
            <a:endParaRPr lang="en-US"/>
          </a:p>
        </p:txBody>
      </p:sp>
      <p:pic>
        <p:nvPicPr>
          <p:cNvPr id="10" name="Picture 9">
            <a:extLst>
              <a:ext uri="{FF2B5EF4-FFF2-40B4-BE49-F238E27FC236}">
                <a16:creationId xmlns:a16="http://schemas.microsoft.com/office/drawing/2014/main" xmlns="" id="{CCAAD7BB-04A0-D182-4CD9-85E2A893876B}"/>
              </a:ext>
            </a:extLst>
          </p:cNvPr>
          <p:cNvPicPr>
            <a:picLocks noChangeAspect="1"/>
          </p:cNvPicPr>
          <p:nvPr/>
        </p:nvPicPr>
        <p:blipFill>
          <a:blip r:embed="rId2"/>
          <a:stretch>
            <a:fillRect/>
          </a:stretch>
        </p:blipFill>
        <p:spPr>
          <a:xfrm>
            <a:off x="522514" y="1064009"/>
            <a:ext cx="8251845" cy="4575789"/>
          </a:xfrm>
          <a:prstGeom prst="rect">
            <a:avLst/>
          </a:prstGeom>
        </p:spPr>
      </p:pic>
      <p:sp>
        <p:nvSpPr>
          <p:cNvPr id="13" name="TextBox 12">
            <a:extLst>
              <a:ext uri="{FF2B5EF4-FFF2-40B4-BE49-F238E27FC236}">
                <a16:creationId xmlns:a16="http://schemas.microsoft.com/office/drawing/2014/main" xmlns="" id="{091BDDC6-1AD5-4E62-BC14-ED34978BFF68}"/>
              </a:ext>
            </a:extLst>
          </p:cNvPr>
          <p:cNvSpPr txBox="1"/>
          <p:nvPr/>
        </p:nvSpPr>
        <p:spPr>
          <a:xfrm>
            <a:off x="473523" y="5584134"/>
            <a:ext cx="11327363" cy="646331"/>
          </a:xfrm>
          <a:prstGeom prst="rect">
            <a:avLst/>
          </a:prstGeom>
          <a:noFill/>
        </p:spPr>
        <p:txBody>
          <a:bodyPr wrap="square">
            <a:spAutoFit/>
          </a:bodyPr>
          <a:lstStyle/>
          <a:p>
            <a:r>
              <a:rPr lang="en-US" dirty="0">
                <a:hlinkClick r:id="rId3"/>
              </a:rPr>
              <a:t>Brattle, Grid Strategies: https://www.brattle.com/insights-events/publications/transmission-planning-for-the-21st-century-proven-practices-that-increase-value-and-reduce-costs/</a:t>
            </a:r>
            <a:endParaRPr lang="en-US" dirty="0"/>
          </a:p>
        </p:txBody>
      </p:sp>
    </p:spTree>
    <p:extLst>
      <p:ext uri="{BB962C8B-B14F-4D97-AF65-F5344CB8AC3E}">
        <p14:creationId xmlns:p14="http://schemas.microsoft.com/office/powerpoint/2010/main" val="2799444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BDE893-4E25-AE5C-356D-C68D89BE37DF}"/>
              </a:ext>
            </a:extLst>
          </p:cNvPr>
          <p:cNvSpPr>
            <a:spLocks noGrp="1"/>
          </p:cNvSpPr>
          <p:nvPr>
            <p:ph type="title"/>
          </p:nvPr>
        </p:nvSpPr>
        <p:spPr>
          <a:xfrm>
            <a:off x="522514" y="989012"/>
            <a:ext cx="10124609" cy="531812"/>
          </a:xfrm>
        </p:spPr>
        <p:txBody>
          <a:bodyPr/>
          <a:lstStyle/>
          <a:p>
            <a:r>
              <a:rPr lang="en-US" dirty="0"/>
              <a:t>Big transmission CAN be built!</a:t>
            </a:r>
            <a:br>
              <a:rPr lang="en-US" dirty="0"/>
            </a:br>
            <a:r>
              <a:rPr lang="en-US" dirty="0"/>
              <a:t/>
            </a:r>
            <a:br>
              <a:rPr lang="en-US" dirty="0"/>
            </a:br>
            <a:r>
              <a:rPr lang="en-US" dirty="0"/>
              <a:t>Address the 3Ps</a:t>
            </a:r>
          </a:p>
        </p:txBody>
      </p:sp>
      <p:sp>
        <p:nvSpPr>
          <p:cNvPr id="4" name="Text Placeholder 3">
            <a:extLst>
              <a:ext uri="{FF2B5EF4-FFF2-40B4-BE49-F238E27FC236}">
                <a16:creationId xmlns:a16="http://schemas.microsoft.com/office/drawing/2014/main" xmlns="" id="{931CC32C-C96A-15DB-2EAC-9E48421025D0}"/>
              </a:ext>
            </a:extLst>
          </p:cNvPr>
          <p:cNvSpPr>
            <a:spLocks noGrp="1"/>
          </p:cNvSpPr>
          <p:nvPr>
            <p:ph type="body" sz="half" idx="2"/>
          </p:nvPr>
        </p:nvSpPr>
        <p:spPr/>
        <p:txBody>
          <a:bodyPr>
            <a:normAutofit fontScale="85000" lnSpcReduction="20000"/>
          </a:bodyPr>
          <a:lstStyle/>
          <a:p>
            <a:pPr marL="285750" indent="-285750">
              <a:buFont typeface="Arial" panose="020B0604020202020204" pitchFamily="34" charset="0"/>
              <a:buChar char="•"/>
            </a:pPr>
            <a:r>
              <a:rPr lang="en-US" sz="2400" dirty="0">
                <a:solidFill>
                  <a:schemeClr val="tx2"/>
                </a:solidFill>
                <a:highlight>
                  <a:srgbClr val="FFFF00"/>
                </a:highlight>
              </a:rPr>
              <a:t>P</a:t>
            </a:r>
            <a:r>
              <a:rPr lang="en-US" sz="2400" dirty="0">
                <a:solidFill>
                  <a:schemeClr val="tx2"/>
                </a:solidFill>
              </a:rPr>
              <a:t>lanning </a:t>
            </a:r>
          </a:p>
          <a:p>
            <a:pPr marL="742950" lvl="1" indent="-285750">
              <a:buFont typeface="Arial" panose="020B0604020202020204" pitchFamily="34" charset="0"/>
              <a:buChar char="•"/>
            </a:pPr>
            <a:r>
              <a:rPr lang="en-US" sz="2400" dirty="0">
                <a:solidFill>
                  <a:schemeClr val="tx2"/>
                </a:solidFill>
              </a:rPr>
              <a:t>Proactive, all electricity system benefits, probabilistic/scenario based, portfolio of network upgrades, all technology options </a:t>
            </a:r>
          </a:p>
          <a:p>
            <a:pPr marL="285750" indent="-285750">
              <a:buFont typeface="Arial" panose="020B0604020202020204" pitchFamily="34" charset="0"/>
              <a:buChar char="•"/>
            </a:pPr>
            <a:r>
              <a:rPr lang="en-US" sz="2400" dirty="0">
                <a:solidFill>
                  <a:schemeClr val="tx2"/>
                </a:solidFill>
                <a:highlight>
                  <a:srgbClr val="FFFF00"/>
                </a:highlight>
              </a:rPr>
              <a:t>P</a:t>
            </a:r>
            <a:r>
              <a:rPr lang="en-US" sz="2400" dirty="0">
                <a:solidFill>
                  <a:schemeClr val="tx2"/>
                </a:solidFill>
              </a:rPr>
              <a:t>ermitting </a:t>
            </a:r>
          </a:p>
          <a:p>
            <a:pPr marL="742950" lvl="1" indent="-285750">
              <a:buFont typeface="Arial" panose="020B0604020202020204" pitchFamily="34" charset="0"/>
              <a:buChar char="•"/>
            </a:pPr>
            <a:r>
              <a:rPr lang="en-US" sz="2400" dirty="0">
                <a:solidFill>
                  <a:schemeClr val="tx2"/>
                </a:solidFill>
              </a:rPr>
              <a:t>FERC authority</a:t>
            </a:r>
          </a:p>
          <a:p>
            <a:pPr marL="742950" lvl="1" indent="-285750">
              <a:buFont typeface="Arial" panose="020B0604020202020204" pitchFamily="34" charset="0"/>
              <a:buChar char="•"/>
            </a:pPr>
            <a:r>
              <a:rPr lang="en-US" sz="2400" dirty="0">
                <a:solidFill>
                  <a:schemeClr val="tx2"/>
                </a:solidFill>
              </a:rPr>
              <a:t>NEPA implementation—DOE lead agency, timelines, accountability</a:t>
            </a:r>
          </a:p>
          <a:p>
            <a:pPr marL="285750" indent="-285750">
              <a:buFont typeface="Arial" panose="020B0604020202020204" pitchFamily="34" charset="0"/>
              <a:buChar char="•"/>
            </a:pPr>
            <a:r>
              <a:rPr lang="en-US" sz="2400" dirty="0">
                <a:solidFill>
                  <a:schemeClr val="tx2"/>
                </a:solidFill>
                <a:highlight>
                  <a:srgbClr val="FFFF00"/>
                </a:highlight>
              </a:rPr>
              <a:t>P</a:t>
            </a:r>
            <a:r>
              <a:rPr lang="en-US" sz="2400" dirty="0">
                <a:solidFill>
                  <a:schemeClr val="tx2"/>
                </a:solidFill>
              </a:rPr>
              <a:t>aying</a:t>
            </a:r>
          </a:p>
          <a:p>
            <a:pPr marL="742950" lvl="1" indent="-285750">
              <a:buFont typeface="Arial" panose="020B0604020202020204" pitchFamily="34" charset="0"/>
              <a:buChar char="•"/>
            </a:pPr>
            <a:r>
              <a:rPr lang="en-US" sz="2400" dirty="0">
                <a:solidFill>
                  <a:schemeClr val="tx2"/>
                </a:solidFill>
              </a:rPr>
              <a:t>Broad beneficiary pays</a:t>
            </a:r>
          </a:p>
          <a:p>
            <a:endParaRPr lang="en-US" dirty="0"/>
          </a:p>
        </p:txBody>
      </p:sp>
      <p:sp>
        <p:nvSpPr>
          <p:cNvPr id="5" name="Slide Number Placeholder 4">
            <a:extLst>
              <a:ext uri="{FF2B5EF4-FFF2-40B4-BE49-F238E27FC236}">
                <a16:creationId xmlns:a16="http://schemas.microsoft.com/office/drawing/2014/main" xmlns="" id="{6C75D81D-DF49-EE5E-CA76-1C2AB01A015A}"/>
              </a:ext>
            </a:extLst>
          </p:cNvPr>
          <p:cNvSpPr>
            <a:spLocks noGrp="1"/>
          </p:cNvSpPr>
          <p:nvPr>
            <p:ph type="sldNum" sz="quarter" idx="12"/>
          </p:nvPr>
        </p:nvSpPr>
        <p:spPr/>
        <p:txBody>
          <a:bodyPr/>
          <a:lstStyle/>
          <a:p>
            <a:fld id="{B3FECDB2-12C2-4AFA-BC91-6BA99646959C}" type="slidenum">
              <a:rPr lang="en-US" smtClean="0"/>
              <a:pPr/>
              <a:t>7</a:t>
            </a:fld>
            <a:endParaRPr lang="en-US"/>
          </a:p>
        </p:txBody>
      </p:sp>
      <p:pic>
        <p:nvPicPr>
          <p:cNvPr id="6" name="Picture 2" descr="2cd3139c-5b70-4e86-8a91-1d94d2743ee0">
            <a:extLst>
              <a:ext uri="{FF2B5EF4-FFF2-40B4-BE49-F238E27FC236}">
                <a16:creationId xmlns:a16="http://schemas.microsoft.com/office/drawing/2014/main" xmlns="" id="{E3E7520D-165B-720C-9482-D10E92419C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2936" y="1891429"/>
            <a:ext cx="7169063" cy="428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3671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72B6D7-7F82-98C4-2BA8-93081B3E7DE1}"/>
              </a:ext>
            </a:extLst>
          </p:cNvPr>
          <p:cNvSpPr>
            <a:spLocks noGrp="1"/>
          </p:cNvSpPr>
          <p:nvPr>
            <p:ph type="title"/>
          </p:nvPr>
        </p:nvSpPr>
        <p:spPr/>
        <p:txBody>
          <a:bodyPr lIns="91440" tIns="45720" rIns="91440" bIns="45720" anchor="b"/>
          <a:lstStyle/>
          <a:p>
            <a:r>
              <a:rPr lang="en-US" dirty="0">
                <a:ea typeface="Roboto Black"/>
                <a:cs typeface="Roboto Black"/>
              </a:rPr>
              <a:t>22 Projects </a:t>
            </a:r>
            <a:br>
              <a:rPr lang="en-US" dirty="0">
                <a:ea typeface="Roboto Black"/>
                <a:cs typeface="Roboto Black"/>
              </a:rPr>
            </a:br>
            <a:r>
              <a:rPr lang="en-US" dirty="0">
                <a:ea typeface="Roboto Black"/>
                <a:cs typeface="Roboto Black"/>
              </a:rPr>
              <a:t>Ready to Go</a:t>
            </a:r>
            <a:endParaRPr lang="en-US" dirty="0"/>
          </a:p>
        </p:txBody>
      </p:sp>
      <p:sp>
        <p:nvSpPr>
          <p:cNvPr id="4" name="Text Placeholder 3">
            <a:extLst>
              <a:ext uri="{FF2B5EF4-FFF2-40B4-BE49-F238E27FC236}">
                <a16:creationId xmlns:a16="http://schemas.microsoft.com/office/drawing/2014/main" xmlns="" id="{19BD62BB-DAAE-1BA6-8FD9-A8974E1C222B}"/>
              </a:ext>
            </a:extLst>
          </p:cNvPr>
          <p:cNvSpPr>
            <a:spLocks noGrp="1"/>
          </p:cNvSpPr>
          <p:nvPr>
            <p:ph type="body" sz="half" idx="2"/>
          </p:nvPr>
        </p:nvSpPr>
        <p:spPr/>
        <p:txBody>
          <a:bodyPr vert="horz" lIns="91440" tIns="45720" rIns="91440" bIns="45720" rtlCol="0" anchor="t">
            <a:normAutofit/>
          </a:bodyPr>
          <a:lstStyle/>
          <a:p>
            <a:r>
              <a:rPr lang="en-US" dirty="0">
                <a:latin typeface="Roboto Light"/>
                <a:ea typeface="Roboto Light"/>
                <a:cs typeface="Roboto Light"/>
              </a:rPr>
              <a:t>As of March 2021</a:t>
            </a:r>
            <a:endParaRPr lang="en-US" dirty="0">
              <a:cs typeface="Roboto Light" panose="02000000000000000000" pitchFamily="2" charset="0"/>
            </a:endParaRPr>
          </a:p>
        </p:txBody>
      </p:sp>
      <p:sp>
        <p:nvSpPr>
          <p:cNvPr id="5" name="Slide Number Placeholder 4">
            <a:extLst>
              <a:ext uri="{FF2B5EF4-FFF2-40B4-BE49-F238E27FC236}">
                <a16:creationId xmlns:a16="http://schemas.microsoft.com/office/drawing/2014/main" xmlns="" id="{86123208-1D93-FCBD-77E8-0AE8A83F7ABB}"/>
              </a:ext>
            </a:extLst>
          </p:cNvPr>
          <p:cNvSpPr>
            <a:spLocks noGrp="1"/>
          </p:cNvSpPr>
          <p:nvPr>
            <p:ph type="sldNum" sz="quarter" idx="12"/>
          </p:nvPr>
        </p:nvSpPr>
        <p:spPr/>
        <p:txBody>
          <a:bodyPr/>
          <a:lstStyle/>
          <a:p>
            <a:fld id="{B3FECDB2-12C2-4AFA-BC91-6BA99646959C}" type="slidenum">
              <a:rPr lang="en-US" smtClean="0"/>
              <a:pPr/>
              <a:t>8</a:t>
            </a:fld>
            <a:endParaRPr lang="en-US"/>
          </a:p>
        </p:txBody>
      </p:sp>
      <p:pic>
        <p:nvPicPr>
          <p:cNvPr id="13" name="Picture 12" descr="Map&#10;&#10;Description automatically generated">
            <a:extLst>
              <a:ext uri="{FF2B5EF4-FFF2-40B4-BE49-F238E27FC236}">
                <a16:creationId xmlns:a16="http://schemas.microsoft.com/office/drawing/2014/main" xmlns="" id="{431B67B0-7436-32B2-6D23-27C2FE381F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533" y="457200"/>
            <a:ext cx="8910467" cy="5583383"/>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806797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3" name="Table 4">
            <a:extLst>
              <a:ext uri="{FF2B5EF4-FFF2-40B4-BE49-F238E27FC236}">
                <a16:creationId xmlns:a16="http://schemas.microsoft.com/office/drawing/2014/main" xmlns="" id="{62A01268-FB13-81B4-A92F-93329E76D848}"/>
              </a:ext>
            </a:extLst>
          </p:cNvPr>
          <p:cNvGraphicFramePr>
            <a:graphicFrameLocks noGrp="1"/>
          </p:cNvGraphicFramePr>
          <p:nvPr>
            <p:extLst>
              <p:ext uri="{D42A27DB-BD31-4B8C-83A1-F6EECF244321}">
                <p14:modId xmlns:p14="http://schemas.microsoft.com/office/powerpoint/2010/main" val="2252613412"/>
              </p:ext>
            </p:extLst>
          </p:nvPr>
        </p:nvGraphicFramePr>
        <p:xfrm>
          <a:off x="111458" y="1190298"/>
          <a:ext cx="11969075" cy="5565736"/>
        </p:xfrm>
        <a:graphic>
          <a:graphicData uri="http://schemas.openxmlformats.org/drawingml/2006/table">
            <a:tbl>
              <a:tblPr firstRow="1" bandRow="1">
                <a:tableStyleId>{00A15C55-8517-42AA-B614-E9B94910E393}</a:tableStyleId>
              </a:tblPr>
              <a:tblGrid>
                <a:gridCol w="4492073">
                  <a:extLst>
                    <a:ext uri="{9D8B030D-6E8A-4147-A177-3AD203B41FA5}">
                      <a16:colId xmlns:a16="http://schemas.microsoft.com/office/drawing/2014/main" xmlns="" val="4018908442"/>
                    </a:ext>
                  </a:extLst>
                </a:gridCol>
                <a:gridCol w="1822478">
                  <a:extLst>
                    <a:ext uri="{9D8B030D-6E8A-4147-A177-3AD203B41FA5}">
                      <a16:colId xmlns:a16="http://schemas.microsoft.com/office/drawing/2014/main" xmlns="" val="3157412814"/>
                    </a:ext>
                  </a:extLst>
                </a:gridCol>
                <a:gridCol w="1430661">
                  <a:extLst>
                    <a:ext uri="{9D8B030D-6E8A-4147-A177-3AD203B41FA5}">
                      <a16:colId xmlns:a16="http://schemas.microsoft.com/office/drawing/2014/main" xmlns="" val="1500506233"/>
                    </a:ext>
                  </a:extLst>
                </a:gridCol>
                <a:gridCol w="2344897">
                  <a:extLst>
                    <a:ext uri="{9D8B030D-6E8A-4147-A177-3AD203B41FA5}">
                      <a16:colId xmlns:a16="http://schemas.microsoft.com/office/drawing/2014/main" xmlns="" val="1179597482"/>
                    </a:ext>
                  </a:extLst>
                </a:gridCol>
                <a:gridCol w="1033394">
                  <a:extLst>
                    <a:ext uri="{9D8B030D-6E8A-4147-A177-3AD203B41FA5}">
                      <a16:colId xmlns:a16="http://schemas.microsoft.com/office/drawing/2014/main" xmlns="" val="1992742254"/>
                    </a:ext>
                  </a:extLst>
                </a:gridCol>
                <a:gridCol w="845572">
                  <a:extLst>
                    <a:ext uri="{9D8B030D-6E8A-4147-A177-3AD203B41FA5}">
                      <a16:colId xmlns:a16="http://schemas.microsoft.com/office/drawing/2014/main" xmlns="" val="435750047"/>
                    </a:ext>
                  </a:extLst>
                </a:gridCol>
              </a:tblGrid>
              <a:tr h="480847">
                <a:tc>
                  <a:txBody>
                    <a:bodyPr/>
                    <a:lstStyle/>
                    <a:p>
                      <a:pPr algn="ctr" fontAlgn="b"/>
                      <a:r>
                        <a:rPr lang="en-US" sz="1400" b="1" u="none" strike="noStrike" dirty="0">
                          <a:solidFill>
                            <a:srgbClr val="000000"/>
                          </a:solidFill>
                          <a:effectLst/>
                          <a:latin typeface="+mn-lt"/>
                        </a:rPr>
                        <a:t>Project Name </a:t>
                      </a:r>
                      <a:endParaRPr lang="en-US" sz="1400" b="1" i="0" u="none" strike="noStrike" dirty="0">
                        <a:solidFill>
                          <a:srgbClr val="000000"/>
                        </a:solidFill>
                        <a:effectLst/>
                        <a:latin typeface="+mn-lt"/>
                      </a:endParaRPr>
                    </a:p>
                  </a:txBody>
                  <a:tcPr marL="0" marR="0" marT="0" marB="0" anchor="ctr"/>
                </a:tc>
                <a:tc>
                  <a:txBody>
                    <a:bodyPr/>
                    <a:lstStyle/>
                    <a:p>
                      <a:pPr algn="ctr" fontAlgn="b"/>
                      <a:r>
                        <a:rPr lang="en-US" sz="1400" b="1" i="0" u="none" strike="noStrike" dirty="0">
                          <a:solidFill>
                            <a:srgbClr val="000000"/>
                          </a:solidFill>
                          <a:effectLst/>
                          <a:latin typeface="+mn-lt"/>
                        </a:rPr>
                        <a:t>Region</a:t>
                      </a:r>
                    </a:p>
                  </a:txBody>
                  <a:tcPr marL="0" marR="0" marT="0" marB="0" anchor="ctr"/>
                </a:tc>
                <a:tc>
                  <a:txBody>
                    <a:bodyPr/>
                    <a:lstStyle/>
                    <a:p>
                      <a:pPr algn="ctr" fontAlgn="b"/>
                      <a:r>
                        <a:rPr lang="en-US" sz="1400" b="1" u="none" strike="noStrike" dirty="0">
                          <a:solidFill>
                            <a:srgbClr val="000000"/>
                          </a:solidFill>
                          <a:effectLst/>
                          <a:latin typeface="+mn-lt"/>
                        </a:rPr>
                        <a:t>Expected Year of </a:t>
                      </a:r>
                    </a:p>
                    <a:p>
                      <a:pPr algn="ctr" fontAlgn="b"/>
                      <a:r>
                        <a:rPr lang="en-US" sz="1400" b="1" u="none" strike="noStrike" dirty="0">
                          <a:solidFill>
                            <a:srgbClr val="000000"/>
                          </a:solidFill>
                          <a:effectLst/>
                          <a:latin typeface="+mn-lt"/>
                        </a:rPr>
                        <a:t>In-Service</a:t>
                      </a:r>
                      <a:endParaRPr lang="en-US" sz="1400" b="1" i="0" u="none" strike="noStrike" dirty="0">
                        <a:solidFill>
                          <a:srgbClr val="000000"/>
                        </a:solidFill>
                        <a:effectLst/>
                        <a:latin typeface="+mn-lt"/>
                      </a:endParaRPr>
                    </a:p>
                  </a:txBody>
                  <a:tcPr marL="0" marR="0" marT="0" marB="0" anchor="ctr"/>
                </a:tc>
                <a:tc>
                  <a:txBody>
                    <a:bodyPr/>
                    <a:lstStyle/>
                    <a:p>
                      <a:pPr algn="ctr" fontAlgn="b"/>
                      <a:r>
                        <a:rPr lang="en-US" sz="1400" b="1" u="none" strike="noStrike">
                          <a:solidFill>
                            <a:srgbClr val="000000"/>
                          </a:solidFill>
                          <a:effectLst/>
                          <a:latin typeface="+mn-lt"/>
                        </a:rPr>
                        <a:t>Estimated Cost of Project </a:t>
                      </a:r>
                      <a:endParaRPr lang="en-US" sz="1400" b="1" i="0" u="none" strike="noStrike">
                        <a:solidFill>
                          <a:srgbClr val="000000"/>
                        </a:solidFill>
                        <a:effectLst/>
                        <a:latin typeface="+mn-lt"/>
                      </a:endParaRPr>
                    </a:p>
                  </a:txBody>
                  <a:tcPr marL="0" marR="0" marT="0" marB="0" anchor="ctr"/>
                </a:tc>
                <a:tc>
                  <a:txBody>
                    <a:bodyPr/>
                    <a:lstStyle/>
                    <a:p>
                      <a:pPr algn="ctr" fontAlgn="b"/>
                      <a:r>
                        <a:rPr lang="en-US" sz="1400" b="1" u="none" strike="noStrike">
                          <a:solidFill>
                            <a:srgbClr val="000000"/>
                          </a:solidFill>
                          <a:effectLst/>
                          <a:latin typeface="+mn-lt"/>
                        </a:rPr>
                        <a:t>Capacity </a:t>
                      </a:r>
                    </a:p>
                    <a:p>
                      <a:pPr algn="ctr" fontAlgn="b"/>
                      <a:r>
                        <a:rPr lang="en-US" sz="1400" b="1" u="none" strike="noStrike">
                          <a:solidFill>
                            <a:srgbClr val="000000"/>
                          </a:solidFill>
                          <a:effectLst/>
                          <a:latin typeface="+mn-lt"/>
                        </a:rPr>
                        <a:t>(MW)</a:t>
                      </a:r>
                      <a:endParaRPr lang="en-US" sz="1400" b="1" i="0" u="none" strike="noStrike">
                        <a:solidFill>
                          <a:srgbClr val="000000"/>
                        </a:solidFill>
                        <a:effectLst/>
                        <a:latin typeface="+mn-lt"/>
                      </a:endParaRPr>
                    </a:p>
                  </a:txBody>
                  <a:tcPr marL="0" marR="0" marT="0" marB="0" anchor="ctr"/>
                </a:tc>
                <a:tc>
                  <a:txBody>
                    <a:bodyPr/>
                    <a:lstStyle/>
                    <a:p>
                      <a:pPr algn="ctr" fontAlgn="b"/>
                      <a:r>
                        <a:rPr lang="en-US" sz="1400" b="1" u="none" strike="noStrike" dirty="0">
                          <a:solidFill>
                            <a:srgbClr val="000000"/>
                          </a:solidFill>
                          <a:effectLst/>
                          <a:latin typeface="+mn-lt"/>
                        </a:rPr>
                        <a:t>Length (miles) </a:t>
                      </a:r>
                      <a:endParaRPr lang="en-US" sz="1400" b="1"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xmlns="" val="554139143"/>
                  </a:ext>
                </a:extLst>
              </a:tr>
              <a:tr h="262758">
                <a:tc>
                  <a:txBody>
                    <a:bodyPr/>
                    <a:lstStyle/>
                    <a:p>
                      <a:pPr algn="l" fontAlgn="b"/>
                      <a:r>
                        <a:rPr lang="en-US" sz="1700" b="0" u="none" strike="noStrike">
                          <a:solidFill>
                            <a:srgbClr val="000000"/>
                          </a:solidFill>
                          <a:effectLst/>
                          <a:latin typeface="+mn-lt"/>
                        </a:rPr>
                        <a:t>Empire State Connector </a:t>
                      </a:r>
                      <a:endParaRPr lang="en-US" sz="1700" b="0" i="0" u="none" strike="noStrike">
                        <a:solidFill>
                          <a:srgbClr val="000000"/>
                        </a:solidFill>
                        <a:effectLst/>
                        <a:latin typeface="+mn-lt"/>
                      </a:endParaRPr>
                    </a:p>
                  </a:txBody>
                  <a:tcPr marL="0" marR="0" marT="0" marB="0" anchor="b"/>
                </a:tc>
                <a:tc>
                  <a:txBody>
                    <a:bodyPr/>
                    <a:lstStyle/>
                    <a:p>
                      <a:pPr algn="ctr" fontAlgn="b"/>
                      <a:r>
                        <a:rPr lang="en-US" sz="1700" b="0" u="none" strike="noStrike" dirty="0">
                          <a:solidFill>
                            <a:srgbClr val="000000"/>
                          </a:solidFill>
                          <a:effectLst/>
                          <a:latin typeface="+mn-lt"/>
                        </a:rPr>
                        <a:t>NY</a:t>
                      </a:r>
                    </a:p>
                  </a:txBody>
                  <a:tcPr marL="0" marR="0" marT="0" marB="0" anchor="b"/>
                </a:tc>
                <a:tc>
                  <a:txBody>
                    <a:bodyPr/>
                    <a:lstStyle/>
                    <a:p>
                      <a:pPr algn="ctr" fontAlgn="b"/>
                      <a:r>
                        <a:rPr lang="en-US" sz="1700" b="0" u="none" strike="noStrike">
                          <a:solidFill>
                            <a:srgbClr val="000000"/>
                          </a:solidFill>
                          <a:effectLst/>
                          <a:latin typeface="+mn-lt"/>
                        </a:rPr>
                        <a:t>2023</a:t>
                      </a:r>
                    </a:p>
                  </a:txBody>
                  <a:tcPr marL="0" marR="0" marT="0" marB="0" anchor="b"/>
                </a:tc>
                <a:tc>
                  <a:txBody>
                    <a:bodyPr/>
                    <a:lstStyle/>
                    <a:p>
                      <a:pPr algn="l" fontAlgn="b"/>
                      <a:r>
                        <a:rPr lang="en-US" sz="1700" b="0" u="none" strike="noStrike">
                          <a:solidFill>
                            <a:srgbClr val="000000"/>
                          </a:solidFill>
                          <a:effectLst/>
                          <a:latin typeface="+mn-lt"/>
                        </a:rPr>
                        <a:t>$1.5 billion</a:t>
                      </a:r>
                      <a:endParaRPr lang="en-US" sz="1700" b="0" i="0" u="none" strike="noStrike">
                        <a:solidFill>
                          <a:srgbClr val="000000"/>
                        </a:solidFill>
                        <a:effectLst/>
                        <a:latin typeface="+mn-lt"/>
                      </a:endParaRPr>
                    </a:p>
                  </a:txBody>
                  <a:tcPr marL="0" marR="0" marT="0" marB="0" anchor="b"/>
                </a:tc>
                <a:tc>
                  <a:txBody>
                    <a:bodyPr/>
                    <a:lstStyle/>
                    <a:p>
                      <a:pPr algn="r" fontAlgn="b"/>
                      <a:r>
                        <a:rPr lang="en-US" sz="1700" b="0" u="none" strike="noStrike">
                          <a:solidFill>
                            <a:srgbClr val="000000"/>
                          </a:solidFill>
                          <a:effectLst/>
                          <a:latin typeface="+mn-lt"/>
                        </a:rPr>
                        <a:t>1000</a:t>
                      </a:r>
                      <a:endParaRPr lang="en-US" sz="1700" b="0" i="0" u="none" strike="noStrike">
                        <a:solidFill>
                          <a:srgbClr val="000000"/>
                        </a:solidFill>
                        <a:effectLst/>
                        <a:latin typeface="+mn-lt"/>
                      </a:endParaRPr>
                    </a:p>
                  </a:txBody>
                  <a:tcPr marL="0" marR="0" marT="0" marB="0" anchor="b"/>
                </a:tc>
                <a:tc>
                  <a:txBody>
                    <a:bodyPr/>
                    <a:lstStyle/>
                    <a:p>
                      <a:pPr algn="r" fontAlgn="b"/>
                      <a:r>
                        <a:rPr lang="en-US" sz="1700" b="0" u="none" strike="noStrike">
                          <a:solidFill>
                            <a:srgbClr val="000000"/>
                          </a:solidFill>
                          <a:effectLst/>
                          <a:latin typeface="+mn-lt"/>
                        </a:rPr>
                        <a:t>265</a:t>
                      </a:r>
                      <a:endParaRPr lang="en-US" sz="1700" b="0" i="0" u="none" strike="noStrike">
                        <a:solidFill>
                          <a:srgbClr val="000000"/>
                        </a:solidFill>
                        <a:effectLst/>
                        <a:latin typeface="+mn-lt"/>
                      </a:endParaRPr>
                    </a:p>
                  </a:txBody>
                  <a:tcPr marL="0" marR="0" marT="0" marB="0" anchor="b"/>
                </a:tc>
                <a:extLst>
                  <a:ext uri="{0D108BD9-81ED-4DB2-BD59-A6C34878D82A}">
                    <a16:rowId xmlns:a16="http://schemas.microsoft.com/office/drawing/2014/main" xmlns="" val="4125680437"/>
                  </a:ext>
                </a:extLst>
              </a:tr>
              <a:tr h="283647">
                <a:tc>
                  <a:txBody>
                    <a:bodyPr/>
                    <a:lstStyle/>
                    <a:p>
                      <a:pPr algn="l" fontAlgn="b"/>
                      <a:r>
                        <a:rPr lang="en-US" sz="1700" b="0" u="none" strike="noStrike" dirty="0">
                          <a:solidFill>
                            <a:srgbClr val="000000"/>
                          </a:solidFill>
                          <a:effectLst/>
                          <a:latin typeface="+mn-lt"/>
                        </a:rPr>
                        <a:t>Champlain Hudson</a:t>
                      </a:r>
                      <a:endParaRPr lang="en-US" sz="1700" b="0" i="0" u="none" strike="noStrike" dirty="0">
                        <a:solidFill>
                          <a:srgbClr val="000000"/>
                        </a:solidFill>
                        <a:effectLst/>
                        <a:latin typeface="+mn-lt"/>
                      </a:endParaRPr>
                    </a:p>
                  </a:txBody>
                  <a:tcPr marL="0" marR="0" marT="0" marB="0" anchor="b"/>
                </a:tc>
                <a:tc>
                  <a:txBody>
                    <a:bodyPr/>
                    <a:lstStyle/>
                    <a:p>
                      <a:pPr algn="ctr" fontAlgn="b"/>
                      <a:r>
                        <a:rPr lang="en-US" sz="1700" b="0" i="0" u="none" strike="noStrike" dirty="0">
                          <a:solidFill>
                            <a:srgbClr val="000000"/>
                          </a:solidFill>
                          <a:effectLst/>
                          <a:latin typeface="+mn-lt"/>
                        </a:rPr>
                        <a:t>NY</a:t>
                      </a:r>
                    </a:p>
                  </a:txBody>
                  <a:tcPr marL="0" marR="0" marT="0" marB="0" anchor="b"/>
                </a:tc>
                <a:tc>
                  <a:txBody>
                    <a:bodyPr/>
                    <a:lstStyle/>
                    <a:p>
                      <a:pPr algn="ctr" fontAlgn="b"/>
                      <a:r>
                        <a:rPr lang="en-US" sz="1700" b="0" u="none" strike="noStrike">
                          <a:solidFill>
                            <a:srgbClr val="000000"/>
                          </a:solidFill>
                          <a:effectLst/>
                          <a:latin typeface="+mn-lt"/>
                        </a:rPr>
                        <a:t>2026</a:t>
                      </a:r>
                      <a:endParaRPr lang="en-US" sz="1700" b="0" i="0" u="none" strike="noStrike">
                        <a:solidFill>
                          <a:srgbClr val="000000"/>
                        </a:solidFill>
                        <a:effectLst/>
                        <a:latin typeface="+mn-lt"/>
                      </a:endParaRPr>
                    </a:p>
                  </a:txBody>
                  <a:tcPr marL="0" marR="0" marT="0" marB="0" anchor="b"/>
                </a:tc>
                <a:tc>
                  <a:txBody>
                    <a:bodyPr/>
                    <a:lstStyle/>
                    <a:p>
                      <a:pPr algn="l" fontAlgn="b"/>
                      <a:r>
                        <a:rPr lang="en-US" sz="1700" b="0" u="none" strike="noStrike">
                          <a:solidFill>
                            <a:srgbClr val="000000"/>
                          </a:solidFill>
                          <a:effectLst/>
                          <a:latin typeface="+mn-lt"/>
                        </a:rPr>
                        <a:t>$2.2 billion</a:t>
                      </a:r>
                      <a:endParaRPr lang="en-US" sz="1700" b="0" i="0" u="none" strike="noStrike">
                        <a:solidFill>
                          <a:srgbClr val="000000"/>
                        </a:solidFill>
                        <a:effectLst/>
                        <a:latin typeface="+mn-lt"/>
                      </a:endParaRPr>
                    </a:p>
                  </a:txBody>
                  <a:tcPr marL="0" marR="0" marT="0" marB="0" anchor="b"/>
                </a:tc>
                <a:tc>
                  <a:txBody>
                    <a:bodyPr/>
                    <a:lstStyle/>
                    <a:p>
                      <a:pPr algn="r" fontAlgn="b"/>
                      <a:r>
                        <a:rPr lang="en-US" sz="1700" b="0" u="none" strike="noStrike">
                          <a:solidFill>
                            <a:srgbClr val="000000"/>
                          </a:solidFill>
                          <a:effectLst/>
                          <a:latin typeface="+mn-lt"/>
                        </a:rPr>
                        <a:t>1000</a:t>
                      </a:r>
                      <a:endParaRPr lang="en-US" sz="1700" b="0" i="0" u="none" strike="noStrike">
                        <a:solidFill>
                          <a:srgbClr val="000000"/>
                        </a:solidFill>
                        <a:effectLst/>
                        <a:latin typeface="+mn-lt"/>
                      </a:endParaRPr>
                    </a:p>
                  </a:txBody>
                  <a:tcPr marL="0" marR="0" marT="0" marB="0" anchor="b"/>
                </a:tc>
                <a:tc>
                  <a:txBody>
                    <a:bodyPr/>
                    <a:lstStyle/>
                    <a:p>
                      <a:pPr algn="r" fontAlgn="b"/>
                      <a:r>
                        <a:rPr lang="en-US" sz="1700" b="0" u="none" strike="noStrike">
                          <a:solidFill>
                            <a:srgbClr val="000000"/>
                          </a:solidFill>
                          <a:effectLst/>
                          <a:latin typeface="+mn-lt"/>
                        </a:rPr>
                        <a:t>330</a:t>
                      </a:r>
                      <a:endParaRPr lang="en-US" sz="1700" b="0" i="0" u="none" strike="noStrike">
                        <a:solidFill>
                          <a:srgbClr val="000000"/>
                        </a:solidFill>
                        <a:effectLst/>
                        <a:latin typeface="+mn-lt"/>
                      </a:endParaRPr>
                    </a:p>
                  </a:txBody>
                  <a:tcPr marL="0" marR="0" marT="0" marB="0" anchor="b"/>
                </a:tc>
                <a:extLst>
                  <a:ext uri="{0D108BD9-81ED-4DB2-BD59-A6C34878D82A}">
                    <a16:rowId xmlns:a16="http://schemas.microsoft.com/office/drawing/2014/main" xmlns="" val="3347118735"/>
                  </a:ext>
                </a:extLst>
              </a:tr>
              <a:tr h="376255">
                <a:tc>
                  <a:txBody>
                    <a:bodyPr/>
                    <a:lstStyle/>
                    <a:p>
                      <a:pPr algn="l" fontAlgn="b"/>
                      <a:r>
                        <a:rPr lang="en-US" sz="1700" b="0" u="none" strike="noStrike">
                          <a:solidFill>
                            <a:srgbClr val="000000"/>
                          </a:solidFill>
                          <a:effectLst/>
                          <a:latin typeface="+mn-lt"/>
                        </a:rPr>
                        <a:t>New England Clean Energy Connect</a:t>
                      </a:r>
                      <a:endParaRPr lang="en-US" sz="1700" b="0" i="0" u="none" strike="noStrike">
                        <a:solidFill>
                          <a:srgbClr val="000000"/>
                        </a:solidFill>
                        <a:effectLst/>
                        <a:latin typeface="+mn-lt"/>
                      </a:endParaRPr>
                    </a:p>
                  </a:txBody>
                  <a:tcPr marL="0" marR="0" marT="0" marB="0" anchor="b"/>
                </a:tc>
                <a:tc>
                  <a:txBody>
                    <a:bodyPr/>
                    <a:lstStyle/>
                    <a:p>
                      <a:pPr algn="ctr" fontAlgn="b"/>
                      <a:r>
                        <a:rPr lang="en-US" sz="1700" b="0" i="0" u="none" strike="noStrike" dirty="0">
                          <a:solidFill>
                            <a:srgbClr val="000000"/>
                          </a:solidFill>
                          <a:effectLst/>
                          <a:latin typeface="+mn-lt"/>
                        </a:rPr>
                        <a:t>New England</a:t>
                      </a:r>
                    </a:p>
                  </a:txBody>
                  <a:tcPr marL="0" marR="0" marT="0" marB="0" anchor="b"/>
                </a:tc>
                <a:tc>
                  <a:txBody>
                    <a:bodyPr/>
                    <a:lstStyle/>
                    <a:p>
                      <a:pPr algn="ctr" fontAlgn="b"/>
                      <a:r>
                        <a:rPr lang="en-US" sz="1700" b="0" u="none" strike="noStrike">
                          <a:solidFill>
                            <a:srgbClr val="000000"/>
                          </a:solidFill>
                          <a:effectLst/>
                          <a:latin typeface="+mn-lt"/>
                        </a:rPr>
                        <a:t>2024</a:t>
                      </a:r>
                      <a:endParaRPr lang="en-US" sz="1700" b="0" i="0" u="none" strike="noStrike">
                        <a:solidFill>
                          <a:srgbClr val="000000"/>
                        </a:solidFill>
                        <a:effectLst/>
                        <a:latin typeface="+mn-lt"/>
                      </a:endParaRPr>
                    </a:p>
                  </a:txBody>
                  <a:tcPr marL="0" marR="0" marT="0" marB="0" anchor="b"/>
                </a:tc>
                <a:tc>
                  <a:txBody>
                    <a:bodyPr/>
                    <a:lstStyle/>
                    <a:p>
                      <a:pPr algn="l" fontAlgn="b"/>
                      <a:r>
                        <a:rPr lang="en-US" sz="1700" b="0" u="none" strike="noStrike">
                          <a:solidFill>
                            <a:srgbClr val="000000"/>
                          </a:solidFill>
                          <a:effectLst/>
                          <a:latin typeface="+mn-lt"/>
                        </a:rPr>
                        <a:t>$950 million</a:t>
                      </a:r>
                      <a:endParaRPr lang="en-US" sz="1700" b="0" i="0" u="none" strike="noStrike">
                        <a:solidFill>
                          <a:srgbClr val="000000"/>
                        </a:solidFill>
                        <a:effectLst/>
                        <a:latin typeface="+mn-lt"/>
                      </a:endParaRPr>
                    </a:p>
                  </a:txBody>
                  <a:tcPr marL="0" marR="0" marT="0" marB="0" anchor="b"/>
                </a:tc>
                <a:tc>
                  <a:txBody>
                    <a:bodyPr/>
                    <a:lstStyle/>
                    <a:p>
                      <a:pPr algn="r" fontAlgn="b"/>
                      <a:r>
                        <a:rPr lang="en-US" sz="1700" b="0" u="none" strike="noStrike">
                          <a:solidFill>
                            <a:srgbClr val="000000"/>
                          </a:solidFill>
                          <a:effectLst/>
                          <a:latin typeface="+mn-lt"/>
                        </a:rPr>
                        <a:t>1200</a:t>
                      </a:r>
                      <a:endParaRPr lang="en-US" sz="1700" b="0" i="0" u="none" strike="noStrike">
                        <a:solidFill>
                          <a:srgbClr val="000000"/>
                        </a:solidFill>
                        <a:effectLst/>
                        <a:latin typeface="+mn-lt"/>
                      </a:endParaRPr>
                    </a:p>
                  </a:txBody>
                  <a:tcPr marL="0" marR="0" marT="0" marB="0" anchor="b"/>
                </a:tc>
                <a:tc>
                  <a:txBody>
                    <a:bodyPr/>
                    <a:lstStyle/>
                    <a:p>
                      <a:pPr algn="r" fontAlgn="b"/>
                      <a:r>
                        <a:rPr lang="en-US" sz="1700" b="0" u="none" strike="noStrike">
                          <a:solidFill>
                            <a:srgbClr val="000000"/>
                          </a:solidFill>
                          <a:effectLst/>
                          <a:latin typeface="+mn-lt"/>
                        </a:rPr>
                        <a:t>145</a:t>
                      </a:r>
                      <a:endParaRPr lang="en-US" sz="1700" b="0" i="0" u="none" strike="noStrike">
                        <a:solidFill>
                          <a:srgbClr val="000000"/>
                        </a:solidFill>
                        <a:effectLst/>
                        <a:latin typeface="+mn-lt"/>
                      </a:endParaRPr>
                    </a:p>
                  </a:txBody>
                  <a:tcPr marL="0" marR="0" marT="0" marB="0" anchor="b"/>
                </a:tc>
                <a:extLst>
                  <a:ext uri="{0D108BD9-81ED-4DB2-BD59-A6C34878D82A}">
                    <a16:rowId xmlns:a16="http://schemas.microsoft.com/office/drawing/2014/main" xmlns="" val="3586345901"/>
                  </a:ext>
                </a:extLst>
              </a:tr>
              <a:tr h="376255">
                <a:tc>
                  <a:txBody>
                    <a:bodyPr/>
                    <a:lstStyle/>
                    <a:p>
                      <a:pPr algn="l" fontAlgn="b"/>
                      <a:r>
                        <a:rPr lang="en-US" sz="1700" b="0" u="none" strike="noStrike">
                          <a:solidFill>
                            <a:srgbClr val="000000"/>
                          </a:solidFill>
                          <a:effectLst/>
                          <a:latin typeface="+mn-lt"/>
                        </a:rPr>
                        <a:t>New England Clean Power Link</a:t>
                      </a:r>
                      <a:endParaRPr lang="en-US" sz="1700" b="0" i="0" u="none" strike="noStrike">
                        <a:solidFill>
                          <a:srgbClr val="000000"/>
                        </a:solidFill>
                        <a:effectLst/>
                        <a:latin typeface="+mn-lt"/>
                      </a:endParaRPr>
                    </a:p>
                  </a:txBody>
                  <a:tcPr marL="0" marR="0" marT="0" marB="0" anchor="b"/>
                </a:tc>
                <a:tc>
                  <a:txBody>
                    <a:bodyPr/>
                    <a:lstStyle/>
                    <a:p>
                      <a:pPr algn="ctr" fontAlgn="b"/>
                      <a:r>
                        <a:rPr lang="en-US" sz="1700" b="0" i="0" u="none" strike="noStrike" dirty="0">
                          <a:solidFill>
                            <a:srgbClr val="000000"/>
                          </a:solidFill>
                          <a:effectLst/>
                          <a:latin typeface="+mn-lt"/>
                        </a:rPr>
                        <a:t>New England</a:t>
                      </a:r>
                    </a:p>
                  </a:txBody>
                  <a:tcPr marL="0" marR="0" marT="0" marB="0" anchor="b"/>
                </a:tc>
                <a:tc>
                  <a:txBody>
                    <a:bodyPr/>
                    <a:lstStyle/>
                    <a:p>
                      <a:pPr algn="ctr" fontAlgn="b"/>
                      <a:endParaRPr lang="en-US" sz="1700" b="0" i="0" u="none" strike="noStrike">
                        <a:solidFill>
                          <a:srgbClr val="000000"/>
                        </a:solidFill>
                        <a:effectLst/>
                        <a:latin typeface="+mn-lt"/>
                      </a:endParaRPr>
                    </a:p>
                  </a:txBody>
                  <a:tcPr marL="0" marR="0" marT="0" marB="0" anchor="b"/>
                </a:tc>
                <a:tc>
                  <a:txBody>
                    <a:bodyPr/>
                    <a:lstStyle/>
                    <a:p>
                      <a:pPr algn="l" fontAlgn="b"/>
                      <a:r>
                        <a:rPr lang="en-US" sz="1700" b="0" u="none" strike="noStrike">
                          <a:solidFill>
                            <a:srgbClr val="000000"/>
                          </a:solidFill>
                          <a:effectLst/>
                          <a:latin typeface="+mn-lt"/>
                        </a:rPr>
                        <a:t>$1.6 billion</a:t>
                      </a:r>
                      <a:endParaRPr lang="en-US" sz="1700" b="0" i="0" u="none" strike="noStrike">
                        <a:solidFill>
                          <a:srgbClr val="000000"/>
                        </a:solidFill>
                        <a:effectLst/>
                        <a:latin typeface="+mn-lt"/>
                      </a:endParaRPr>
                    </a:p>
                  </a:txBody>
                  <a:tcPr marL="0" marR="0" marT="0" marB="0" anchor="b"/>
                </a:tc>
                <a:tc>
                  <a:txBody>
                    <a:bodyPr/>
                    <a:lstStyle/>
                    <a:p>
                      <a:pPr algn="r" fontAlgn="b"/>
                      <a:r>
                        <a:rPr lang="en-US" sz="1700" b="0" u="none" strike="noStrike">
                          <a:solidFill>
                            <a:srgbClr val="000000"/>
                          </a:solidFill>
                          <a:effectLst/>
                          <a:latin typeface="+mn-lt"/>
                        </a:rPr>
                        <a:t>1000</a:t>
                      </a:r>
                      <a:endParaRPr lang="en-US" sz="1700" b="0" i="0" u="none" strike="noStrike">
                        <a:solidFill>
                          <a:srgbClr val="000000"/>
                        </a:solidFill>
                        <a:effectLst/>
                        <a:latin typeface="+mn-lt"/>
                      </a:endParaRPr>
                    </a:p>
                  </a:txBody>
                  <a:tcPr marL="0" marR="0" marT="0" marB="0" anchor="b"/>
                </a:tc>
                <a:tc>
                  <a:txBody>
                    <a:bodyPr/>
                    <a:lstStyle/>
                    <a:p>
                      <a:pPr algn="r" fontAlgn="b"/>
                      <a:r>
                        <a:rPr lang="en-US" sz="1700" b="0" u="none" strike="noStrike">
                          <a:solidFill>
                            <a:srgbClr val="000000"/>
                          </a:solidFill>
                          <a:effectLst/>
                          <a:latin typeface="+mn-lt"/>
                        </a:rPr>
                        <a:t>150</a:t>
                      </a:r>
                      <a:endParaRPr lang="en-US" sz="1700" b="0" i="0" u="none" strike="noStrike">
                        <a:solidFill>
                          <a:srgbClr val="000000"/>
                        </a:solidFill>
                        <a:effectLst/>
                        <a:latin typeface="+mn-lt"/>
                      </a:endParaRPr>
                    </a:p>
                  </a:txBody>
                  <a:tcPr marL="0" marR="0" marT="0" marB="0" anchor="b"/>
                </a:tc>
                <a:extLst>
                  <a:ext uri="{0D108BD9-81ED-4DB2-BD59-A6C34878D82A}">
                    <a16:rowId xmlns:a16="http://schemas.microsoft.com/office/drawing/2014/main" xmlns="" val="2647736049"/>
                  </a:ext>
                </a:extLst>
              </a:tr>
              <a:tr h="303897">
                <a:tc>
                  <a:txBody>
                    <a:bodyPr/>
                    <a:lstStyle/>
                    <a:p>
                      <a:pPr algn="l" fontAlgn="b"/>
                      <a:r>
                        <a:rPr lang="en-US" sz="1700" b="0" u="none" strike="noStrike">
                          <a:solidFill>
                            <a:srgbClr val="000000"/>
                          </a:solidFill>
                          <a:effectLst/>
                          <a:latin typeface="+mn-lt"/>
                        </a:rPr>
                        <a:t>Southern Spirit</a:t>
                      </a:r>
                      <a:endParaRPr lang="en-US" sz="1700" b="0" i="0" u="none" strike="noStrike">
                        <a:solidFill>
                          <a:srgbClr val="000000"/>
                        </a:solidFill>
                        <a:effectLst/>
                        <a:latin typeface="+mn-lt"/>
                      </a:endParaRPr>
                    </a:p>
                  </a:txBody>
                  <a:tcPr marL="0" marR="0" marT="0" marB="0" anchor="b"/>
                </a:tc>
                <a:tc>
                  <a:txBody>
                    <a:bodyPr/>
                    <a:lstStyle/>
                    <a:p>
                      <a:pPr algn="ctr" fontAlgn="b"/>
                      <a:r>
                        <a:rPr lang="en-US" sz="1700" b="0" i="0" u="none" strike="noStrike" dirty="0">
                          <a:solidFill>
                            <a:srgbClr val="000000"/>
                          </a:solidFill>
                          <a:effectLst/>
                          <a:latin typeface="+mn-lt"/>
                        </a:rPr>
                        <a:t>SE and TX</a:t>
                      </a:r>
                    </a:p>
                  </a:txBody>
                  <a:tcPr marL="0" marR="0" marT="0" marB="0" anchor="b"/>
                </a:tc>
                <a:tc>
                  <a:txBody>
                    <a:bodyPr/>
                    <a:lstStyle/>
                    <a:p>
                      <a:pPr algn="ctr" fontAlgn="b"/>
                      <a:r>
                        <a:rPr lang="en-US" sz="1700" b="0" u="none" strike="noStrike">
                          <a:solidFill>
                            <a:srgbClr val="000000"/>
                          </a:solidFill>
                          <a:effectLst/>
                          <a:latin typeface="+mn-lt"/>
                        </a:rPr>
                        <a:t>2028</a:t>
                      </a:r>
                      <a:endParaRPr lang="en-US" sz="1700" b="0" i="0" u="none" strike="noStrike">
                        <a:solidFill>
                          <a:srgbClr val="000000"/>
                        </a:solidFill>
                        <a:effectLst/>
                        <a:latin typeface="+mn-lt"/>
                      </a:endParaRPr>
                    </a:p>
                  </a:txBody>
                  <a:tcPr marL="0" marR="0" marT="0" marB="0" anchor="b"/>
                </a:tc>
                <a:tc>
                  <a:txBody>
                    <a:bodyPr/>
                    <a:lstStyle/>
                    <a:p>
                      <a:pPr algn="l" fontAlgn="b"/>
                      <a:r>
                        <a:rPr lang="en-US" sz="1700" b="0" u="none" strike="noStrike">
                          <a:solidFill>
                            <a:srgbClr val="000000"/>
                          </a:solidFill>
                          <a:effectLst/>
                          <a:latin typeface="+mn-lt"/>
                        </a:rPr>
                        <a:t>$2.5 billion</a:t>
                      </a:r>
                      <a:endParaRPr lang="en-US" sz="1700" b="0" i="0" u="none" strike="noStrike">
                        <a:solidFill>
                          <a:srgbClr val="000000"/>
                        </a:solidFill>
                        <a:effectLst/>
                        <a:latin typeface="+mn-lt"/>
                      </a:endParaRPr>
                    </a:p>
                  </a:txBody>
                  <a:tcPr marL="0" marR="0" marT="0" marB="0" anchor="b"/>
                </a:tc>
                <a:tc>
                  <a:txBody>
                    <a:bodyPr/>
                    <a:lstStyle/>
                    <a:p>
                      <a:pPr algn="r" fontAlgn="b"/>
                      <a:r>
                        <a:rPr lang="en-US" sz="1700" b="0" u="none" strike="noStrike">
                          <a:solidFill>
                            <a:srgbClr val="000000"/>
                          </a:solidFill>
                          <a:effectLst/>
                          <a:latin typeface="+mn-lt"/>
                        </a:rPr>
                        <a:t>2000</a:t>
                      </a:r>
                      <a:endParaRPr lang="en-US" sz="1700" b="0" i="0" u="none" strike="noStrike">
                        <a:solidFill>
                          <a:srgbClr val="000000"/>
                        </a:solidFill>
                        <a:effectLst/>
                        <a:latin typeface="+mn-lt"/>
                      </a:endParaRPr>
                    </a:p>
                  </a:txBody>
                  <a:tcPr marL="0" marR="0" marT="0" marB="0" anchor="b"/>
                </a:tc>
                <a:tc>
                  <a:txBody>
                    <a:bodyPr/>
                    <a:lstStyle/>
                    <a:p>
                      <a:pPr algn="r" fontAlgn="b"/>
                      <a:r>
                        <a:rPr lang="en-US" sz="1700" b="0" u="none" strike="noStrike">
                          <a:solidFill>
                            <a:srgbClr val="000000"/>
                          </a:solidFill>
                          <a:effectLst/>
                          <a:latin typeface="+mn-lt"/>
                        </a:rPr>
                        <a:t>400</a:t>
                      </a:r>
                      <a:endParaRPr lang="en-US" sz="1700" b="0" i="0" u="none" strike="noStrike">
                        <a:solidFill>
                          <a:srgbClr val="000000"/>
                        </a:solidFill>
                        <a:effectLst/>
                        <a:latin typeface="+mn-lt"/>
                      </a:endParaRPr>
                    </a:p>
                  </a:txBody>
                  <a:tcPr marL="0" marR="0" marT="0" marB="0" anchor="b"/>
                </a:tc>
                <a:extLst>
                  <a:ext uri="{0D108BD9-81ED-4DB2-BD59-A6C34878D82A}">
                    <a16:rowId xmlns:a16="http://schemas.microsoft.com/office/drawing/2014/main" xmlns="" val="2680567415"/>
                  </a:ext>
                </a:extLst>
              </a:tr>
              <a:tr h="283647">
                <a:tc>
                  <a:txBody>
                    <a:bodyPr/>
                    <a:lstStyle/>
                    <a:p>
                      <a:pPr algn="l" fontAlgn="b"/>
                      <a:r>
                        <a:rPr lang="en-US" sz="1700" b="0" u="none" strike="noStrike">
                          <a:solidFill>
                            <a:srgbClr val="000000"/>
                          </a:solidFill>
                          <a:effectLst/>
                          <a:latin typeface="+mn-lt"/>
                        </a:rPr>
                        <a:t>SOO Green</a:t>
                      </a:r>
                      <a:endParaRPr lang="en-US" sz="1700" b="0" i="0" u="none" strike="noStrike">
                        <a:solidFill>
                          <a:srgbClr val="000000"/>
                        </a:solidFill>
                        <a:effectLst/>
                        <a:latin typeface="+mn-lt"/>
                      </a:endParaRPr>
                    </a:p>
                  </a:txBody>
                  <a:tcPr marL="0" marR="0" marT="0" marB="0" anchor="b"/>
                </a:tc>
                <a:tc>
                  <a:txBody>
                    <a:bodyPr/>
                    <a:lstStyle/>
                    <a:p>
                      <a:pPr algn="ctr" fontAlgn="b"/>
                      <a:r>
                        <a:rPr lang="en-US" sz="1700" b="0" i="0" u="none" strike="noStrike" dirty="0">
                          <a:solidFill>
                            <a:srgbClr val="000000"/>
                          </a:solidFill>
                          <a:effectLst/>
                          <a:latin typeface="+mn-lt"/>
                        </a:rPr>
                        <a:t>MISO &amp; PJM</a:t>
                      </a:r>
                    </a:p>
                  </a:txBody>
                  <a:tcPr marL="0" marR="0" marT="0" marB="0" anchor="b"/>
                </a:tc>
                <a:tc>
                  <a:txBody>
                    <a:bodyPr/>
                    <a:lstStyle/>
                    <a:p>
                      <a:pPr algn="ctr" fontAlgn="b"/>
                      <a:r>
                        <a:rPr lang="en-US" sz="1700" b="0" u="none" strike="noStrike">
                          <a:solidFill>
                            <a:srgbClr val="000000"/>
                          </a:solidFill>
                          <a:effectLst/>
                          <a:latin typeface="+mn-lt"/>
                        </a:rPr>
                        <a:t>2027</a:t>
                      </a:r>
                      <a:endParaRPr lang="en-US" sz="1700" b="0" i="0" u="none" strike="noStrike">
                        <a:solidFill>
                          <a:srgbClr val="000000"/>
                        </a:solidFill>
                        <a:effectLst/>
                        <a:latin typeface="+mn-lt"/>
                      </a:endParaRPr>
                    </a:p>
                  </a:txBody>
                  <a:tcPr marL="0" marR="0" marT="0" marB="0" anchor="b"/>
                </a:tc>
                <a:tc>
                  <a:txBody>
                    <a:bodyPr/>
                    <a:lstStyle/>
                    <a:p>
                      <a:pPr algn="l" fontAlgn="b"/>
                      <a:r>
                        <a:rPr lang="en-US" sz="1700" b="0" u="none" strike="noStrike">
                          <a:solidFill>
                            <a:srgbClr val="000000"/>
                          </a:solidFill>
                          <a:effectLst/>
                          <a:latin typeface="+mn-lt"/>
                        </a:rPr>
                        <a:t>$2.5 billion</a:t>
                      </a:r>
                      <a:endParaRPr lang="en-US" sz="1700" b="0" i="0" u="none" strike="noStrike">
                        <a:solidFill>
                          <a:srgbClr val="000000"/>
                        </a:solidFill>
                        <a:effectLst/>
                        <a:latin typeface="+mn-lt"/>
                      </a:endParaRPr>
                    </a:p>
                  </a:txBody>
                  <a:tcPr marL="0" marR="0" marT="0" marB="0" anchor="b"/>
                </a:tc>
                <a:tc>
                  <a:txBody>
                    <a:bodyPr/>
                    <a:lstStyle/>
                    <a:p>
                      <a:pPr algn="r" fontAlgn="b"/>
                      <a:r>
                        <a:rPr lang="en-US" sz="1700" b="0" u="none" strike="noStrike">
                          <a:solidFill>
                            <a:srgbClr val="000000"/>
                          </a:solidFill>
                          <a:effectLst/>
                          <a:latin typeface="+mn-lt"/>
                        </a:rPr>
                        <a:t>2100</a:t>
                      </a:r>
                      <a:endParaRPr lang="en-US" sz="1700" b="0" i="0" u="none" strike="noStrike">
                        <a:solidFill>
                          <a:srgbClr val="000000"/>
                        </a:solidFill>
                        <a:effectLst/>
                        <a:latin typeface="+mn-lt"/>
                      </a:endParaRPr>
                    </a:p>
                  </a:txBody>
                  <a:tcPr marL="0" marR="0" marT="0" marB="0" anchor="b"/>
                </a:tc>
                <a:tc>
                  <a:txBody>
                    <a:bodyPr/>
                    <a:lstStyle/>
                    <a:p>
                      <a:pPr algn="r" fontAlgn="b"/>
                      <a:r>
                        <a:rPr lang="en-US" sz="1700" b="0" u="none" strike="noStrike">
                          <a:solidFill>
                            <a:srgbClr val="000000"/>
                          </a:solidFill>
                          <a:effectLst/>
                          <a:latin typeface="+mn-lt"/>
                        </a:rPr>
                        <a:t>349</a:t>
                      </a:r>
                      <a:endParaRPr lang="en-US" sz="1700" b="0" i="0" u="none" strike="noStrike">
                        <a:solidFill>
                          <a:srgbClr val="000000"/>
                        </a:solidFill>
                        <a:effectLst/>
                        <a:latin typeface="+mn-lt"/>
                      </a:endParaRPr>
                    </a:p>
                  </a:txBody>
                  <a:tcPr marL="0" marR="0" marT="0" marB="0" anchor="b"/>
                </a:tc>
                <a:extLst>
                  <a:ext uri="{0D108BD9-81ED-4DB2-BD59-A6C34878D82A}">
                    <a16:rowId xmlns:a16="http://schemas.microsoft.com/office/drawing/2014/main" xmlns="" val="4249376669"/>
                  </a:ext>
                </a:extLst>
              </a:tr>
              <a:tr h="283647">
                <a:tc>
                  <a:txBody>
                    <a:bodyPr/>
                    <a:lstStyle/>
                    <a:p>
                      <a:pPr algn="l" fontAlgn="b"/>
                      <a:r>
                        <a:rPr lang="en-US" sz="1700" b="0" u="none" strike="noStrike">
                          <a:solidFill>
                            <a:srgbClr val="000000"/>
                          </a:solidFill>
                          <a:effectLst/>
                          <a:latin typeface="+mn-lt"/>
                        </a:rPr>
                        <a:t>Grain Belt Express</a:t>
                      </a:r>
                      <a:endParaRPr lang="en-US" sz="1700" b="0" i="0" u="none" strike="noStrike">
                        <a:solidFill>
                          <a:srgbClr val="000000"/>
                        </a:solidFill>
                        <a:effectLst/>
                        <a:latin typeface="+mn-lt"/>
                      </a:endParaRPr>
                    </a:p>
                  </a:txBody>
                  <a:tcPr marL="0" marR="0" marT="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700" b="0" i="0" u="none" strike="noStrike" dirty="0">
                          <a:solidFill>
                            <a:srgbClr val="000000"/>
                          </a:solidFill>
                          <a:effectLst/>
                          <a:latin typeface="+mn-lt"/>
                        </a:rPr>
                        <a:t>MISO &amp; PJM</a:t>
                      </a:r>
                    </a:p>
                  </a:txBody>
                  <a:tcPr marL="0" marR="0" marT="0" marB="0" anchor="b"/>
                </a:tc>
                <a:tc>
                  <a:txBody>
                    <a:bodyPr/>
                    <a:lstStyle/>
                    <a:p>
                      <a:pPr algn="ctr" fontAlgn="b"/>
                      <a:r>
                        <a:rPr lang="en-US" sz="1700" b="0" u="none" strike="noStrike">
                          <a:solidFill>
                            <a:srgbClr val="000000"/>
                          </a:solidFill>
                          <a:effectLst/>
                          <a:latin typeface="+mn-lt"/>
                        </a:rPr>
                        <a:t>2027</a:t>
                      </a:r>
                      <a:endParaRPr lang="en-US" sz="1700" b="0" i="0" u="none" strike="noStrike">
                        <a:solidFill>
                          <a:srgbClr val="000000"/>
                        </a:solidFill>
                        <a:effectLst/>
                        <a:latin typeface="+mn-lt"/>
                      </a:endParaRPr>
                    </a:p>
                  </a:txBody>
                  <a:tcPr marL="0" marR="0" marT="0" marB="0" anchor="b"/>
                </a:tc>
                <a:tc>
                  <a:txBody>
                    <a:bodyPr/>
                    <a:lstStyle/>
                    <a:p>
                      <a:pPr algn="l" fontAlgn="b"/>
                      <a:r>
                        <a:rPr lang="en-US" sz="1700" b="0" u="none" strike="noStrike">
                          <a:solidFill>
                            <a:srgbClr val="000000"/>
                          </a:solidFill>
                          <a:effectLst/>
                          <a:latin typeface="+mn-lt"/>
                        </a:rPr>
                        <a:t>$2.3 billion</a:t>
                      </a:r>
                      <a:endParaRPr lang="en-US" sz="1700" b="0" i="0" u="none" strike="noStrike">
                        <a:solidFill>
                          <a:srgbClr val="000000"/>
                        </a:solidFill>
                        <a:effectLst/>
                        <a:latin typeface="+mn-lt"/>
                      </a:endParaRPr>
                    </a:p>
                  </a:txBody>
                  <a:tcPr marL="0" marR="0" marT="0" marB="0" anchor="b"/>
                </a:tc>
                <a:tc>
                  <a:txBody>
                    <a:bodyPr/>
                    <a:lstStyle/>
                    <a:p>
                      <a:pPr algn="r" fontAlgn="b"/>
                      <a:r>
                        <a:rPr lang="en-US" sz="1700" b="0" u="none" strike="noStrike">
                          <a:solidFill>
                            <a:srgbClr val="000000"/>
                          </a:solidFill>
                          <a:effectLst/>
                          <a:latin typeface="+mn-lt"/>
                        </a:rPr>
                        <a:t>4000</a:t>
                      </a:r>
                      <a:endParaRPr lang="en-US" sz="1700" b="0" i="0" u="none" strike="noStrike">
                        <a:solidFill>
                          <a:srgbClr val="000000"/>
                        </a:solidFill>
                        <a:effectLst/>
                        <a:latin typeface="+mn-lt"/>
                      </a:endParaRPr>
                    </a:p>
                  </a:txBody>
                  <a:tcPr marL="0" marR="0" marT="0" marB="0" anchor="b"/>
                </a:tc>
                <a:tc>
                  <a:txBody>
                    <a:bodyPr/>
                    <a:lstStyle/>
                    <a:p>
                      <a:pPr algn="r" fontAlgn="b"/>
                      <a:r>
                        <a:rPr lang="en-US" sz="1700" b="0" u="none" strike="noStrike">
                          <a:solidFill>
                            <a:srgbClr val="000000"/>
                          </a:solidFill>
                          <a:effectLst/>
                          <a:latin typeface="+mn-lt"/>
                        </a:rPr>
                        <a:t>780</a:t>
                      </a:r>
                      <a:endParaRPr lang="en-US" sz="1700" b="0" i="0" u="none" strike="noStrike">
                        <a:solidFill>
                          <a:srgbClr val="000000"/>
                        </a:solidFill>
                        <a:effectLst/>
                        <a:latin typeface="+mn-lt"/>
                      </a:endParaRPr>
                    </a:p>
                  </a:txBody>
                  <a:tcPr marL="0" marR="0" marT="0" marB="0" anchor="b"/>
                </a:tc>
                <a:extLst>
                  <a:ext uri="{0D108BD9-81ED-4DB2-BD59-A6C34878D82A}">
                    <a16:rowId xmlns:a16="http://schemas.microsoft.com/office/drawing/2014/main" xmlns="" val="3826028894"/>
                  </a:ext>
                </a:extLst>
              </a:tr>
              <a:tr h="376255">
                <a:tc>
                  <a:txBody>
                    <a:bodyPr/>
                    <a:lstStyle/>
                    <a:p>
                      <a:pPr algn="l" fontAlgn="b"/>
                      <a:r>
                        <a:rPr lang="en-US" sz="1700" b="0" u="none" strike="noStrike">
                          <a:solidFill>
                            <a:srgbClr val="000000"/>
                          </a:solidFill>
                          <a:effectLst/>
                          <a:latin typeface="+mn-lt"/>
                        </a:rPr>
                        <a:t>Plains and Eastern Clean Line</a:t>
                      </a:r>
                      <a:endParaRPr lang="en-US" sz="1700" b="0" i="0" u="none" strike="noStrike">
                        <a:solidFill>
                          <a:srgbClr val="000000"/>
                        </a:solidFill>
                        <a:effectLst/>
                        <a:latin typeface="+mn-lt"/>
                      </a:endParaRPr>
                    </a:p>
                  </a:txBody>
                  <a:tcPr marL="0" marR="0" marT="0" marB="0" anchor="b"/>
                </a:tc>
                <a:tc>
                  <a:txBody>
                    <a:bodyPr/>
                    <a:lstStyle/>
                    <a:p>
                      <a:pPr algn="ctr" fontAlgn="b"/>
                      <a:r>
                        <a:rPr lang="en-US" sz="1700" b="0" i="0" u="none" strike="noStrike" dirty="0">
                          <a:solidFill>
                            <a:srgbClr val="000000"/>
                          </a:solidFill>
                          <a:effectLst/>
                          <a:latin typeface="+mn-lt"/>
                        </a:rPr>
                        <a:t>SPP</a:t>
                      </a:r>
                    </a:p>
                  </a:txBody>
                  <a:tcPr marL="0" marR="0" marT="0" marB="0" anchor="b"/>
                </a:tc>
                <a:tc>
                  <a:txBody>
                    <a:bodyPr/>
                    <a:lstStyle/>
                    <a:p>
                      <a:pPr algn="ctr" fontAlgn="b"/>
                      <a:r>
                        <a:rPr lang="en-US" sz="1700" b="0" u="none" strike="noStrike">
                          <a:solidFill>
                            <a:srgbClr val="000000"/>
                          </a:solidFill>
                          <a:effectLst/>
                          <a:latin typeface="+mn-lt"/>
                        </a:rPr>
                        <a:t>2027</a:t>
                      </a:r>
                      <a:endParaRPr lang="en-US" sz="1700" b="0" i="0" u="none" strike="noStrike">
                        <a:solidFill>
                          <a:srgbClr val="000000"/>
                        </a:solidFill>
                        <a:effectLst/>
                        <a:latin typeface="+mn-lt"/>
                      </a:endParaRPr>
                    </a:p>
                  </a:txBody>
                  <a:tcPr marL="0" marR="0" marT="0" marB="0" anchor="b"/>
                </a:tc>
                <a:tc>
                  <a:txBody>
                    <a:bodyPr/>
                    <a:lstStyle/>
                    <a:p>
                      <a:pPr algn="l" fontAlgn="b"/>
                      <a:r>
                        <a:rPr lang="en-US" sz="1700" b="0" u="none" strike="noStrike">
                          <a:solidFill>
                            <a:srgbClr val="000000"/>
                          </a:solidFill>
                          <a:effectLst/>
                          <a:latin typeface="+mn-lt"/>
                        </a:rPr>
                        <a:t>$2 billion</a:t>
                      </a:r>
                      <a:endParaRPr lang="en-US" sz="1700" b="0" i="0" u="none" strike="noStrike">
                        <a:solidFill>
                          <a:srgbClr val="000000"/>
                        </a:solidFill>
                        <a:effectLst/>
                        <a:latin typeface="+mn-lt"/>
                      </a:endParaRPr>
                    </a:p>
                  </a:txBody>
                  <a:tcPr marL="0" marR="0" marT="0" marB="0" anchor="b"/>
                </a:tc>
                <a:tc>
                  <a:txBody>
                    <a:bodyPr/>
                    <a:lstStyle/>
                    <a:p>
                      <a:pPr algn="r" fontAlgn="b"/>
                      <a:r>
                        <a:rPr lang="en-US" sz="1700" b="0" u="none" strike="noStrike">
                          <a:solidFill>
                            <a:srgbClr val="000000"/>
                          </a:solidFill>
                          <a:effectLst/>
                          <a:latin typeface="+mn-lt"/>
                        </a:rPr>
                        <a:t>4000</a:t>
                      </a:r>
                      <a:endParaRPr lang="en-US" sz="1700" b="0" i="0" u="none" strike="noStrike">
                        <a:solidFill>
                          <a:srgbClr val="000000"/>
                        </a:solidFill>
                        <a:effectLst/>
                        <a:latin typeface="+mn-lt"/>
                      </a:endParaRPr>
                    </a:p>
                  </a:txBody>
                  <a:tcPr marL="0" marR="0" marT="0" marB="0" anchor="b"/>
                </a:tc>
                <a:tc>
                  <a:txBody>
                    <a:bodyPr/>
                    <a:lstStyle/>
                    <a:p>
                      <a:pPr algn="r" fontAlgn="b"/>
                      <a:r>
                        <a:rPr lang="en-US" sz="1700" b="0" u="none" strike="noStrike">
                          <a:solidFill>
                            <a:srgbClr val="000000"/>
                          </a:solidFill>
                          <a:effectLst/>
                          <a:latin typeface="+mn-lt"/>
                        </a:rPr>
                        <a:t>725</a:t>
                      </a:r>
                      <a:endParaRPr lang="en-US" sz="1700" b="0" i="0" u="none" strike="noStrike">
                        <a:solidFill>
                          <a:srgbClr val="000000"/>
                        </a:solidFill>
                        <a:effectLst/>
                        <a:latin typeface="+mn-lt"/>
                      </a:endParaRPr>
                    </a:p>
                  </a:txBody>
                  <a:tcPr marL="0" marR="0" marT="0" marB="0" anchor="b"/>
                </a:tc>
                <a:extLst>
                  <a:ext uri="{0D108BD9-81ED-4DB2-BD59-A6C34878D82A}">
                    <a16:rowId xmlns:a16="http://schemas.microsoft.com/office/drawing/2014/main" xmlns="" val="2223658933"/>
                  </a:ext>
                </a:extLst>
              </a:tr>
              <a:tr h="376255">
                <a:tc>
                  <a:txBody>
                    <a:bodyPr/>
                    <a:lstStyle/>
                    <a:p>
                      <a:pPr algn="l" fontAlgn="b"/>
                      <a:r>
                        <a:rPr lang="en-US" sz="1700" b="0" u="none" strike="noStrike">
                          <a:solidFill>
                            <a:srgbClr val="000000"/>
                          </a:solidFill>
                          <a:effectLst/>
                          <a:latin typeface="+mn-lt"/>
                        </a:rPr>
                        <a:t>Transwest Express</a:t>
                      </a:r>
                      <a:endParaRPr lang="en-US" sz="1700" b="0" i="0" u="none" strike="noStrike">
                        <a:solidFill>
                          <a:srgbClr val="000000"/>
                        </a:solidFill>
                        <a:effectLst/>
                        <a:latin typeface="+mn-lt"/>
                      </a:endParaRPr>
                    </a:p>
                  </a:txBody>
                  <a:tcPr marL="0" marR="0" marT="0" marB="0" anchor="b"/>
                </a:tc>
                <a:tc>
                  <a:txBody>
                    <a:bodyPr/>
                    <a:lstStyle/>
                    <a:p>
                      <a:pPr algn="ctr" fontAlgn="b"/>
                      <a:r>
                        <a:rPr lang="en-US" sz="1700" b="0" i="0" u="none" strike="noStrike" dirty="0">
                          <a:solidFill>
                            <a:srgbClr val="000000"/>
                          </a:solidFill>
                          <a:effectLst/>
                          <a:latin typeface="+mn-lt"/>
                        </a:rPr>
                        <a:t>CAISO</a:t>
                      </a:r>
                    </a:p>
                  </a:txBody>
                  <a:tcPr marL="0" marR="0" marT="0" marB="0" anchor="b"/>
                </a:tc>
                <a:tc>
                  <a:txBody>
                    <a:bodyPr/>
                    <a:lstStyle/>
                    <a:p>
                      <a:pPr algn="ctr" fontAlgn="b"/>
                      <a:r>
                        <a:rPr lang="en-US" sz="1700" b="0" u="none" strike="noStrike">
                          <a:solidFill>
                            <a:srgbClr val="000000"/>
                          </a:solidFill>
                          <a:effectLst/>
                          <a:latin typeface="+mn-lt"/>
                        </a:rPr>
                        <a:t>2026</a:t>
                      </a:r>
                      <a:endParaRPr lang="en-US" sz="1700" b="0" i="0" u="none" strike="noStrike">
                        <a:solidFill>
                          <a:srgbClr val="000000"/>
                        </a:solidFill>
                        <a:effectLst/>
                        <a:latin typeface="+mn-lt"/>
                      </a:endParaRPr>
                    </a:p>
                  </a:txBody>
                  <a:tcPr marL="0" marR="0" marT="0" marB="0" anchor="b"/>
                </a:tc>
                <a:tc>
                  <a:txBody>
                    <a:bodyPr/>
                    <a:lstStyle/>
                    <a:p>
                      <a:pPr algn="l" fontAlgn="b"/>
                      <a:r>
                        <a:rPr lang="en-US" sz="1700" b="0" u="none" strike="noStrike">
                          <a:solidFill>
                            <a:srgbClr val="000000"/>
                          </a:solidFill>
                          <a:effectLst/>
                          <a:latin typeface="+mn-lt"/>
                        </a:rPr>
                        <a:t>$3 billion</a:t>
                      </a:r>
                      <a:endParaRPr lang="en-US" sz="1700" b="0" i="0" u="none" strike="noStrike">
                        <a:solidFill>
                          <a:srgbClr val="000000"/>
                        </a:solidFill>
                        <a:effectLst/>
                        <a:latin typeface="+mn-lt"/>
                      </a:endParaRPr>
                    </a:p>
                  </a:txBody>
                  <a:tcPr marL="0" marR="0" marT="0" marB="0" anchor="b"/>
                </a:tc>
                <a:tc>
                  <a:txBody>
                    <a:bodyPr/>
                    <a:lstStyle/>
                    <a:p>
                      <a:pPr algn="r" fontAlgn="b"/>
                      <a:r>
                        <a:rPr lang="en-US" sz="1700" b="0" u="none" strike="noStrike">
                          <a:solidFill>
                            <a:srgbClr val="000000"/>
                          </a:solidFill>
                          <a:effectLst/>
                          <a:latin typeface="+mn-lt"/>
                        </a:rPr>
                        <a:t>3000</a:t>
                      </a:r>
                      <a:endParaRPr lang="en-US" sz="1700" b="0" i="0" u="none" strike="noStrike">
                        <a:solidFill>
                          <a:srgbClr val="000000"/>
                        </a:solidFill>
                        <a:effectLst/>
                        <a:latin typeface="+mn-lt"/>
                      </a:endParaRPr>
                    </a:p>
                  </a:txBody>
                  <a:tcPr marL="0" marR="0" marT="0" marB="0" anchor="b"/>
                </a:tc>
                <a:tc>
                  <a:txBody>
                    <a:bodyPr/>
                    <a:lstStyle/>
                    <a:p>
                      <a:pPr algn="r" fontAlgn="b"/>
                      <a:r>
                        <a:rPr lang="en-US" sz="1700" b="0" u="none" strike="noStrike">
                          <a:solidFill>
                            <a:srgbClr val="000000"/>
                          </a:solidFill>
                          <a:effectLst/>
                          <a:latin typeface="+mn-lt"/>
                        </a:rPr>
                        <a:t>730</a:t>
                      </a:r>
                      <a:endParaRPr lang="en-US" sz="1700" b="0" i="0" u="none" strike="noStrike">
                        <a:solidFill>
                          <a:srgbClr val="000000"/>
                        </a:solidFill>
                        <a:effectLst/>
                        <a:latin typeface="+mn-lt"/>
                      </a:endParaRPr>
                    </a:p>
                  </a:txBody>
                  <a:tcPr marL="0" marR="0" marT="0" marB="0" anchor="b"/>
                </a:tc>
                <a:extLst>
                  <a:ext uri="{0D108BD9-81ED-4DB2-BD59-A6C34878D82A}">
                    <a16:rowId xmlns:a16="http://schemas.microsoft.com/office/drawing/2014/main" xmlns="" val="3423784057"/>
                  </a:ext>
                </a:extLst>
              </a:tr>
              <a:tr h="283647">
                <a:tc>
                  <a:txBody>
                    <a:bodyPr/>
                    <a:lstStyle/>
                    <a:p>
                      <a:pPr algn="l" fontAlgn="b"/>
                      <a:r>
                        <a:rPr lang="en-US" sz="1700" b="0" u="none" strike="noStrike" dirty="0">
                          <a:solidFill>
                            <a:srgbClr val="000000"/>
                          </a:solidFill>
                          <a:effectLst/>
                          <a:latin typeface="+mn-lt"/>
                        </a:rPr>
                        <a:t>North Plains Connector</a:t>
                      </a:r>
                      <a:endParaRPr lang="en-US" sz="1700" b="0" i="0" u="none" strike="noStrike" dirty="0">
                        <a:solidFill>
                          <a:srgbClr val="000000"/>
                        </a:solidFill>
                        <a:effectLst/>
                        <a:latin typeface="+mn-lt"/>
                      </a:endParaRPr>
                    </a:p>
                  </a:txBody>
                  <a:tcPr marL="0" marR="0" marT="0" marB="0" anchor="b"/>
                </a:tc>
                <a:tc>
                  <a:txBody>
                    <a:bodyPr/>
                    <a:lstStyle/>
                    <a:p>
                      <a:pPr algn="ctr" fontAlgn="b"/>
                      <a:r>
                        <a:rPr lang="en-US" sz="1700" b="0" i="0" u="none" strike="noStrike" dirty="0">
                          <a:solidFill>
                            <a:srgbClr val="000000"/>
                          </a:solidFill>
                          <a:effectLst/>
                          <a:latin typeface="+mn-lt"/>
                        </a:rPr>
                        <a:t>West, SPP, MISO</a:t>
                      </a:r>
                    </a:p>
                  </a:txBody>
                  <a:tcPr marL="0" marR="0" marT="0" marB="0" anchor="b"/>
                </a:tc>
                <a:tc>
                  <a:txBody>
                    <a:bodyPr/>
                    <a:lstStyle/>
                    <a:p>
                      <a:pPr algn="ctr" fontAlgn="b"/>
                      <a:r>
                        <a:rPr lang="en-US" sz="1700" b="0" u="none" strike="noStrike">
                          <a:solidFill>
                            <a:srgbClr val="000000"/>
                          </a:solidFill>
                          <a:effectLst/>
                          <a:latin typeface="+mn-lt"/>
                        </a:rPr>
                        <a:t>2029</a:t>
                      </a:r>
                      <a:endParaRPr lang="en-US" sz="1700" b="0" i="0" u="none" strike="noStrike">
                        <a:solidFill>
                          <a:srgbClr val="000000"/>
                        </a:solidFill>
                        <a:effectLst/>
                        <a:latin typeface="+mn-lt"/>
                      </a:endParaRPr>
                    </a:p>
                  </a:txBody>
                  <a:tcPr marL="0" marR="0" marT="0" marB="0" anchor="b"/>
                </a:tc>
                <a:tc>
                  <a:txBody>
                    <a:bodyPr/>
                    <a:lstStyle/>
                    <a:p>
                      <a:pPr algn="l" fontAlgn="b"/>
                      <a:r>
                        <a:rPr lang="en-US" sz="1700" b="0" u="none" strike="noStrike">
                          <a:solidFill>
                            <a:srgbClr val="000000"/>
                          </a:solidFill>
                          <a:effectLst/>
                          <a:latin typeface="+mn-lt"/>
                        </a:rPr>
                        <a:t>$2.5 billion</a:t>
                      </a:r>
                      <a:endParaRPr lang="en-US" sz="1700" b="0" i="0" u="none" strike="noStrike">
                        <a:solidFill>
                          <a:srgbClr val="000000"/>
                        </a:solidFill>
                        <a:effectLst/>
                        <a:latin typeface="+mn-lt"/>
                      </a:endParaRPr>
                    </a:p>
                  </a:txBody>
                  <a:tcPr marL="0" marR="0" marT="0" marB="0" anchor="b"/>
                </a:tc>
                <a:tc>
                  <a:txBody>
                    <a:bodyPr/>
                    <a:lstStyle/>
                    <a:p>
                      <a:pPr algn="r" fontAlgn="b"/>
                      <a:r>
                        <a:rPr lang="en-US" sz="1700" b="0" u="none" strike="noStrike">
                          <a:solidFill>
                            <a:srgbClr val="000000"/>
                          </a:solidFill>
                          <a:effectLst/>
                          <a:latin typeface="+mn-lt"/>
                        </a:rPr>
                        <a:t>3000</a:t>
                      </a:r>
                      <a:endParaRPr lang="en-US" sz="1700" b="0" i="0" u="none" strike="noStrike">
                        <a:solidFill>
                          <a:srgbClr val="000000"/>
                        </a:solidFill>
                        <a:effectLst/>
                        <a:latin typeface="+mn-lt"/>
                      </a:endParaRPr>
                    </a:p>
                  </a:txBody>
                  <a:tcPr marL="0" marR="0" marT="0" marB="0" anchor="b"/>
                </a:tc>
                <a:tc>
                  <a:txBody>
                    <a:bodyPr/>
                    <a:lstStyle/>
                    <a:p>
                      <a:pPr algn="r" fontAlgn="b"/>
                      <a:r>
                        <a:rPr lang="en-US" sz="1700" b="0" u="none" strike="noStrike">
                          <a:solidFill>
                            <a:srgbClr val="000000"/>
                          </a:solidFill>
                          <a:effectLst/>
                          <a:latin typeface="+mn-lt"/>
                        </a:rPr>
                        <a:t>385</a:t>
                      </a:r>
                      <a:endParaRPr lang="en-US" sz="1700" b="0" i="0" u="none" strike="noStrike">
                        <a:solidFill>
                          <a:srgbClr val="000000"/>
                        </a:solidFill>
                        <a:effectLst/>
                        <a:latin typeface="+mn-lt"/>
                      </a:endParaRPr>
                    </a:p>
                  </a:txBody>
                  <a:tcPr marL="0" marR="0" marT="0" marB="0" anchor="b"/>
                </a:tc>
                <a:extLst>
                  <a:ext uri="{0D108BD9-81ED-4DB2-BD59-A6C34878D82A}">
                    <a16:rowId xmlns:a16="http://schemas.microsoft.com/office/drawing/2014/main" xmlns="" val="769595587"/>
                  </a:ext>
                </a:extLst>
              </a:tr>
              <a:tr h="283647">
                <a:tc>
                  <a:txBody>
                    <a:bodyPr/>
                    <a:lstStyle/>
                    <a:p>
                      <a:pPr algn="l" fontAlgn="b"/>
                      <a:r>
                        <a:rPr lang="en-US" sz="1700" b="0" u="none" strike="noStrike">
                          <a:solidFill>
                            <a:srgbClr val="000000"/>
                          </a:solidFill>
                          <a:effectLst/>
                          <a:latin typeface="+mn-lt"/>
                        </a:rPr>
                        <a:t>Three Corners Connector</a:t>
                      </a:r>
                      <a:endParaRPr lang="en-US" sz="1700" b="0" i="0" u="none" strike="noStrike">
                        <a:solidFill>
                          <a:srgbClr val="000000"/>
                        </a:solidFill>
                        <a:effectLst/>
                        <a:latin typeface="+mn-lt"/>
                      </a:endParaRPr>
                    </a:p>
                  </a:txBody>
                  <a:tcPr marL="0" marR="0" marT="0" marB="0" anchor="b"/>
                </a:tc>
                <a:tc>
                  <a:txBody>
                    <a:bodyPr/>
                    <a:lstStyle/>
                    <a:p>
                      <a:pPr algn="ctr" fontAlgn="b"/>
                      <a:r>
                        <a:rPr lang="en-US" sz="1700" b="0" i="0" u="none" strike="noStrike" dirty="0">
                          <a:solidFill>
                            <a:srgbClr val="000000"/>
                          </a:solidFill>
                          <a:effectLst/>
                          <a:latin typeface="+mn-lt"/>
                        </a:rPr>
                        <a:t>West, ERCOT, SPP</a:t>
                      </a:r>
                    </a:p>
                  </a:txBody>
                  <a:tcPr marL="0" marR="0" marT="0" marB="0" anchor="b"/>
                </a:tc>
                <a:tc>
                  <a:txBody>
                    <a:bodyPr/>
                    <a:lstStyle/>
                    <a:p>
                      <a:pPr algn="ctr" fontAlgn="b"/>
                      <a:r>
                        <a:rPr lang="en-US" sz="1700" b="0" u="none" strike="noStrike">
                          <a:solidFill>
                            <a:srgbClr val="000000"/>
                          </a:solidFill>
                          <a:effectLst/>
                          <a:latin typeface="+mn-lt"/>
                        </a:rPr>
                        <a:t>2028</a:t>
                      </a:r>
                      <a:endParaRPr lang="en-US" sz="1700" b="0" i="0" u="none" strike="noStrike">
                        <a:solidFill>
                          <a:srgbClr val="000000"/>
                        </a:solidFill>
                        <a:effectLst/>
                        <a:latin typeface="+mn-lt"/>
                      </a:endParaRPr>
                    </a:p>
                  </a:txBody>
                  <a:tcPr marL="0" marR="0" marT="0" marB="0" anchor="b"/>
                </a:tc>
                <a:tc>
                  <a:txBody>
                    <a:bodyPr/>
                    <a:lstStyle/>
                    <a:p>
                      <a:pPr algn="l" fontAlgn="b"/>
                      <a:r>
                        <a:rPr lang="en-US" sz="1700" b="0" u="none" strike="noStrike">
                          <a:solidFill>
                            <a:srgbClr val="000000"/>
                          </a:solidFill>
                          <a:effectLst/>
                          <a:latin typeface="+mn-lt"/>
                        </a:rPr>
                        <a:t>$1.5 billion</a:t>
                      </a:r>
                      <a:endParaRPr lang="en-US" sz="1700" b="0" i="0" u="none" strike="noStrike">
                        <a:solidFill>
                          <a:srgbClr val="000000"/>
                        </a:solidFill>
                        <a:effectLst/>
                        <a:latin typeface="+mn-lt"/>
                      </a:endParaRPr>
                    </a:p>
                  </a:txBody>
                  <a:tcPr marL="0" marR="0" marT="0" marB="0" anchor="b"/>
                </a:tc>
                <a:tc>
                  <a:txBody>
                    <a:bodyPr/>
                    <a:lstStyle/>
                    <a:p>
                      <a:pPr algn="l" fontAlgn="b"/>
                      <a:endParaRPr lang="en-US" sz="1700" b="0" i="0" u="none" strike="noStrike">
                        <a:solidFill>
                          <a:srgbClr val="000000"/>
                        </a:solidFill>
                        <a:effectLst/>
                        <a:latin typeface="+mn-lt"/>
                      </a:endParaRPr>
                    </a:p>
                  </a:txBody>
                  <a:tcPr marL="0" marR="0" marT="0" marB="0" anchor="b"/>
                </a:tc>
                <a:tc>
                  <a:txBody>
                    <a:bodyPr/>
                    <a:lstStyle/>
                    <a:p>
                      <a:pPr algn="r" fontAlgn="b"/>
                      <a:r>
                        <a:rPr lang="en-US" sz="1700" b="0" u="none" strike="noStrike">
                          <a:solidFill>
                            <a:srgbClr val="000000"/>
                          </a:solidFill>
                          <a:effectLst/>
                          <a:latin typeface="+mn-lt"/>
                        </a:rPr>
                        <a:t>300</a:t>
                      </a:r>
                      <a:endParaRPr lang="en-US" sz="1700" b="0" i="0" u="none" strike="noStrike">
                        <a:solidFill>
                          <a:srgbClr val="000000"/>
                        </a:solidFill>
                        <a:effectLst/>
                        <a:latin typeface="+mn-lt"/>
                      </a:endParaRPr>
                    </a:p>
                  </a:txBody>
                  <a:tcPr marL="0" marR="0" marT="0" marB="0" anchor="b"/>
                </a:tc>
                <a:extLst>
                  <a:ext uri="{0D108BD9-81ED-4DB2-BD59-A6C34878D82A}">
                    <a16:rowId xmlns:a16="http://schemas.microsoft.com/office/drawing/2014/main" xmlns="" val="1906203787"/>
                  </a:ext>
                </a:extLst>
              </a:tr>
              <a:tr h="376255">
                <a:tc>
                  <a:txBody>
                    <a:bodyPr/>
                    <a:lstStyle/>
                    <a:p>
                      <a:pPr algn="l" fontAlgn="b"/>
                      <a:r>
                        <a:rPr lang="en-US" sz="1700" b="0" u="none" strike="noStrike" err="1">
                          <a:solidFill>
                            <a:srgbClr val="000000"/>
                          </a:solidFill>
                          <a:effectLst/>
                          <a:latin typeface="+mn-lt"/>
                        </a:rPr>
                        <a:t>SunZia</a:t>
                      </a:r>
                      <a:endParaRPr lang="en-US" sz="1700" b="0" i="0" u="none" strike="noStrike" err="1">
                        <a:solidFill>
                          <a:srgbClr val="000000"/>
                        </a:solidFill>
                        <a:effectLst/>
                        <a:latin typeface="+mn-lt"/>
                      </a:endParaRPr>
                    </a:p>
                  </a:txBody>
                  <a:tcPr marL="0" marR="0" marT="0" marB="0" anchor="b"/>
                </a:tc>
                <a:tc>
                  <a:txBody>
                    <a:bodyPr/>
                    <a:lstStyle/>
                    <a:p>
                      <a:pPr algn="ctr" fontAlgn="b"/>
                      <a:r>
                        <a:rPr lang="en-US" sz="1700" b="0" i="0" u="none" strike="noStrike" dirty="0">
                          <a:solidFill>
                            <a:srgbClr val="000000"/>
                          </a:solidFill>
                          <a:effectLst/>
                          <a:latin typeface="+mn-lt"/>
                        </a:rPr>
                        <a:t>Southwest</a:t>
                      </a:r>
                    </a:p>
                  </a:txBody>
                  <a:tcPr marL="0" marR="0" marT="0" marB="0" anchor="b"/>
                </a:tc>
                <a:tc>
                  <a:txBody>
                    <a:bodyPr/>
                    <a:lstStyle/>
                    <a:p>
                      <a:pPr algn="ctr" fontAlgn="b"/>
                      <a:r>
                        <a:rPr lang="en-US" sz="1700" b="0" u="none" strike="noStrike">
                          <a:solidFill>
                            <a:srgbClr val="000000"/>
                          </a:solidFill>
                          <a:effectLst/>
                          <a:latin typeface="+mn-lt"/>
                        </a:rPr>
                        <a:t>2025</a:t>
                      </a:r>
                      <a:endParaRPr lang="en-US" sz="1700" b="0" i="0" u="none" strike="noStrike">
                        <a:solidFill>
                          <a:srgbClr val="000000"/>
                        </a:solidFill>
                        <a:effectLst/>
                        <a:latin typeface="+mn-lt"/>
                      </a:endParaRPr>
                    </a:p>
                  </a:txBody>
                  <a:tcPr marL="0" marR="0" marT="0" marB="0" anchor="b"/>
                </a:tc>
                <a:tc>
                  <a:txBody>
                    <a:bodyPr/>
                    <a:lstStyle/>
                    <a:p>
                      <a:pPr algn="l" fontAlgn="b"/>
                      <a:r>
                        <a:rPr lang="en-US" sz="1700" b="0" u="none" strike="noStrike">
                          <a:solidFill>
                            <a:srgbClr val="000000"/>
                          </a:solidFill>
                          <a:effectLst/>
                          <a:latin typeface="+mn-lt"/>
                        </a:rPr>
                        <a:t>$8 billion</a:t>
                      </a:r>
                      <a:endParaRPr lang="en-US" sz="1700" b="0" i="0" u="none" strike="noStrike">
                        <a:solidFill>
                          <a:srgbClr val="000000"/>
                        </a:solidFill>
                        <a:effectLst/>
                        <a:latin typeface="+mn-lt"/>
                      </a:endParaRPr>
                    </a:p>
                  </a:txBody>
                  <a:tcPr marL="0" marR="0" marT="0" marB="0" anchor="b"/>
                </a:tc>
                <a:tc>
                  <a:txBody>
                    <a:bodyPr/>
                    <a:lstStyle/>
                    <a:p>
                      <a:pPr algn="r" fontAlgn="b"/>
                      <a:r>
                        <a:rPr lang="en-US" sz="1700" b="0" u="none" strike="noStrike">
                          <a:solidFill>
                            <a:srgbClr val="000000"/>
                          </a:solidFill>
                          <a:effectLst/>
                          <a:latin typeface="+mn-lt"/>
                        </a:rPr>
                        <a:t>3000</a:t>
                      </a:r>
                      <a:endParaRPr lang="en-US" sz="1700" b="0" i="0" u="none" strike="noStrike">
                        <a:solidFill>
                          <a:srgbClr val="000000"/>
                        </a:solidFill>
                        <a:effectLst/>
                        <a:latin typeface="+mn-lt"/>
                      </a:endParaRPr>
                    </a:p>
                  </a:txBody>
                  <a:tcPr marL="0" marR="0" marT="0" marB="0" anchor="b"/>
                </a:tc>
                <a:tc>
                  <a:txBody>
                    <a:bodyPr/>
                    <a:lstStyle/>
                    <a:p>
                      <a:pPr algn="r" fontAlgn="b"/>
                      <a:r>
                        <a:rPr lang="en-US" sz="1700" b="0" u="none" strike="noStrike">
                          <a:solidFill>
                            <a:srgbClr val="000000"/>
                          </a:solidFill>
                          <a:effectLst/>
                          <a:latin typeface="+mn-lt"/>
                        </a:rPr>
                        <a:t>550</a:t>
                      </a:r>
                      <a:endParaRPr lang="en-US" sz="1700" b="0" i="0" u="none" strike="noStrike">
                        <a:solidFill>
                          <a:srgbClr val="000000"/>
                        </a:solidFill>
                        <a:effectLst/>
                        <a:latin typeface="+mn-lt"/>
                      </a:endParaRPr>
                    </a:p>
                  </a:txBody>
                  <a:tcPr marL="0" marR="0" marT="0" marB="0" anchor="b"/>
                </a:tc>
                <a:extLst>
                  <a:ext uri="{0D108BD9-81ED-4DB2-BD59-A6C34878D82A}">
                    <a16:rowId xmlns:a16="http://schemas.microsoft.com/office/drawing/2014/main" xmlns="" val="2717371135"/>
                  </a:ext>
                </a:extLst>
              </a:tr>
              <a:tr h="283647">
                <a:tc>
                  <a:txBody>
                    <a:bodyPr/>
                    <a:lstStyle/>
                    <a:p>
                      <a:pPr algn="l" fontAlgn="b"/>
                      <a:r>
                        <a:rPr lang="en-US" sz="1700" b="0" u="none" strike="noStrike">
                          <a:solidFill>
                            <a:srgbClr val="000000"/>
                          </a:solidFill>
                          <a:effectLst/>
                          <a:latin typeface="+mn-lt"/>
                        </a:rPr>
                        <a:t>SouthCoast Wind (formerly Mayflower Wind)</a:t>
                      </a:r>
                      <a:endParaRPr lang="en-US" sz="1700" b="0" i="0" u="none" strike="noStrike">
                        <a:solidFill>
                          <a:srgbClr val="000000"/>
                        </a:solidFill>
                        <a:effectLst/>
                        <a:latin typeface="+mn-lt"/>
                      </a:endParaRPr>
                    </a:p>
                  </a:txBody>
                  <a:tcPr marL="0" marR="0" marT="0" marB="0" anchor="b"/>
                </a:tc>
                <a:tc>
                  <a:txBody>
                    <a:bodyPr/>
                    <a:lstStyle/>
                    <a:p>
                      <a:pPr algn="ctr" fontAlgn="b"/>
                      <a:r>
                        <a:rPr lang="en-US" sz="1700" b="0" i="0" u="none" strike="noStrike" dirty="0">
                          <a:solidFill>
                            <a:srgbClr val="000000"/>
                          </a:solidFill>
                          <a:effectLst/>
                          <a:latin typeface="+mn-lt"/>
                        </a:rPr>
                        <a:t>New England</a:t>
                      </a:r>
                    </a:p>
                  </a:txBody>
                  <a:tcPr marL="0" marR="0" marT="0" marB="0" anchor="b"/>
                </a:tc>
                <a:tc>
                  <a:txBody>
                    <a:bodyPr/>
                    <a:lstStyle/>
                    <a:p>
                      <a:pPr algn="ctr" fontAlgn="b"/>
                      <a:r>
                        <a:rPr lang="en-US" sz="1700" b="0" u="none" strike="noStrike">
                          <a:solidFill>
                            <a:srgbClr val="000000"/>
                          </a:solidFill>
                          <a:effectLst/>
                          <a:latin typeface="+mn-lt"/>
                        </a:rPr>
                        <a:t>2028</a:t>
                      </a:r>
                      <a:endParaRPr lang="en-US" sz="1700" b="0" i="0" u="none" strike="noStrike">
                        <a:solidFill>
                          <a:srgbClr val="000000"/>
                        </a:solidFill>
                        <a:effectLst/>
                        <a:latin typeface="+mn-lt"/>
                      </a:endParaRPr>
                    </a:p>
                  </a:txBody>
                  <a:tcPr marL="0" marR="0" marT="0" marB="0" anchor="b"/>
                </a:tc>
                <a:tc>
                  <a:txBody>
                    <a:bodyPr/>
                    <a:lstStyle/>
                    <a:p>
                      <a:pPr algn="l" fontAlgn="b"/>
                      <a:r>
                        <a:rPr lang="en-US" sz="1700" b="0" i="0" u="none" strike="noStrike" dirty="0">
                          <a:solidFill>
                            <a:srgbClr val="000000"/>
                          </a:solidFill>
                          <a:effectLst/>
                          <a:latin typeface="+mn-lt"/>
                        </a:rPr>
                        <a:t>$830 million</a:t>
                      </a:r>
                    </a:p>
                  </a:txBody>
                  <a:tcPr marL="0" marR="0" marT="0" marB="0" anchor="b"/>
                </a:tc>
                <a:tc>
                  <a:txBody>
                    <a:bodyPr/>
                    <a:lstStyle/>
                    <a:p>
                      <a:pPr algn="r" fontAlgn="b"/>
                      <a:r>
                        <a:rPr lang="en-US" sz="1700" b="0" u="none" strike="noStrike">
                          <a:solidFill>
                            <a:srgbClr val="000000"/>
                          </a:solidFill>
                          <a:effectLst/>
                          <a:latin typeface="+mn-lt"/>
                        </a:rPr>
                        <a:t>1200</a:t>
                      </a:r>
                      <a:endParaRPr lang="en-US" sz="1700" b="0" i="0" u="none" strike="noStrike">
                        <a:solidFill>
                          <a:srgbClr val="000000"/>
                        </a:solidFill>
                        <a:effectLst/>
                        <a:latin typeface="+mn-lt"/>
                      </a:endParaRPr>
                    </a:p>
                  </a:txBody>
                  <a:tcPr marL="0" marR="0" marT="0" marB="0" anchor="b"/>
                </a:tc>
                <a:tc>
                  <a:txBody>
                    <a:bodyPr/>
                    <a:lstStyle/>
                    <a:p>
                      <a:pPr algn="l" fontAlgn="b"/>
                      <a:endParaRPr lang="en-US" sz="1700" b="0" i="0" u="none" strike="noStrike">
                        <a:solidFill>
                          <a:srgbClr val="000000"/>
                        </a:solidFill>
                        <a:effectLst/>
                        <a:latin typeface="+mn-lt"/>
                      </a:endParaRPr>
                    </a:p>
                  </a:txBody>
                  <a:tcPr marL="0" marR="0" marT="0" marB="0" anchor="b"/>
                </a:tc>
                <a:extLst>
                  <a:ext uri="{0D108BD9-81ED-4DB2-BD59-A6C34878D82A}">
                    <a16:rowId xmlns:a16="http://schemas.microsoft.com/office/drawing/2014/main" xmlns="" val="3182131876"/>
                  </a:ext>
                </a:extLst>
              </a:tr>
              <a:tr h="283647">
                <a:tc>
                  <a:txBody>
                    <a:bodyPr/>
                    <a:lstStyle/>
                    <a:p>
                      <a:pPr algn="l" fontAlgn="b"/>
                      <a:r>
                        <a:rPr lang="en-US" sz="1700" b="0" u="none" strike="noStrike">
                          <a:solidFill>
                            <a:srgbClr val="000000"/>
                          </a:solidFill>
                          <a:effectLst/>
                          <a:latin typeface="+mn-lt"/>
                        </a:rPr>
                        <a:t>Sunrise Wind</a:t>
                      </a:r>
                      <a:endParaRPr lang="en-US" sz="1700" b="0" i="0" u="none" strike="noStrike">
                        <a:solidFill>
                          <a:srgbClr val="000000"/>
                        </a:solidFill>
                        <a:effectLst/>
                        <a:latin typeface="+mn-lt"/>
                      </a:endParaRPr>
                    </a:p>
                  </a:txBody>
                  <a:tcPr marL="0" marR="0" marT="0" marB="0" anchor="b"/>
                </a:tc>
                <a:tc>
                  <a:txBody>
                    <a:bodyPr/>
                    <a:lstStyle/>
                    <a:p>
                      <a:pPr algn="ctr" fontAlgn="b"/>
                      <a:r>
                        <a:rPr lang="en-US" sz="1700" b="0" i="0" u="none" strike="noStrike" dirty="0">
                          <a:solidFill>
                            <a:srgbClr val="000000"/>
                          </a:solidFill>
                          <a:effectLst/>
                          <a:latin typeface="+mn-lt"/>
                        </a:rPr>
                        <a:t>NY</a:t>
                      </a:r>
                    </a:p>
                  </a:txBody>
                  <a:tcPr marL="0" marR="0" marT="0" marB="0" anchor="b"/>
                </a:tc>
                <a:tc>
                  <a:txBody>
                    <a:bodyPr/>
                    <a:lstStyle/>
                    <a:p>
                      <a:pPr algn="ctr" fontAlgn="b"/>
                      <a:r>
                        <a:rPr lang="en-US" sz="1700" b="0" u="none" strike="noStrike">
                          <a:solidFill>
                            <a:srgbClr val="000000"/>
                          </a:solidFill>
                          <a:effectLst/>
                          <a:latin typeface="+mn-lt"/>
                        </a:rPr>
                        <a:t>2025</a:t>
                      </a:r>
                      <a:endParaRPr lang="en-US" sz="1700" b="0" i="0" u="none" strike="noStrike">
                        <a:solidFill>
                          <a:srgbClr val="000000"/>
                        </a:solidFill>
                        <a:effectLst/>
                        <a:latin typeface="+mn-lt"/>
                      </a:endParaRPr>
                    </a:p>
                  </a:txBody>
                  <a:tcPr marL="0" marR="0" marT="0" marB="0" anchor="b"/>
                </a:tc>
                <a:tc>
                  <a:txBody>
                    <a:bodyPr/>
                    <a:lstStyle/>
                    <a:p>
                      <a:pPr algn="l" fontAlgn="b"/>
                      <a:r>
                        <a:rPr lang="en-US" sz="1700" b="0" u="none" strike="noStrike" dirty="0">
                          <a:solidFill>
                            <a:srgbClr val="000000"/>
                          </a:solidFill>
                          <a:effectLst/>
                          <a:latin typeface="+mn-lt"/>
                        </a:rPr>
                        <a:t>$408 million</a:t>
                      </a:r>
                      <a:endParaRPr lang="en-US" sz="1700" b="0" i="0" u="none" strike="noStrike" dirty="0">
                        <a:solidFill>
                          <a:srgbClr val="000000"/>
                        </a:solidFill>
                        <a:effectLst/>
                        <a:latin typeface="+mn-lt"/>
                      </a:endParaRPr>
                    </a:p>
                  </a:txBody>
                  <a:tcPr marL="0" marR="0" marT="0" marB="0" anchor="b"/>
                </a:tc>
                <a:tc>
                  <a:txBody>
                    <a:bodyPr/>
                    <a:lstStyle/>
                    <a:p>
                      <a:pPr algn="r" fontAlgn="b"/>
                      <a:r>
                        <a:rPr lang="en-US" sz="1700" b="0" u="none" strike="noStrike">
                          <a:solidFill>
                            <a:srgbClr val="000000"/>
                          </a:solidFill>
                          <a:effectLst/>
                          <a:latin typeface="+mn-lt"/>
                        </a:rPr>
                        <a:t>924</a:t>
                      </a:r>
                      <a:endParaRPr lang="en-US" sz="1700" b="0" i="0" u="none" strike="noStrike">
                        <a:solidFill>
                          <a:srgbClr val="000000"/>
                        </a:solidFill>
                        <a:effectLst/>
                        <a:latin typeface="+mn-lt"/>
                      </a:endParaRPr>
                    </a:p>
                  </a:txBody>
                  <a:tcPr marL="0" marR="0" marT="0" marB="0" anchor="b"/>
                </a:tc>
                <a:tc>
                  <a:txBody>
                    <a:bodyPr/>
                    <a:lstStyle/>
                    <a:p>
                      <a:pPr algn="r" fontAlgn="b"/>
                      <a:r>
                        <a:rPr lang="en-US" sz="1700" b="0" u="none" strike="noStrike" dirty="0">
                          <a:solidFill>
                            <a:srgbClr val="000000"/>
                          </a:solidFill>
                          <a:effectLst/>
                          <a:latin typeface="+mn-lt"/>
                        </a:rPr>
                        <a:t>25</a:t>
                      </a:r>
                      <a:endParaRPr lang="en-US" sz="17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xmlns="" val="4108225554"/>
                  </a:ext>
                </a:extLst>
              </a:tr>
              <a:tr h="275175">
                <a:tc>
                  <a:txBody>
                    <a:bodyPr/>
                    <a:lstStyle/>
                    <a:p>
                      <a:pPr algn="l" fontAlgn="b"/>
                      <a:r>
                        <a:rPr lang="en-US" sz="1700" b="0" u="none" strike="noStrike" dirty="0">
                          <a:solidFill>
                            <a:srgbClr val="000000"/>
                          </a:solidFill>
                          <a:effectLst/>
                          <a:latin typeface="+mn-lt"/>
                        </a:rPr>
                        <a:t>NJ OSW Wind</a:t>
                      </a:r>
                    </a:p>
                  </a:txBody>
                  <a:tcPr marL="0" marR="0" marT="0" marB="0" anchor="b"/>
                </a:tc>
                <a:tc>
                  <a:txBody>
                    <a:bodyPr/>
                    <a:lstStyle/>
                    <a:p>
                      <a:pPr algn="ctr" fontAlgn="b"/>
                      <a:r>
                        <a:rPr lang="en-US" sz="1700" b="0" i="0" u="none" strike="noStrike" dirty="0">
                          <a:solidFill>
                            <a:srgbClr val="000000"/>
                          </a:solidFill>
                          <a:effectLst/>
                          <a:latin typeface="+mn-lt"/>
                        </a:rPr>
                        <a:t>PJM</a:t>
                      </a:r>
                    </a:p>
                  </a:txBody>
                  <a:tcPr marL="0" marR="0" marT="0" marB="0" anchor="b"/>
                </a:tc>
                <a:tc>
                  <a:txBody>
                    <a:bodyPr/>
                    <a:lstStyle/>
                    <a:p>
                      <a:pPr algn="ctr" fontAlgn="b"/>
                      <a:r>
                        <a:rPr lang="en-US" sz="1700" b="0" u="none" strike="noStrike">
                          <a:solidFill>
                            <a:srgbClr val="000000"/>
                          </a:solidFill>
                          <a:effectLst/>
                          <a:latin typeface="+mn-lt"/>
                        </a:rPr>
                        <a:t>2030</a:t>
                      </a:r>
                      <a:endParaRPr lang="en-US" sz="1700" b="0" i="0" u="none" strike="noStrike">
                        <a:solidFill>
                          <a:srgbClr val="000000"/>
                        </a:solidFill>
                        <a:effectLst/>
                        <a:latin typeface="+mn-lt"/>
                      </a:endParaRPr>
                    </a:p>
                  </a:txBody>
                  <a:tcPr marL="0" marR="0" marT="0" marB="0" anchor="b"/>
                </a:tc>
                <a:tc>
                  <a:txBody>
                    <a:bodyPr/>
                    <a:lstStyle/>
                    <a:p>
                      <a:pPr algn="l" fontAlgn="b"/>
                      <a:r>
                        <a:rPr lang="en-US" sz="1700" b="0" u="none" strike="noStrike">
                          <a:solidFill>
                            <a:srgbClr val="000000"/>
                          </a:solidFill>
                          <a:effectLst/>
                          <a:latin typeface="+mn-lt"/>
                        </a:rPr>
                        <a:t>$504 million</a:t>
                      </a:r>
                      <a:endParaRPr lang="en-US" sz="1700" b="0" i="0" u="none" strike="noStrike">
                        <a:solidFill>
                          <a:srgbClr val="000000"/>
                        </a:solidFill>
                        <a:effectLst/>
                        <a:latin typeface="+mn-lt"/>
                      </a:endParaRPr>
                    </a:p>
                  </a:txBody>
                  <a:tcPr marL="0" marR="0" marT="0" marB="0" anchor="b"/>
                </a:tc>
                <a:tc>
                  <a:txBody>
                    <a:bodyPr/>
                    <a:lstStyle/>
                    <a:p>
                      <a:pPr algn="r" fontAlgn="b"/>
                      <a:r>
                        <a:rPr lang="en-US" sz="1700" b="0" u="none" strike="noStrike">
                          <a:solidFill>
                            <a:srgbClr val="000000"/>
                          </a:solidFill>
                          <a:effectLst/>
                          <a:latin typeface="+mn-lt"/>
                        </a:rPr>
                        <a:t>3550</a:t>
                      </a:r>
                      <a:endParaRPr lang="en-US" sz="1700" b="0" i="0" u="none" strike="noStrike">
                        <a:solidFill>
                          <a:srgbClr val="000000"/>
                        </a:solidFill>
                        <a:effectLst/>
                        <a:latin typeface="+mn-lt"/>
                      </a:endParaRPr>
                    </a:p>
                  </a:txBody>
                  <a:tcPr marL="0" marR="0" marT="0" marB="0" anchor="b"/>
                </a:tc>
                <a:tc>
                  <a:txBody>
                    <a:bodyPr/>
                    <a:lstStyle/>
                    <a:p>
                      <a:pPr algn="l" fontAlgn="b"/>
                      <a:endParaRPr lang="en-US" sz="17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xmlns="" val="3631029953"/>
                  </a:ext>
                </a:extLst>
              </a:tr>
              <a:tr h="376255">
                <a:tc>
                  <a:txBody>
                    <a:bodyPr/>
                    <a:lstStyle/>
                    <a:p>
                      <a:pPr algn="l" fontAlgn="b"/>
                      <a:r>
                        <a:rPr lang="en-US" sz="1700" b="0" u="none" strike="noStrike" dirty="0">
                          <a:solidFill>
                            <a:srgbClr val="000000"/>
                          </a:solidFill>
                          <a:effectLst/>
                          <a:latin typeface="+mn-lt"/>
                        </a:rPr>
                        <a:t>Clean Path New York</a:t>
                      </a:r>
                    </a:p>
                  </a:txBody>
                  <a:tcPr marL="0" marR="0" marT="0" marB="0" anchor="b"/>
                </a:tc>
                <a:tc>
                  <a:txBody>
                    <a:bodyPr/>
                    <a:lstStyle/>
                    <a:p>
                      <a:pPr algn="ctr" fontAlgn="b"/>
                      <a:r>
                        <a:rPr lang="en-US" sz="1700" b="0" i="0" u="none" strike="noStrike" dirty="0">
                          <a:solidFill>
                            <a:srgbClr val="000000"/>
                          </a:solidFill>
                          <a:effectLst/>
                          <a:latin typeface="+mn-lt"/>
                        </a:rPr>
                        <a:t>NY</a:t>
                      </a:r>
                    </a:p>
                  </a:txBody>
                  <a:tcPr marL="0" marR="0" marT="0" marB="0" anchor="b"/>
                </a:tc>
                <a:tc>
                  <a:txBody>
                    <a:bodyPr/>
                    <a:lstStyle/>
                    <a:p>
                      <a:pPr algn="ctr" fontAlgn="b"/>
                      <a:r>
                        <a:rPr lang="en-US" sz="1700" b="0" i="0" u="none" strike="noStrike" dirty="0">
                          <a:solidFill>
                            <a:srgbClr val="000000"/>
                          </a:solidFill>
                          <a:effectLst/>
                          <a:latin typeface="+mn-lt"/>
                        </a:rPr>
                        <a:t>2027</a:t>
                      </a:r>
                    </a:p>
                  </a:txBody>
                  <a:tcPr marL="0" marR="0" marT="0" marB="0" anchor="b"/>
                </a:tc>
                <a:tc>
                  <a:txBody>
                    <a:bodyPr/>
                    <a:lstStyle/>
                    <a:p>
                      <a:pPr algn="l" fontAlgn="b"/>
                      <a:r>
                        <a:rPr lang="en-US" sz="1700" b="0" i="0" u="none" strike="noStrike" dirty="0">
                          <a:solidFill>
                            <a:srgbClr val="000000"/>
                          </a:solidFill>
                          <a:effectLst/>
                          <a:latin typeface="+mn-lt"/>
                        </a:rPr>
                        <a:t>$3.5 billion</a:t>
                      </a:r>
                    </a:p>
                  </a:txBody>
                  <a:tcPr marL="0" marR="0" marT="0" marB="0" anchor="b"/>
                </a:tc>
                <a:tc>
                  <a:txBody>
                    <a:bodyPr/>
                    <a:lstStyle/>
                    <a:p>
                      <a:pPr algn="r" fontAlgn="b"/>
                      <a:r>
                        <a:rPr lang="en-US" sz="1700" b="0" i="0" u="none" strike="noStrike" dirty="0">
                          <a:solidFill>
                            <a:srgbClr val="000000"/>
                          </a:solidFill>
                          <a:effectLst/>
                          <a:latin typeface="+mn-lt"/>
                        </a:rPr>
                        <a:t>1300</a:t>
                      </a:r>
                    </a:p>
                  </a:txBody>
                  <a:tcPr marL="0" marR="0" marT="0" marB="0" anchor="b"/>
                </a:tc>
                <a:tc>
                  <a:txBody>
                    <a:bodyPr/>
                    <a:lstStyle/>
                    <a:p>
                      <a:pPr algn="r" fontAlgn="b"/>
                      <a:r>
                        <a:rPr lang="en-US" sz="1700" b="0" i="0" u="none" strike="noStrike" dirty="0">
                          <a:solidFill>
                            <a:srgbClr val="000000"/>
                          </a:solidFill>
                          <a:effectLst/>
                          <a:latin typeface="+mn-lt"/>
                        </a:rPr>
                        <a:t>175</a:t>
                      </a:r>
                    </a:p>
                  </a:txBody>
                  <a:tcPr marL="0" marR="0" marT="0" marB="0" anchor="b"/>
                </a:tc>
                <a:extLst>
                  <a:ext uri="{0D108BD9-81ED-4DB2-BD59-A6C34878D82A}">
                    <a16:rowId xmlns:a16="http://schemas.microsoft.com/office/drawing/2014/main" xmlns="" val="2490368429"/>
                  </a:ext>
                </a:extLst>
              </a:tr>
            </a:tbl>
          </a:graphicData>
        </a:graphic>
      </p:graphicFrame>
      <p:sp>
        <p:nvSpPr>
          <p:cNvPr id="4" name="Title 1">
            <a:extLst>
              <a:ext uri="{FF2B5EF4-FFF2-40B4-BE49-F238E27FC236}">
                <a16:creationId xmlns:a16="http://schemas.microsoft.com/office/drawing/2014/main" xmlns="" id="{3CD18A16-BBC4-9152-6701-7428DFACD79D}"/>
              </a:ext>
            </a:extLst>
          </p:cNvPr>
          <p:cNvSpPr txBox="1">
            <a:spLocks/>
          </p:cNvSpPr>
          <p:nvPr/>
        </p:nvSpPr>
        <p:spPr>
          <a:xfrm>
            <a:off x="494556" y="235916"/>
            <a:ext cx="11202888" cy="1165095"/>
          </a:xfrm>
          <a:prstGeom prst="rect">
            <a:avLst/>
          </a:prstGeom>
        </p:spPr>
        <p:txBody>
          <a:bodyPr anchor="ct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a:solidFill>
                  <a:schemeClr val="bg1"/>
                </a:solidFill>
              </a:rPr>
              <a:t>HVDC Transmission Projects in Development</a:t>
            </a:r>
          </a:p>
        </p:txBody>
      </p:sp>
    </p:spTree>
    <p:extLst>
      <p:ext uri="{BB962C8B-B14F-4D97-AF65-F5344CB8AC3E}">
        <p14:creationId xmlns:p14="http://schemas.microsoft.com/office/powerpoint/2010/main" val="3021841598"/>
      </p:ext>
    </p:extLst>
  </p:cSld>
  <p:clrMapOvr>
    <a:masterClrMapping/>
  </p:clrMapOvr>
</p:sld>
</file>

<file path=ppt/theme/theme1.xml><?xml version="1.0" encoding="utf-8"?>
<a:theme xmlns:a="http://schemas.openxmlformats.org/drawingml/2006/main" name="Grid Strategies Theme">
  <a:themeElements>
    <a:clrScheme name="Grid Strategies">
      <a:dk1>
        <a:srgbClr val="1B4489"/>
      </a:dk1>
      <a:lt1>
        <a:sysClr val="window" lastClr="FFFFFF"/>
      </a:lt1>
      <a:dk2>
        <a:srgbClr val="0C0C0C"/>
      </a:dk2>
      <a:lt2>
        <a:srgbClr val="E7E6E6"/>
      </a:lt2>
      <a:accent1>
        <a:srgbClr val="1B4489"/>
      </a:accent1>
      <a:accent2>
        <a:srgbClr val="0070C0"/>
      </a:accent2>
      <a:accent3>
        <a:srgbClr val="F5B21F"/>
      </a:accent3>
      <a:accent4>
        <a:srgbClr val="BF8709"/>
      </a:accent4>
      <a:accent5>
        <a:srgbClr val="3A1B77"/>
      </a:accent5>
      <a:accent6>
        <a:srgbClr val="7030A0"/>
      </a:accent6>
      <a:hlink>
        <a:srgbClr val="F5B21F"/>
      </a:hlink>
      <a:folHlink>
        <a:srgbClr val="976A07"/>
      </a:folHlink>
    </a:clrScheme>
    <a:fontScheme name="Main Font">
      <a:majorFont>
        <a:latin typeface="Roboto Black"/>
        <a:ea typeface=""/>
        <a:cs typeface=""/>
      </a:majorFont>
      <a:minorFont>
        <a:latin typeface="Roboto"/>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id Strategies Theme" id="{2EEB1DB4-85D8-42AD-BC4A-F99126B5332E}" vid="{9601EE02-F159-4565-B004-702C977D5E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Grid Strategies Theme</Template>
  <TotalTime>181</TotalTime>
  <Words>1045</Words>
  <Application>Microsoft Macintosh PowerPoint</Application>
  <PresentationFormat>Widescreen</PresentationFormat>
  <Paragraphs>359</Paragraphs>
  <Slides>16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Roboto</vt:lpstr>
      <vt:lpstr>Roboto Black</vt:lpstr>
      <vt:lpstr>Roboto Light</vt:lpstr>
      <vt:lpstr>Wingdings</vt:lpstr>
      <vt:lpstr>Grid Strategies Theme</vt:lpstr>
      <vt:lpstr>No energy transition without transmission</vt:lpstr>
      <vt:lpstr>Under-appreciated benefits of transmission</vt:lpstr>
      <vt:lpstr>Windy next door if not here</vt:lpstr>
      <vt:lpstr>Under-appreciated declining transmission cost—Bigger uses less $ and land</vt:lpstr>
      <vt:lpstr>117th Congress hit a bunt or two but no home run</vt:lpstr>
      <vt:lpstr>Impotent planning</vt:lpstr>
      <vt:lpstr>Big transmission CAN be built!  Address the 3Ps</vt:lpstr>
      <vt:lpstr>22 Projects  Ready to Go</vt:lpstr>
      <vt:lpstr>PowerPoint Presentation</vt:lpstr>
      <vt:lpstr>PowerPoint Presentation</vt:lpstr>
      <vt:lpstr>PowerPoint Presentation</vt:lpstr>
      <vt:lpstr>Major lines recently advancing</vt:lpstr>
      <vt:lpstr>Voluntary “market-based” transmission under-invests, both in theory and practice</vt:lpstr>
      <vt:lpstr>Economically sound transmission planning</vt:lpstr>
      <vt:lpstr>Improving benefits assessment</vt:lpstr>
      <vt:lpstr>Actions Needed</vt:lpstr>
    </vt:vector>
  </TitlesOfParts>
  <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HVDC Presentation</dc:title>
  <dc:creator>Zachary Zimmerman</dc:creator>
  <cp:lastModifiedBy>Graziano, Jo-Ann</cp:lastModifiedBy>
  <cp:revision>107</cp:revision>
  <dcterms:created xsi:type="dcterms:W3CDTF">2023-03-07T22:03:26Z</dcterms:created>
  <dcterms:modified xsi:type="dcterms:W3CDTF">2023-04-04T19:37:07Z</dcterms:modified>
</cp:coreProperties>
</file>