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  <p:sldMasterId id="2147483721" r:id="rId2"/>
  </p:sldMasterIdLst>
  <p:notesMasterIdLst>
    <p:notesMasterId r:id="rId28"/>
  </p:notesMasterIdLst>
  <p:sldIdLst>
    <p:sldId id="9342" r:id="rId3"/>
    <p:sldId id="2147377670" r:id="rId4"/>
    <p:sldId id="2147377971" r:id="rId5"/>
    <p:sldId id="2147377977" r:id="rId6"/>
    <p:sldId id="2147377611" r:id="rId7"/>
    <p:sldId id="2147377983" r:id="rId8"/>
    <p:sldId id="2147377978" r:id="rId9"/>
    <p:sldId id="2147377468" r:id="rId10"/>
    <p:sldId id="2147377974" r:id="rId11"/>
    <p:sldId id="2147377551" r:id="rId12"/>
    <p:sldId id="4390" r:id="rId13"/>
    <p:sldId id="2147377570" r:id="rId14"/>
    <p:sldId id="2040" r:id="rId15"/>
    <p:sldId id="9332" r:id="rId16"/>
    <p:sldId id="2147377554" r:id="rId17"/>
    <p:sldId id="9379" r:id="rId18"/>
    <p:sldId id="2147377969" r:id="rId19"/>
    <p:sldId id="2147377633" r:id="rId20"/>
    <p:sldId id="2147377563" r:id="rId21"/>
    <p:sldId id="2147377987" r:id="rId22"/>
    <p:sldId id="2147377988" r:id="rId23"/>
    <p:sldId id="2147377976" r:id="rId24"/>
    <p:sldId id="2147377979" r:id="rId25"/>
    <p:sldId id="2147377986" r:id="rId26"/>
    <p:sldId id="2147377669" r:id="rId27"/>
  </p:sldIdLst>
  <p:sldSz cx="12192000" cy="6858000"/>
  <p:notesSz cx="7010400" cy="92964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2C3F791D-ACF6-4769-8278-993B69795E43}">
          <p14:sldIdLst>
            <p14:sldId id="9342"/>
            <p14:sldId id="2147377670"/>
            <p14:sldId id="2147377971"/>
            <p14:sldId id="2147377977"/>
            <p14:sldId id="2147377611"/>
            <p14:sldId id="2147377983"/>
            <p14:sldId id="2147377978"/>
            <p14:sldId id="2147377468"/>
            <p14:sldId id="2147377974"/>
            <p14:sldId id="2147377551"/>
            <p14:sldId id="4390"/>
          </p14:sldIdLst>
        </p14:section>
        <p14:section name="Backup" id="{B8EC57C4-7053-4EE2-B61B-16A5283106FD}">
          <p14:sldIdLst>
            <p14:sldId id="2147377570"/>
            <p14:sldId id="2040"/>
            <p14:sldId id="9332"/>
            <p14:sldId id="2147377554"/>
            <p14:sldId id="9379"/>
            <p14:sldId id="2147377969"/>
            <p14:sldId id="2147377633"/>
            <p14:sldId id="2147377563"/>
            <p14:sldId id="2147377987"/>
            <p14:sldId id="2147377988"/>
            <p14:sldId id="2147377976"/>
            <p14:sldId id="2147377979"/>
            <p14:sldId id="2147377986"/>
            <p14:sldId id="21473776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9FD6"/>
    <a:srgbClr val="000099"/>
    <a:srgbClr val="81C3FF"/>
    <a:srgbClr val="D26B6B"/>
    <a:srgbClr val="FEAE51"/>
    <a:srgbClr val="98B2D1"/>
    <a:srgbClr val="62CB7D"/>
    <a:srgbClr val="0043C8"/>
    <a:srgbClr val="4583FF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0" autoAdjust="0"/>
    <p:restoredTop sz="70602" autoAdjust="0"/>
  </p:normalViewPr>
  <p:slideViewPr>
    <p:cSldViewPr snapToGrid="0" snapToObjects="1">
      <p:cViewPr varScale="1">
        <p:scale>
          <a:sx n="77" d="100"/>
          <a:sy n="77" d="100"/>
        </p:scale>
        <p:origin x="2296" y="1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8656E-F3AA-4C7E-B137-DDED4D69BD92}" type="datetimeFigureOut">
              <a:rPr lang="en-US" smtClean="0"/>
              <a:t>7/19/23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A17F6-9A2B-48FB-9ED2-066F3B8D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7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04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63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A17F6-9A2B-48FB-9ED2-066F3B8D11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9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86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70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7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A17F6-9A2B-48FB-9ED2-066F3B8D11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9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73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02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4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A17F6-9A2B-48FB-9ED2-066F3B8D11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4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36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06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A17F6-9A2B-48FB-9ED2-066F3B8D11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88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17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9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A17F6-9A2B-48FB-9ED2-066F3B8D11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92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6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05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A17F6-9A2B-48FB-9ED2-066F3B8D11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2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49CB-0B81-4204-A849-0379B10D6E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52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A17F6-9A2B-48FB-9ED2-066F3B8D11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6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xmlns="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xmlns="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xmlns="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xmlns="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xmlns="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5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80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8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91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92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09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8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40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2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9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xmlns="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xmlns="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xmlns="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xmlns="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xmlns="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677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91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11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38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443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85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24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17FBE218-B3E5-C443-992C-52EB98D9DC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445079"/>
            <a:ext cx="12192000" cy="39678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xmlns="" id="{A69B6B60-0914-1A4D-8CC7-5B3321FC63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6201" y="754212"/>
            <a:ext cx="3013039" cy="2672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xmlns="" id="{681DE050-6D7D-DB4E-B044-687175EF96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23162" y="3429001"/>
            <a:ext cx="3013039" cy="2672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13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17FBE218-B3E5-C443-992C-52EB98D9DC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2211" y="2365512"/>
            <a:ext cx="5707199" cy="3411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52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4125A4A-6E7B-4D52-B782-D35971C1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68A5119-6328-45A2-B788-4D75501A863B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xmlns="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xmlns="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xmlns="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xmlns="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xmlns="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693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218B94F-AF87-4DF5-917F-68B3B9D7A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2F6689D-6A8A-4E1B-8998-9AC1E3ECD2C6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xmlns="" id="{D7C3314F-86DB-4666-89BC-E224A47AA062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xmlns="" id="{B4AEFD5D-4F01-4FFD-A6FA-B1A213C90EFF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596A093-57F4-4FA6-BBBD-EA76DC5F2277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5F750E21-1D49-4E10-827D-200B256297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7453110-6C0E-44E4-ACB1-022FA42D6846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xmlns="" id="{4CC1F13D-4ED5-414F-B47A-3BB58384C6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xmlns="" id="{55C77DAA-8736-45B7-8579-3F371B2BE0BF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D494A2CC-906D-4738-8D19-75CF39B5EFE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>
              <a:hlinkClick r:id="rId4"/>
              <a:extLst>
                <a:ext uri="{FF2B5EF4-FFF2-40B4-BE49-F238E27FC236}">
                  <a16:creationId xmlns:a16="http://schemas.microsoft.com/office/drawing/2014/main" xmlns="" id="{6ED68CC2-1290-418C-A3D8-BF4003C7E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4" name="Picture 23">
              <a:hlinkClick r:id="rId6"/>
              <a:extLst>
                <a:ext uri="{FF2B5EF4-FFF2-40B4-BE49-F238E27FC236}">
                  <a16:creationId xmlns:a16="http://schemas.microsoft.com/office/drawing/2014/main" xmlns="" id="{426FC693-794E-4D5A-859E-E5660631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5" name="Picture 24">
              <a:hlinkClick r:id="rId8"/>
              <a:extLst>
                <a:ext uri="{FF2B5EF4-FFF2-40B4-BE49-F238E27FC236}">
                  <a16:creationId xmlns:a16="http://schemas.microsoft.com/office/drawing/2014/main" xmlns="" id="{9CB44A66-913A-4906-AF8C-CAF624948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35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xmlns="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xmlns="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xmlns="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xmlns="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xmlns="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912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199534-F376-4046-B2A5-0DABF23BC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CA10209-2556-4E88-9C53-C82BB561D360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xmlns="" id="{5A65CD8C-571F-4F13-9ACD-388A95F9C39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xmlns="" id="{70D9540F-8676-4DC9-9AD0-53E2E447A60B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5335DD4-CF31-4226-B0ED-6AC0861CE7F3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81B1AA5F-8799-4148-ADE4-03B6015AF9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387B37E-24DE-41FE-88B8-CB71C413E48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xmlns="" id="{F57861ED-D104-4B83-9E17-35CF65C93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xmlns="" id="{C7DB855C-420B-4B9F-9C3D-E931FD2DF19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9B135E8-388C-476B-82E7-3A3F166F4770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>
              <a:hlinkClick r:id="rId4"/>
              <a:extLst>
                <a:ext uri="{FF2B5EF4-FFF2-40B4-BE49-F238E27FC236}">
                  <a16:creationId xmlns:a16="http://schemas.microsoft.com/office/drawing/2014/main" xmlns="" id="{E266B037-1BAF-478E-B5C5-9813F14B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4" name="Picture 23">
              <a:hlinkClick r:id="rId6"/>
              <a:extLst>
                <a:ext uri="{FF2B5EF4-FFF2-40B4-BE49-F238E27FC236}">
                  <a16:creationId xmlns:a16="http://schemas.microsoft.com/office/drawing/2014/main" xmlns="" id="{199E82FE-B4CC-442B-87B2-8AA034F4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6" name="Picture 25">
              <a:hlinkClick r:id="rId8"/>
              <a:extLst>
                <a:ext uri="{FF2B5EF4-FFF2-40B4-BE49-F238E27FC236}">
                  <a16:creationId xmlns:a16="http://schemas.microsoft.com/office/drawing/2014/main" xmlns="" id="{6FDA0DCD-8F49-4EC3-BAB9-28F0A9A0A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7586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933846D-8286-4C4F-9E84-0166B3B6F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B49EC80-CE18-49D5-9DBD-93A4A1A9B1D5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xmlns="" id="{336A74C0-A223-46BC-950A-5C256B933095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xmlns="" id="{73DAF180-15A4-4BE3-B0CC-48CBC7F9C9E0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0003823-90A6-477A-AC03-4669EEFDD197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8C726F29-9B81-4284-BEAB-1D2A0A773A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60935A5-5331-4D5C-B8B2-E787D14F37CD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xmlns="" id="{1543F947-2CD5-4999-91AD-575B7FBF6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xmlns="" id="{B5472040-DAF7-49EE-98F1-32B31821D27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FAF9D9D9-25D6-4B21-98BD-03C1BCC4484B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4" name="Picture 23">
              <a:hlinkClick r:id="rId4"/>
              <a:extLst>
                <a:ext uri="{FF2B5EF4-FFF2-40B4-BE49-F238E27FC236}">
                  <a16:creationId xmlns:a16="http://schemas.microsoft.com/office/drawing/2014/main" xmlns="" id="{0FD9CB8F-F626-433E-B0F9-62CFB7254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6" name="Picture 25">
              <a:hlinkClick r:id="rId6"/>
              <a:extLst>
                <a:ext uri="{FF2B5EF4-FFF2-40B4-BE49-F238E27FC236}">
                  <a16:creationId xmlns:a16="http://schemas.microsoft.com/office/drawing/2014/main" xmlns="" id="{11CD34C3-0F8A-49C9-B966-3B44522D3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7" name="Picture 26">
              <a:hlinkClick r:id="rId8"/>
              <a:extLst>
                <a:ext uri="{FF2B5EF4-FFF2-40B4-BE49-F238E27FC236}">
                  <a16:creationId xmlns:a16="http://schemas.microsoft.com/office/drawing/2014/main" xmlns="" id="{2E7D2D06-4352-44B1-A75A-F5B80792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518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5804657-5855-4902-9A2C-CCCB0130A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07981A0-E568-4019-80B5-520E03DD0A35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xmlns="" id="{0E5FCFF2-B598-4D15-976B-D888841FBD6A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xmlns="" id="{643D994C-FBFD-4CDC-AE44-B05123BF6BE8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2417D22-7836-4487-85F1-3016BE1064FF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C2AA1D4D-8510-4AD9-8488-C60E3C249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A4CB0F9-2B3B-4498-A401-385B85C289B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xmlns="" id="{F01B1046-0558-4D79-8DE8-F0CE2BE4A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xmlns="" id="{A8CE954D-BB6A-4798-AA35-CAF9B0D557A1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D9FAF62-DBCD-4B7D-B617-AF7627633546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>
              <a:hlinkClick r:id="rId4"/>
              <a:extLst>
                <a:ext uri="{FF2B5EF4-FFF2-40B4-BE49-F238E27FC236}">
                  <a16:creationId xmlns:a16="http://schemas.microsoft.com/office/drawing/2014/main" xmlns="" id="{496FB102-C04A-43BC-918E-48AECF8B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4" name="Picture 23">
              <a:hlinkClick r:id="rId6"/>
              <a:extLst>
                <a:ext uri="{FF2B5EF4-FFF2-40B4-BE49-F238E27FC236}">
                  <a16:creationId xmlns:a16="http://schemas.microsoft.com/office/drawing/2014/main" xmlns="" id="{D350FCD0-BAB5-458B-B471-3BE1BB13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6" name="Picture 25">
              <a:hlinkClick r:id="rId8"/>
              <a:extLst>
                <a:ext uri="{FF2B5EF4-FFF2-40B4-BE49-F238E27FC236}">
                  <a16:creationId xmlns:a16="http://schemas.microsoft.com/office/drawing/2014/main" xmlns="" id="{F194F28A-A69B-4A95-86BC-0E4BA0B7F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243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4CC8DE4-AF4E-4926-8A8A-ACA8602B6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D7CEC4A-62D0-4F81-8EB9-510F6BCC9B07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xmlns="" id="{32EE8C4C-C80D-4B67-BD1A-BD165CCB6409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xmlns="" id="{028DD312-2F6A-4EFA-B517-A90F9D98A84D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4CCBEA7-FFA3-48B4-8EDC-17A88D1D00F7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21F3C579-E00F-418A-9330-C831D8927F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81FAFA1-7ACA-406D-A5A4-14571839DA0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xmlns="" id="{EF16550A-D1E6-4BC3-9BCC-3A1D120CC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3" name="TextBox 22">
              <a:hlinkClick r:id="rId3"/>
              <a:extLst>
                <a:ext uri="{FF2B5EF4-FFF2-40B4-BE49-F238E27FC236}">
                  <a16:creationId xmlns:a16="http://schemas.microsoft.com/office/drawing/2014/main" xmlns="" id="{C595DB9E-CA56-42CA-AE58-9274DC0531B3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DA2057E-6BF0-4EAC-ABDB-897E79004048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6" name="Picture 25">
              <a:hlinkClick r:id="rId4"/>
              <a:extLst>
                <a:ext uri="{FF2B5EF4-FFF2-40B4-BE49-F238E27FC236}">
                  <a16:creationId xmlns:a16="http://schemas.microsoft.com/office/drawing/2014/main" xmlns="" id="{64E8E63B-8523-425C-A378-4CD1C302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5" name="Picture 34">
              <a:hlinkClick r:id="rId6"/>
              <a:extLst>
                <a:ext uri="{FF2B5EF4-FFF2-40B4-BE49-F238E27FC236}">
                  <a16:creationId xmlns:a16="http://schemas.microsoft.com/office/drawing/2014/main" xmlns="" id="{6FC5D2A2-1EC4-457A-A219-1E5D9F5D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6" name="Picture 35">
              <a:hlinkClick r:id="rId8"/>
              <a:extLst>
                <a:ext uri="{FF2B5EF4-FFF2-40B4-BE49-F238E27FC236}">
                  <a16:creationId xmlns:a16="http://schemas.microsoft.com/office/drawing/2014/main" xmlns="" id="{6B33448B-151A-44CF-B915-3A912E890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061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A818C76-D027-4782-BF0E-E69C3B825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0F6FA96-C33B-41E3-9BCE-272050322CF1}"/>
              </a:ext>
            </a:extLst>
          </p:cNvPr>
          <p:cNvSpPr/>
          <p:nvPr/>
        </p:nvSpPr>
        <p:spPr bwMode="auto">
          <a:xfrm>
            <a:off x="-2" y="1"/>
            <a:ext cx="687013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36">
            <a:extLst>
              <a:ext uri="{FF2B5EF4-FFF2-40B4-BE49-F238E27FC236}">
                <a16:creationId xmlns:a16="http://schemas.microsoft.com/office/drawing/2014/main" xmlns="" id="{1B721F3F-4625-455B-9BF8-379B0FBB2191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xmlns="" id="{A3505772-57DB-47F7-A86A-9C8E42CBB514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4DD65E5-73E9-492A-8F6A-E73EDF3A5689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D009A0C7-50B8-4E2C-8CEC-4F3832672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BC21AE3-D63A-4866-B7ED-158938FE5E0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0" name="Text Box 47">
              <a:extLst>
                <a:ext uri="{FF2B5EF4-FFF2-40B4-BE49-F238E27FC236}">
                  <a16:creationId xmlns:a16="http://schemas.microsoft.com/office/drawing/2014/main" xmlns="" id="{EE32298B-4ED0-460E-B694-77BD2BCDE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6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1" name="TextBox 20">
              <a:hlinkClick r:id="rId3"/>
              <a:extLst>
                <a:ext uri="{FF2B5EF4-FFF2-40B4-BE49-F238E27FC236}">
                  <a16:creationId xmlns:a16="http://schemas.microsoft.com/office/drawing/2014/main" xmlns="" id="{416983F7-33E8-4C89-B536-0444301A0342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149A679-AC02-4361-94DA-EDF8A2DE2876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4" name="Picture 23">
              <a:hlinkClick r:id="rId4"/>
              <a:extLst>
                <a:ext uri="{FF2B5EF4-FFF2-40B4-BE49-F238E27FC236}">
                  <a16:creationId xmlns:a16="http://schemas.microsoft.com/office/drawing/2014/main" xmlns="" id="{72CA7F54-B2E6-4D34-83A5-9D11835C5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26" name="Picture 25">
              <a:hlinkClick r:id="rId6"/>
              <a:extLst>
                <a:ext uri="{FF2B5EF4-FFF2-40B4-BE49-F238E27FC236}">
                  <a16:creationId xmlns:a16="http://schemas.microsoft.com/office/drawing/2014/main" xmlns="" id="{3CD3E72F-EEF5-42BA-8DFE-F2111B94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27" name="Picture 26">
              <a:hlinkClick r:id="rId8"/>
              <a:extLst>
                <a:ext uri="{FF2B5EF4-FFF2-40B4-BE49-F238E27FC236}">
                  <a16:creationId xmlns:a16="http://schemas.microsoft.com/office/drawing/2014/main" xmlns="" id="{9123B563-BEFC-4447-8048-E66367BFB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490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61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560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702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12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6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xmlns="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xmlns="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xmlns="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xmlns="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xmlns="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022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979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71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610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8B126F-922E-4C6E-87A5-234451CAD762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437305-8BFE-47C1-96DD-CEDBF8D6719E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E0D2D6E-8982-430B-958E-9129593A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1DCA2EA-788A-4791-942C-72070DBE82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B309C7D-4404-4906-9C22-B1C52782E5F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7330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52D29BE-28DD-432F-8C22-AE8C1D05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C14443C-E161-4BFE-8357-B61CEFEC84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C69AFDA-38D1-42E9-ADFD-FDEBA76A2A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388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742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28DBAF-C657-4893-B3F8-CA7915C5EF2A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14F37B4-A3A1-47F0-B953-F087A6BC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D1B47D12-FA39-425B-A70E-42978C42F4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3073C21-095B-4B2C-A4ED-0E0B4E16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72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F0B7D13D-E750-F24C-98D8-229475F70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1BCFEA89-A612-6146-AED8-9EEC1242D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94C9D970-D9E8-9B45-8D42-631009789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256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1DCEBE-AECA-4A38-9A16-6E2B7E8D9AF5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60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01B213-0E7A-407F-8B15-06AFF5333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316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xmlns="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xmlns="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xmlns="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xmlns="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xmlns="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571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DEF42B-8BE6-4527-957D-01CFF45BB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9150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ABDC1B-DF20-4D83-8F95-CF02F5DFE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4A0BDF-AF36-436C-9B89-D7318A27E3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xmlns="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xmlns="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xmlns="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xmlns="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xmlns="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84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xmlns="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xmlns="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xmlns="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xmlns="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xmlns="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87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17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29" Type="http://schemas.openxmlformats.org/officeDocument/2006/relationships/image" Target="../media/image1.png"/><Relationship Id="rId30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1.xml"/><Relationship Id="rId25" Type="http://schemas.openxmlformats.org/officeDocument/2006/relationships/theme" Target="../theme/theme2.xml"/><Relationship Id="rId26" Type="http://schemas.openxmlformats.org/officeDocument/2006/relationships/image" Target="../media/image15.png"/><Relationship Id="rId27" Type="http://schemas.openxmlformats.org/officeDocument/2006/relationships/image" Target="../media/image17.svg"/><Relationship Id="rId1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17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8" r:id="rId16"/>
    <p:sldLayoutId id="2147483743" r:id="rId17"/>
    <p:sldLayoutId id="2147483744" r:id="rId18"/>
    <p:sldLayoutId id="2147483745" r:id="rId19"/>
    <p:sldLayoutId id="2147483742" r:id="rId20"/>
    <p:sldLayoutId id="2147483747" r:id="rId21"/>
    <p:sldLayoutId id="2147483715" r:id="rId22"/>
    <p:sldLayoutId id="2147483716" r:id="rId23"/>
    <p:sldLayoutId id="2147483753" r:id="rId24"/>
    <p:sldLayoutId id="2147483754" r:id="rId25"/>
    <p:sldLayoutId id="2147483756" r:id="rId26"/>
    <p:sldLayoutId id="2147483757" r:id="rId27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B7AB45-5C00-470C-B02A-25EE18700700}"/>
              </a:ext>
            </a:extLst>
          </p:cNvPr>
          <p:cNvSpPr/>
          <p:nvPr/>
        </p:nvSpPr>
        <p:spPr bwMode="auto"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8495C244-7367-46AC-9E31-F49FBCBA73EC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 Box 47">
            <a:extLst>
              <a:ext uri="{FF2B5EF4-FFF2-40B4-BE49-F238E27FC236}">
                <a16:creationId xmlns:a16="http://schemas.microsoft.com/office/drawing/2014/main" xmlns="" id="{232D3423-C96E-49AF-BCFD-C53160D53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7" name="Text Box 36">
            <a:extLst>
              <a:ext uri="{FF2B5EF4-FFF2-40B4-BE49-F238E27FC236}">
                <a16:creationId xmlns:a16="http://schemas.microsoft.com/office/drawing/2014/main" xmlns="" id="{A0464F9C-6E20-44DD-B827-4AD9E7B1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bg1">
                    <a:lumMod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F19EED32-231F-4958-9106-0885046D28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7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48" r:id="rId17"/>
    <p:sldLayoutId id="2147483749" r:id="rId18"/>
    <p:sldLayoutId id="2147483750" r:id="rId19"/>
    <p:sldLayoutId id="2147483751" r:id="rId20"/>
    <p:sldLayoutId id="2147483738" r:id="rId21"/>
    <p:sldLayoutId id="2147483740" r:id="rId22"/>
    <p:sldLayoutId id="2147483741" r:id="rId23"/>
    <p:sldLayoutId id="2147483752" r:id="rId24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Char char="–"/>
        <a:defRPr sz="2800">
          <a:solidFill>
            <a:schemeClr val="bg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bg1"/>
        </a:buClr>
        <a:buSzPct val="80000"/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g"/><Relationship Id="rId12" Type="http://schemas.openxmlformats.org/officeDocument/2006/relationships/image" Target="../media/image20.jpg"/><Relationship Id="rId13" Type="http://schemas.openxmlformats.org/officeDocument/2006/relationships/image" Target="../media/image21.jpg"/><Relationship Id="rId14" Type="http://schemas.openxmlformats.org/officeDocument/2006/relationships/hyperlink" Target="https://www.niskanencenter.org/leveraging-nuclear-power-to-decarbonize-the-power-sector-policy-recommendations-for-revitalizing-americas-nuclear-fleet/" TargetMode="External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pri.com/" TargetMode="External"/><Relationship Id="rId4" Type="http://schemas.openxmlformats.org/officeDocument/2006/relationships/hyperlink" Target="https://www.linkedin.com/company/epri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facebook.com/EPRI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twitter.com/EPRINews" TargetMode="External"/><Relationship Id="rId9" Type="http://schemas.openxmlformats.org/officeDocument/2006/relationships/image" Target="../media/image5.png"/><Relationship Id="rId10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9.svg"/><Relationship Id="rId5" Type="http://schemas.openxmlformats.org/officeDocument/2006/relationships/image" Target="../media/image37.png"/><Relationship Id="rId6" Type="http://schemas.openxmlformats.org/officeDocument/2006/relationships/image" Target="../media/image51.svg"/><Relationship Id="rId7" Type="http://schemas.openxmlformats.org/officeDocument/2006/relationships/image" Target="../media/image38.png"/><Relationship Id="rId8" Type="http://schemas.openxmlformats.org/officeDocument/2006/relationships/image" Target="../media/image53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hyperlink" Target="https://www.brookings.edu/wp-content/uploads/2023/03/BPEA_Spring2023_Bistline-et-al_unembargoedUpdated.pdf" TargetMode="External"/><Relationship Id="rId5" Type="http://schemas.openxmlformats.org/officeDocument/2006/relationships/hyperlink" Target="https://www.epri.com/research/products/000000003002026291" TargetMode="External"/><Relationship Id="rId6" Type="http://schemas.openxmlformats.org/officeDocument/2006/relationships/image" Target="../media/image40.tmp"/><Relationship Id="rId7" Type="http://schemas.openxmlformats.org/officeDocument/2006/relationships/image" Target="../media/image32.tmp"/><Relationship Id="rId8" Type="http://schemas.openxmlformats.org/officeDocument/2006/relationships/image" Target="../media/image41.tmp"/><Relationship Id="rId9" Type="http://schemas.openxmlformats.org/officeDocument/2006/relationships/hyperlink" Target="https://www.epri.com/research/products/000000003002026229" TargetMode="External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ookings.edu/bpea-articles/economic-implications-of-the-climate-provisions-of-the-inflation-reduction-act/" TargetMode="External"/><Relationship Id="rId4" Type="http://schemas.openxmlformats.org/officeDocument/2006/relationships/hyperlink" Target="https://www.science.org/stoken/author-tokens/ST-522/full" TargetMode="External"/><Relationship Id="rId5" Type="http://schemas.openxmlformats.org/officeDocument/2006/relationships/hyperlink" Target="https://www.nature.com/articles/s41467-022-33902-9" TargetMode="External"/><Relationship Id="rId6" Type="http://schemas.openxmlformats.org/officeDocument/2006/relationships/hyperlink" Target="https://doi.org/10.1016/j.joule.2021.09.012" TargetMode="External"/><Relationship Id="rId7" Type="http://schemas.openxmlformats.org/officeDocument/2006/relationships/hyperlink" Target="https://iopscience.iop.org/article/10.1088/1748-9326/ac2197/meta" TargetMode="External"/><Relationship Id="rId8" Type="http://schemas.openxmlformats.org/officeDocument/2006/relationships/hyperlink" Target="https://www.epri.com/research/products/000000003002021160" TargetMode="External"/><Relationship Id="rId9" Type="http://schemas.openxmlformats.org/officeDocument/2006/relationships/hyperlink" Target="https://lcri-netzero.epri.com/" TargetMode="External"/><Relationship Id="rId10" Type="http://schemas.openxmlformats.org/officeDocument/2006/relationships/hyperlink" Target="https://www.sciencedirect.com/science/article/abs/pii/S2666278723000119" TargetMode="External"/><Relationship Id="rId11" Type="http://schemas.openxmlformats.org/officeDocument/2006/relationships/hyperlink" Target="https://esca.epri.com/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8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60.svg"/><Relationship Id="rId5" Type="http://schemas.openxmlformats.org/officeDocument/2006/relationships/hyperlink" Target="https://www.epri.com/research/products/000000003002024231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62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64.svg"/><Relationship Id="rId5" Type="http://schemas.openxmlformats.org/officeDocument/2006/relationships/hyperlink" Target="https://www.science.org/stoken/author-tokens/ST-522/full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svg"/><Relationship Id="rId12" Type="http://schemas.openxmlformats.org/officeDocument/2006/relationships/image" Target="../media/image27.png"/><Relationship Id="rId13" Type="http://schemas.openxmlformats.org/officeDocument/2006/relationships/image" Target="../media/image33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sca.epri.com/" TargetMode="External"/><Relationship Id="rId4" Type="http://schemas.openxmlformats.org/officeDocument/2006/relationships/image" Target="../media/image22.jpeg"/><Relationship Id="rId5" Type="http://schemas.openxmlformats.org/officeDocument/2006/relationships/image" Target="../media/image23.emf"/><Relationship Id="rId6" Type="http://schemas.openxmlformats.org/officeDocument/2006/relationships/image" Target="../media/image24.png"/><Relationship Id="rId7" Type="http://schemas.openxmlformats.org/officeDocument/2006/relationships/image" Target="../media/image27.svg"/><Relationship Id="rId8" Type="http://schemas.openxmlformats.org/officeDocument/2006/relationships/image" Target="../media/image25.png"/><Relationship Id="rId9" Type="http://schemas.openxmlformats.org/officeDocument/2006/relationships/image" Target="../media/image29.svg"/><Relationship Id="rId10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4" Type="http://schemas.openxmlformats.org/officeDocument/2006/relationships/hyperlink" Target="https://www.brookings.edu/bpea-articles/economic-implications-of-the-climate-provisions-of-the-inflation-reduction-act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69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4" Type="http://schemas.openxmlformats.org/officeDocument/2006/relationships/hyperlink" Target="https://www.brookings.edu/bpea-articles/economic-implications-of-the-climate-provisions-of-the-inflation-reduction-act/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467-022-33902-9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72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epri.com/research/products/000000003002023235" TargetMode="External"/><Relationship Id="rId12" Type="http://schemas.openxmlformats.org/officeDocument/2006/relationships/hyperlink" Target="https://www.epri.com/research/products/000000003002023228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hyperlink" Target="https://www.epri.com/research/products/000000003002026229" TargetMode="External"/><Relationship Id="rId5" Type="http://schemas.openxmlformats.org/officeDocument/2006/relationships/hyperlink" Target="https://www.science.org/stoken/author-tokens/ST-522/full" TargetMode="External"/><Relationship Id="rId6" Type="http://schemas.openxmlformats.org/officeDocument/2006/relationships/hyperlink" Target="https://www.epri.com/research/products/000000003002023165" TargetMode="External"/><Relationship Id="rId7" Type="http://schemas.openxmlformats.org/officeDocument/2006/relationships/hyperlink" Target="https://www.epri.com/research/products/000000003002023437" TargetMode="External"/><Relationship Id="rId8" Type="http://schemas.openxmlformats.org/officeDocument/2006/relationships/hyperlink" Target="https://www.epri.com/research/products/000000003002023004" TargetMode="External"/><Relationship Id="rId9" Type="http://schemas.openxmlformats.org/officeDocument/2006/relationships/hyperlink" Target="https://www.epri.com/research/products/000000003002022700" TargetMode="External"/><Relationship Id="rId10" Type="http://schemas.openxmlformats.org/officeDocument/2006/relationships/hyperlink" Target="https://www.epri.com/research/products/00000000300202322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5.svg"/><Relationship Id="rId5" Type="http://schemas.openxmlformats.org/officeDocument/2006/relationships/hyperlink" Target="https://www.brookings.edu/bpea-articles/economic-implications-of-the-climate-provisions-of-the-inflation-reduction-act/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7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9.svg"/><Relationship Id="rId5" Type="http://schemas.openxmlformats.org/officeDocument/2006/relationships/hyperlink" Target="https://www.brookings.edu/bpea-articles/economic-implications-of-the-climate-provisions-of-the-inflation-reduction-act/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4" Type="http://schemas.openxmlformats.org/officeDocument/2006/relationships/hyperlink" Target="https://www.brookings.edu/bpea-articles/economic-implications-of-the-climate-provisions-of-the-inflation-reduction-act/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3.svg"/><Relationship Id="rId5" Type="http://schemas.openxmlformats.org/officeDocument/2006/relationships/image" Target="../media/image34.png"/><Relationship Id="rId6" Type="http://schemas.openxmlformats.org/officeDocument/2006/relationships/image" Target="../media/image45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7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A82E8F4-7C40-43C4-8152-7E46C47F0195}"/>
              </a:ext>
            </a:extLst>
          </p:cNvPr>
          <p:cNvSpPr/>
          <p:nvPr/>
        </p:nvSpPr>
        <p:spPr bwMode="auto">
          <a:xfrm>
            <a:off x="0" y="0"/>
            <a:ext cx="6858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0" dist="38100" algn="l" rotWithShape="0">
              <a:prstClr val="black">
                <a:alpha val="42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+mn-lt"/>
            </a:endParaRPr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xmlns="" id="{319C342D-A3D0-4AE2-86AF-370BFAE3574C}"/>
              </a:ext>
            </a:extLst>
          </p:cNvPr>
          <p:cNvSpPr txBox="1">
            <a:spLocks noChangeArrowheads="1"/>
          </p:cNvSpPr>
          <p:nvPr/>
        </p:nvSpPr>
        <p:spPr>
          <a:xfrm>
            <a:off x="365758" y="4023360"/>
            <a:ext cx="6217920" cy="1920240"/>
          </a:xfrm>
          <a:prstGeom prst="rect">
            <a:avLst/>
          </a:prstGeo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Char char="–"/>
              <a:defRPr sz="2800">
                <a:solidFill>
                  <a:schemeClr val="bg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b="1" kern="0" dirty="0">
                <a:solidFill>
                  <a:schemeClr val="bg1"/>
                </a:solidFill>
              </a:rPr>
              <a:t>John Bistline </a:t>
            </a:r>
            <a:r>
              <a:rPr lang="en-US" kern="0" dirty="0">
                <a:solidFill>
                  <a:schemeClr val="bg1"/>
                </a:solidFill>
              </a:rPr>
              <a:t>(EPRI)</a:t>
            </a:r>
          </a:p>
          <a:p>
            <a:r>
              <a:rPr lang="en-US" sz="1400" kern="0" dirty="0">
                <a:solidFill>
                  <a:schemeClr val="bg1"/>
                </a:solidFill>
              </a:rPr>
              <a:t>Coauthors: Geoff Blanford, Neil Mehrotra, Chris Roney, Catherine Wolfram, and David Young</a:t>
            </a:r>
            <a:r>
              <a:rPr lang="en-US" kern="0" dirty="0">
                <a:solidFill>
                  <a:schemeClr val="bg1"/>
                </a:solidFill>
              </a:rPr>
              <a:t/>
            </a:r>
            <a:br>
              <a:rPr lang="en-US" kern="0" dirty="0">
                <a:solidFill>
                  <a:schemeClr val="bg1"/>
                </a:solidFill>
              </a:rPr>
            </a:br>
            <a:r>
              <a:rPr lang="en-US" kern="0" dirty="0">
                <a:solidFill>
                  <a:schemeClr val="bg1"/>
                </a:solidFill>
              </a:rPr>
              <a:t/>
            </a:r>
            <a:br>
              <a:rPr lang="en-US" kern="0" dirty="0">
                <a:solidFill>
                  <a:schemeClr val="bg1"/>
                </a:solidFill>
              </a:rPr>
            </a:br>
            <a:r>
              <a:rPr lang="en-US" kern="0" dirty="0">
                <a:solidFill>
                  <a:schemeClr val="bg1"/>
                </a:solidFill>
              </a:rPr>
              <a:t>Harvard Electricity Policy Group</a:t>
            </a:r>
            <a:br>
              <a:rPr lang="en-US" kern="0" dirty="0">
                <a:solidFill>
                  <a:schemeClr val="bg1"/>
                </a:solidFill>
              </a:rPr>
            </a:br>
            <a:r>
              <a:rPr lang="en-US" kern="0" dirty="0">
                <a:solidFill>
                  <a:schemeClr val="bg1"/>
                </a:solidFill>
              </a:rPr>
              <a:t>May 31, 2023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9A9E395-5C3B-48CF-A2E8-DF096CB07EC3}"/>
              </a:ext>
            </a:extLst>
          </p:cNvPr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C0437EE-E749-4650-9775-C222C659E05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xmlns="" id="{9977EA87-2A07-464A-9CB5-575AFB5D53F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xmlns="" id="{3D28B076-36C3-4AD7-ABF0-D17709F69E8B}"/>
                </a:ext>
              </a:extLst>
            </p:cNvPr>
            <p:cNvSpPr txBox="1"/>
            <p:nvPr userDrawn="1"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>
                  <a:solidFill>
                    <a:schemeClr val="tx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C60E31F3-3D80-43B9-BA99-411E440EF672}"/>
                </a:ext>
              </a:extLst>
            </p:cNvPr>
            <p:cNvCxnSpPr/>
            <p:nvPr userDrawn="1"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1" name="Picture 30">
              <a:hlinkClick r:id="rId4"/>
              <a:extLst>
                <a:ext uri="{FF2B5EF4-FFF2-40B4-BE49-F238E27FC236}">
                  <a16:creationId xmlns:a16="http://schemas.microsoft.com/office/drawing/2014/main" xmlns="" id="{81423FD9-84D9-4F38-BC7D-83415601C3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2" name="Picture 31">
              <a:hlinkClick r:id="rId6"/>
              <a:extLst>
                <a:ext uri="{FF2B5EF4-FFF2-40B4-BE49-F238E27FC236}">
                  <a16:creationId xmlns:a16="http://schemas.microsoft.com/office/drawing/2014/main" xmlns="" id="{FA7DE1F6-EF95-4FA8-BF2E-8DA2F645B6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3" name="Picture 32">
              <a:hlinkClick r:id="rId8"/>
              <a:extLst>
                <a:ext uri="{FF2B5EF4-FFF2-40B4-BE49-F238E27FC236}">
                  <a16:creationId xmlns:a16="http://schemas.microsoft.com/office/drawing/2014/main" xmlns="" id="{43DC4371-290F-4988-8764-8694F2C0C0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F322E25-B014-4346-9109-CC3EFDC7F9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464" y="0"/>
            <a:ext cx="3201721" cy="2918472"/>
          </a:xfrm>
          <a:prstGeom prst="rect">
            <a:avLst/>
          </a:prstGeom>
        </p:spPr>
      </p:pic>
      <p:sp>
        <p:nvSpPr>
          <p:cNvPr id="23" name="Rectangle 35">
            <a:extLst>
              <a:ext uri="{FF2B5EF4-FFF2-40B4-BE49-F238E27FC236}">
                <a16:creationId xmlns:a16="http://schemas.microsoft.com/office/drawing/2014/main" xmlns="" id="{F1CFAEE4-067E-4052-A605-BD711AF614E4}"/>
              </a:ext>
            </a:extLst>
          </p:cNvPr>
          <p:cNvSpPr txBox="1">
            <a:spLocks noChangeArrowheads="1"/>
          </p:cNvSpPr>
          <p:nvPr/>
        </p:nvSpPr>
        <p:spPr>
          <a:xfrm>
            <a:off x="365758" y="731520"/>
            <a:ext cx="6217920" cy="23774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Energy System Impacts of the Inflation Reduction Act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xmlns="" id="{7C97832F-C95B-4B6D-B61A-E4BD73DC46FD}"/>
              </a:ext>
            </a:extLst>
          </p:cNvPr>
          <p:cNvSpPr txBox="1">
            <a:spLocks/>
          </p:cNvSpPr>
          <p:nvPr/>
        </p:nvSpPr>
        <p:spPr>
          <a:xfrm>
            <a:off x="365758" y="3108960"/>
            <a:ext cx="621792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None/>
              <a:defRPr sz="2400" b="1" baseline="0">
                <a:solidFill>
                  <a:srgbClr val="0040C0"/>
                </a:solidFill>
                <a:latin typeface="+mj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Char char="–"/>
              <a:defRPr sz="2800">
                <a:solidFill>
                  <a:schemeClr val="bg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Insights from EPRI’s US-REGEN Model</a:t>
            </a:r>
          </a:p>
          <a:p>
            <a:endParaRPr lang="en-US" kern="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3" name="Group 4">
            <a:extLst>
              <a:ext uri="{FF2B5EF4-FFF2-40B4-BE49-F238E27FC236}">
                <a16:creationId xmlns:a16="http://schemas.microsoft.com/office/drawing/2014/main" xmlns="" id="{9B87B334-08B0-404B-9E9C-F798223B69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4743" y="1002036"/>
            <a:ext cx="2250832" cy="457200"/>
            <a:chOff x="0" y="1380"/>
            <a:chExt cx="7680" cy="1560"/>
          </a:xfrm>
          <a:solidFill>
            <a:schemeClr val="bg1"/>
          </a:solidFill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xmlns="" id="{52159267-ED39-4630-9AFC-D1573237A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" y="2004"/>
              <a:ext cx="1679" cy="303"/>
            </a:xfrm>
            <a:custGeom>
              <a:avLst/>
              <a:gdLst>
                <a:gd name="T0" fmla="*/ 154 w 1679"/>
                <a:gd name="T1" fmla="*/ 0 h 303"/>
                <a:gd name="T2" fmla="*/ 138 w 1679"/>
                <a:gd name="T3" fmla="*/ 1 h 303"/>
                <a:gd name="T4" fmla="*/ 107 w 1679"/>
                <a:gd name="T5" fmla="*/ 6 h 303"/>
                <a:gd name="T6" fmla="*/ 81 w 1679"/>
                <a:gd name="T7" fmla="*/ 18 h 303"/>
                <a:gd name="T8" fmla="*/ 56 w 1679"/>
                <a:gd name="T9" fmla="*/ 34 h 303"/>
                <a:gd name="T10" fmla="*/ 36 w 1679"/>
                <a:gd name="T11" fmla="*/ 55 h 303"/>
                <a:gd name="T12" fmla="*/ 19 w 1679"/>
                <a:gd name="T13" fmla="*/ 79 h 303"/>
                <a:gd name="T14" fmla="*/ 8 w 1679"/>
                <a:gd name="T15" fmla="*/ 106 h 303"/>
                <a:gd name="T16" fmla="*/ 2 w 1679"/>
                <a:gd name="T17" fmla="*/ 136 h 303"/>
                <a:gd name="T18" fmla="*/ 0 w 1679"/>
                <a:gd name="T19" fmla="*/ 151 h 303"/>
                <a:gd name="T20" fmla="*/ 3 w 1679"/>
                <a:gd name="T21" fmla="*/ 182 h 303"/>
                <a:gd name="T22" fmla="*/ 13 w 1679"/>
                <a:gd name="T23" fmla="*/ 210 h 303"/>
                <a:gd name="T24" fmla="*/ 27 w 1679"/>
                <a:gd name="T25" fmla="*/ 236 h 303"/>
                <a:gd name="T26" fmla="*/ 45 w 1679"/>
                <a:gd name="T27" fmla="*/ 260 h 303"/>
                <a:gd name="T28" fmla="*/ 68 w 1679"/>
                <a:gd name="T29" fmla="*/ 278 h 303"/>
                <a:gd name="T30" fmla="*/ 93 w 1679"/>
                <a:gd name="T31" fmla="*/ 292 h 303"/>
                <a:gd name="T32" fmla="*/ 123 w 1679"/>
                <a:gd name="T33" fmla="*/ 300 h 303"/>
                <a:gd name="T34" fmla="*/ 154 w 1679"/>
                <a:gd name="T35" fmla="*/ 303 h 303"/>
                <a:gd name="T36" fmla="*/ 1527 w 1679"/>
                <a:gd name="T37" fmla="*/ 303 h 303"/>
                <a:gd name="T38" fmla="*/ 1558 w 1679"/>
                <a:gd name="T39" fmla="*/ 300 h 303"/>
                <a:gd name="T40" fmla="*/ 1586 w 1679"/>
                <a:gd name="T41" fmla="*/ 292 h 303"/>
                <a:gd name="T42" fmla="*/ 1612 w 1679"/>
                <a:gd name="T43" fmla="*/ 278 h 303"/>
                <a:gd name="T44" fmla="*/ 1634 w 1679"/>
                <a:gd name="T45" fmla="*/ 260 h 303"/>
                <a:gd name="T46" fmla="*/ 1652 w 1679"/>
                <a:gd name="T47" fmla="*/ 236 h 303"/>
                <a:gd name="T48" fmla="*/ 1668 w 1679"/>
                <a:gd name="T49" fmla="*/ 210 h 303"/>
                <a:gd name="T50" fmla="*/ 1676 w 1679"/>
                <a:gd name="T51" fmla="*/ 182 h 303"/>
                <a:gd name="T52" fmla="*/ 1679 w 1679"/>
                <a:gd name="T53" fmla="*/ 151 h 303"/>
                <a:gd name="T54" fmla="*/ 1679 w 1679"/>
                <a:gd name="T55" fmla="*/ 136 h 303"/>
                <a:gd name="T56" fmla="*/ 1673 w 1679"/>
                <a:gd name="T57" fmla="*/ 106 h 303"/>
                <a:gd name="T58" fmla="*/ 1660 w 1679"/>
                <a:gd name="T59" fmla="*/ 79 h 303"/>
                <a:gd name="T60" fmla="*/ 1645 w 1679"/>
                <a:gd name="T61" fmla="*/ 55 h 303"/>
                <a:gd name="T62" fmla="*/ 1623 w 1679"/>
                <a:gd name="T63" fmla="*/ 34 h 303"/>
                <a:gd name="T64" fmla="*/ 1600 w 1679"/>
                <a:gd name="T65" fmla="*/ 18 h 303"/>
                <a:gd name="T66" fmla="*/ 1572 w 1679"/>
                <a:gd name="T67" fmla="*/ 6 h 303"/>
                <a:gd name="T68" fmla="*/ 1542 w 1679"/>
                <a:gd name="T69" fmla="*/ 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79" h="303">
                  <a:moveTo>
                    <a:pt x="1527" y="0"/>
                  </a:moveTo>
                  <a:lnTo>
                    <a:pt x="154" y="0"/>
                  </a:lnTo>
                  <a:lnTo>
                    <a:pt x="154" y="0"/>
                  </a:lnTo>
                  <a:lnTo>
                    <a:pt x="138" y="1"/>
                  </a:lnTo>
                  <a:lnTo>
                    <a:pt x="123" y="3"/>
                  </a:lnTo>
                  <a:lnTo>
                    <a:pt x="107" y="6"/>
                  </a:lnTo>
                  <a:lnTo>
                    <a:pt x="93" y="12"/>
                  </a:lnTo>
                  <a:lnTo>
                    <a:pt x="81" y="18"/>
                  </a:lnTo>
                  <a:lnTo>
                    <a:pt x="68" y="26"/>
                  </a:lnTo>
                  <a:lnTo>
                    <a:pt x="56" y="34"/>
                  </a:lnTo>
                  <a:lnTo>
                    <a:pt x="45" y="45"/>
                  </a:lnTo>
                  <a:lnTo>
                    <a:pt x="36" y="55"/>
                  </a:lnTo>
                  <a:lnTo>
                    <a:pt x="27" y="66"/>
                  </a:lnTo>
                  <a:lnTo>
                    <a:pt x="19" y="79"/>
                  </a:lnTo>
                  <a:lnTo>
                    <a:pt x="13" y="93"/>
                  </a:lnTo>
                  <a:lnTo>
                    <a:pt x="8" y="106"/>
                  </a:lnTo>
                  <a:lnTo>
                    <a:pt x="3" y="120"/>
                  </a:lnTo>
                  <a:lnTo>
                    <a:pt x="2" y="136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67"/>
                  </a:lnTo>
                  <a:lnTo>
                    <a:pt x="3" y="182"/>
                  </a:lnTo>
                  <a:lnTo>
                    <a:pt x="8" y="196"/>
                  </a:lnTo>
                  <a:lnTo>
                    <a:pt x="13" y="210"/>
                  </a:lnTo>
                  <a:lnTo>
                    <a:pt x="19" y="224"/>
                  </a:lnTo>
                  <a:lnTo>
                    <a:pt x="27" y="236"/>
                  </a:lnTo>
                  <a:lnTo>
                    <a:pt x="36" y="249"/>
                  </a:lnTo>
                  <a:lnTo>
                    <a:pt x="45" y="260"/>
                  </a:lnTo>
                  <a:lnTo>
                    <a:pt x="56" y="269"/>
                  </a:lnTo>
                  <a:lnTo>
                    <a:pt x="68" y="278"/>
                  </a:lnTo>
                  <a:lnTo>
                    <a:pt x="81" y="286"/>
                  </a:lnTo>
                  <a:lnTo>
                    <a:pt x="93" y="292"/>
                  </a:lnTo>
                  <a:lnTo>
                    <a:pt x="107" y="297"/>
                  </a:lnTo>
                  <a:lnTo>
                    <a:pt x="123" y="300"/>
                  </a:lnTo>
                  <a:lnTo>
                    <a:pt x="138" y="303"/>
                  </a:lnTo>
                  <a:lnTo>
                    <a:pt x="154" y="303"/>
                  </a:lnTo>
                  <a:lnTo>
                    <a:pt x="1527" y="303"/>
                  </a:lnTo>
                  <a:lnTo>
                    <a:pt x="1527" y="303"/>
                  </a:lnTo>
                  <a:lnTo>
                    <a:pt x="1542" y="303"/>
                  </a:lnTo>
                  <a:lnTo>
                    <a:pt x="1558" y="300"/>
                  </a:lnTo>
                  <a:lnTo>
                    <a:pt x="1572" y="297"/>
                  </a:lnTo>
                  <a:lnTo>
                    <a:pt x="1586" y="292"/>
                  </a:lnTo>
                  <a:lnTo>
                    <a:pt x="1600" y="286"/>
                  </a:lnTo>
                  <a:lnTo>
                    <a:pt x="1612" y="278"/>
                  </a:lnTo>
                  <a:lnTo>
                    <a:pt x="1623" y="269"/>
                  </a:lnTo>
                  <a:lnTo>
                    <a:pt x="1634" y="260"/>
                  </a:lnTo>
                  <a:lnTo>
                    <a:pt x="1645" y="249"/>
                  </a:lnTo>
                  <a:lnTo>
                    <a:pt x="1652" y="236"/>
                  </a:lnTo>
                  <a:lnTo>
                    <a:pt x="1660" y="224"/>
                  </a:lnTo>
                  <a:lnTo>
                    <a:pt x="1668" y="210"/>
                  </a:lnTo>
                  <a:lnTo>
                    <a:pt x="1673" y="196"/>
                  </a:lnTo>
                  <a:lnTo>
                    <a:pt x="1676" y="182"/>
                  </a:lnTo>
                  <a:lnTo>
                    <a:pt x="1679" y="167"/>
                  </a:lnTo>
                  <a:lnTo>
                    <a:pt x="1679" y="151"/>
                  </a:lnTo>
                  <a:lnTo>
                    <a:pt x="1679" y="151"/>
                  </a:lnTo>
                  <a:lnTo>
                    <a:pt x="1679" y="136"/>
                  </a:lnTo>
                  <a:lnTo>
                    <a:pt x="1676" y="120"/>
                  </a:lnTo>
                  <a:lnTo>
                    <a:pt x="1673" y="106"/>
                  </a:lnTo>
                  <a:lnTo>
                    <a:pt x="1668" y="93"/>
                  </a:lnTo>
                  <a:lnTo>
                    <a:pt x="1660" y="79"/>
                  </a:lnTo>
                  <a:lnTo>
                    <a:pt x="1652" y="66"/>
                  </a:lnTo>
                  <a:lnTo>
                    <a:pt x="1645" y="55"/>
                  </a:lnTo>
                  <a:lnTo>
                    <a:pt x="1634" y="45"/>
                  </a:lnTo>
                  <a:lnTo>
                    <a:pt x="1623" y="34"/>
                  </a:lnTo>
                  <a:lnTo>
                    <a:pt x="1612" y="26"/>
                  </a:lnTo>
                  <a:lnTo>
                    <a:pt x="1600" y="18"/>
                  </a:lnTo>
                  <a:lnTo>
                    <a:pt x="1586" y="12"/>
                  </a:lnTo>
                  <a:lnTo>
                    <a:pt x="1572" y="6"/>
                  </a:lnTo>
                  <a:lnTo>
                    <a:pt x="1558" y="3"/>
                  </a:lnTo>
                  <a:lnTo>
                    <a:pt x="1542" y="1"/>
                  </a:lnTo>
                  <a:lnTo>
                    <a:pt x="15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xmlns="" id="{EF1CCE57-0C7C-40E6-9DDC-2D5B3A55C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94"/>
              <a:ext cx="2268" cy="1529"/>
            </a:xfrm>
            <a:custGeom>
              <a:avLst/>
              <a:gdLst>
                <a:gd name="T0" fmla="*/ 417 w 2268"/>
                <a:gd name="T1" fmla="*/ 1226 h 1529"/>
                <a:gd name="T2" fmla="*/ 369 w 2268"/>
                <a:gd name="T3" fmla="*/ 1221 h 1529"/>
                <a:gd name="T4" fmla="*/ 342 w 2268"/>
                <a:gd name="T5" fmla="*/ 1210 h 1529"/>
                <a:gd name="T6" fmla="*/ 321 w 2268"/>
                <a:gd name="T7" fmla="*/ 1189 h 1529"/>
                <a:gd name="T8" fmla="*/ 307 w 2268"/>
                <a:gd name="T9" fmla="*/ 1154 h 1529"/>
                <a:gd name="T10" fmla="*/ 305 w 2268"/>
                <a:gd name="T11" fmla="*/ 387 h 1529"/>
                <a:gd name="T12" fmla="*/ 310 w 2268"/>
                <a:gd name="T13" fmla="*/ 359 h 1529"/>
                <a:gd name="T14" fmla="*/ 325 w 2268"/>
                <a:gd name="T15" fmla="*/ 331 h 1529"/>
                <a:gd name="T16" fmla="*/ 350 w 2268"/>
                <a:gd name="T17" fmla="*/ 314 h 1529"/>
                <a:gd name="T18" fmla="*/ 401 w 2268"/>
                <a:gd name="T19" fmla="*/ 303 h 1529"/>
                <a:gd name="T20" fmla="*/ 2117 w 2268"/>
                <a:gd name="T21" fmla="*/ 303 h 1529"/>
                <a:gd name="T22" fmla="*/ 2162 w 2268"/>
                <a:gd name="T23" fmla="*/ 297 h 1529"/>
                <a:gd name="T24" fmla="*/ 2202 w 2268"/>
                <a:gd name="T25" fmla="*/ 277 h 1529"/>
                <a:gd name="T26" fmla="*/ 2234 w 2268"/>
                <a:gd name="T27" fmla="*/ 248 h 1529"/>
                <a:gd name="T28" fmla="*/ 2258 w 2268"/>
                <a:gd name="T29" fmla="*/ 210 h 1529"/>
                <a:gd name="T30" fmla="*/ 2268 w 2268"/>
                <a:gd name="T31" fmla="*/ 167 h 1529"/>
                <a:gd name="T32" fmla="*/ 2268 w 2268"/>
                <a:gd name="T33" fmla="*/ 136 h 1529"/>
                <a:gd name="T34" fmla="*/ 2258 w 2268"/>
                <a:gd name="T35" fmla="*/ 93 h 1529"/>
                <a:gd name="T36" fmla="*/ 2234 w 2268"/>
                <a:gd name="T37" fmla="*/ 56 h 1529"/>
                <a:gd name="T38" fmla="*/ 2202 w 2268"/>
                <a:gd name="T39" fmla="*/ 26 h 1529"/>
                <a:gd name="T40" fmla="*/ 2162 w 2268"/>
                <a:gd name="T41" fmla="*/ 6 h 1529"/>
                <a:gd name="T42" fmla="*/ 2117 w 2268"/>
                <a:gd name="T43" fmla="*/ 0 h 1529"/>
                <a:gd name="T44" fmla="*/ 386 w 2268"/>
                <a:gd name="T45" fmla="*/ 0 h 1529"/>
                <a:gd name="T46" fmla="*/ 310 w 2268"/>
                <a:gd name="T47" fmla="*/ 11 h 1529"/>
                <a:gd name="T48" fmla="*/ 242 w 2268"/>
                <a:gd name="T49" fmla="*/ 29 h 1529"/>
                <a:gd name="T50" fmla="*/ 183 w 2268"/>
                <a:gd name="T51" fmla="*/ 59 h 1529"/>
                <a:gd name="T52" fmla="*/ 133 w 2268"/>
                <a:gd name="T53" fmla="*/ 94 h 1529"/>
                <a:gd name="T54" fmla="*/ 93 w 2268"/>
                <a:gd name="T55" fmla="*/ 135 h 1529"/>
                <a:gd name="T56" fmla="*/ 51 w 2268"/>
                <a:gd name="T57" fmla="*/ 196 h 1529"/>
                <a:gd name="T58" fmla="*/ 12 w 2268"/>
                <a:gd name="T59" fmla="*/ 294 h 1529"/>
                <a:gd name="T60" fmla="*/ 0 w 2268"/>
                <a:gd name="T61" fmla="*/ 388 h 1529"/>
                <a:gd name="T62" fmla="*/ 2 w 2268"/>
                <a:gd name="T63" fmla="*/ 1142 h 1529"/>
                <a:gd name="T64" fmla="*/ 8 w 2268"/>
                <a:gd name="T65" fmla="*/ 1207 h 1529"/>
                <a:gd name="T66" fmla="*/ 31 w 2268"/>
                <a:gd name="T67" fmla="*/ 1284 h 1529"/>
                <a:gd name="T68" fmla="*/ 63 w 2268"/>
                <a:gd name="T69" fmla="*/ 1351 h 1529"/>
                <a:gd name="T70" fmla="*/ 116 w 2268"/>
                <a:gd name="T71" fmla="*/ 1416 h 1529"/>
                <a:gd name="T72" fmla="*/ 163 w 2268"/>
                <a:gd name="T73" fmla="*/ 1456 h 1529"/>
                <a:gd name="T74" fmla="*/ 228 w 2268"/>
                <a:gd name="T75" fmla="*/ 1492 h 1529"/>
                <a:gd name="T76" fmla="*/ 288 w 2268"/>
                <a:gd name="T77" fmla="*/ 1514 h 1529"/>
                <a:gd name="T78" fmla="*/ 361 w 2268"/>
                <a:gd name="T79" fmla="*/ 1527 h 1529"/>
                <a:gd name="T80" fmla="*/ 2115 w 2268"/>
                <a:gd name="T81" fmla="*/ 1529 h 1529"/>
                <a:gd name="T82" fmla="*/ 2146 w 2268"/>
                <a:gd name="T83" fmla="*/ 1526 h 1529"/>
                <a:gd name="T84" fmla="*/ 2188 w 2268"/>
                <a:gd name="T85" fmla="*/ 1512 h 1529"/>
                <a:gd name="T86" fmla="*/ 2223 w 2268"/>
                <a:gd name="T87" fmla="*/ 1486 h 1529"/>
                <a:gd name="T88" fmla="*/ 2248 w 2268"/>
                <a:gd name="T89" fmla="*/ 1450 h 1529"/>
                <a:gd name="T90" fmla="*/ 2264 w 2268"/>
                <a:gd name="T91" fmla="*/ 1408 h 1529"/>
                <a:gd name="T92" fmla="*/ 2267 w 2268"/>
                <a:gd name="T93" fmla="*/ 1377 h 1529"/>
                <a:gd name="T94" fmla="*/ 2261 w 2268"/>
                <a:gd name="T95" fmla="*/ 1332 h 1529"/>
                <a:gd name="T96" fmla="*/ 2242 w 2268"/>
                <a:gd name="T97" fmla="*/ 1292 h 1529"/>
                <a:gd name="T98" fmla="*/ 2213 w 2268"/>
                <a:gd name="T99" fmla="*/ 1260 h 1529"/>
                <a:gd name="T100" fmla="*/ 2174 w 2268"/>
                <a:gd name="T101" fmla="*/ 1238 h 1529"/>
                <a:gd name="T102" fmla="*/ 2131 w 2268"/>
                <a:gd name="T103" fmla="*/ 1226 h 1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8" h="1529">
                  <a:moveTo>
                    <a:pt x="2115" y="1226"/>
                  </a:moveTo>
                  <a:lnTo>
                    <a:pt x="417" y="1226"/>
                  </a:lnTo>
                  <a:lnTo>
                    <a:pt x="417" y="1226"/>
                  </a:lnTo>
                  <a:lnTo>
                    <a:pt x="403" y="1226"/>
                  </a:lnTo>
                  <a:lnTo>
                    <a:pt x="386" y="1224"/>
                  </a:lnTo>
                  <a:lnTo>
                    <a:pt x="369" y="1221"/>
                  </a:lnTo>
                  <a:lnTo>
                    <a:pt x="359" y="1218"/>
                  </a:lnTo>
                  <a:lnTo>
                    <a:pt x="350" y="1215"/>
                  </a:lnTo>
                  <a:lnTo>
                    <a:pt x="342" y="1210"/>
                  </a:lnTo>
                  <a:lnTo>
                    <a:pt x="333" y="1204"/>
                  </a:lnTo>
                  <a:lnTo>
                    <a:pt x="327" y="1198"/>
                  </a:lnTo>
                  <a:lnTo>
                    <a:pt x="321" y="1189"/>
                  </a:lnTo>
                  <a:lnTo>
                    <a:pt x="314" y="1179"/>
                  </a:lnTo>
                  <a:lnTo>
                    <a:pt x="310" y="1167"/>
                  </a:lnTo>
                  <a:lnTo>
                    <a:pt x="307" y="1154"/>
                  </a:lnTo>
                  <a:lnTo>
                    <a:pt x="305" y="1139"/>
                  </a:lnTo>
                  <a:lnTo>
                    <a:pt x="305" y="1139"/>
                  </a:lnTo>
                  <a:lnTo>
                    <a:pt x="305" y="387"/>
                  </a:lnTo>
                  <a:lnTo>
                    <a:pt x="305" y="387"/>
                  </a:lnTo>
                  <a:lnTo>
                    <a:pt x="307" y="373"/>
                  </a:lnTo>
                  <a:lnTo>
                    <a:pt x="310" y="359"/>
                  </a:lnTo>
                  <a:lnTo>
                    <a:pt x="313" y="348"/>
                  </a:lnTo>
                  <a:lnTo>
                    <a:pt x="319" y="339"/>
                  </a:lnTo>
                  <a:lnTo>
                    <a:pt x="325" y="331"/>
                  </a:lnTo>
                  <a:lnTo>
                    <a:pt x="333" y="323"/>
                  </a:lnTo>
                  <a:lnTo>
                    <a:pt x="341" y="319"/>
                  </a:lnTo>
                  <a:lnTo>
                    <a:pt x="350" y="314"/>
                  </a:lnTo>
                  <a:lnTo>
                    <a:pt x="367" y="308"/>
                  </a:lnTo>
                  <a:lnTo>
                    <a:pt x="386" y="305"/>
                  </a:lnTo>
                  <a:lnTo>
                    <a:pt x="401" y="303"/>
                  </a:lnTo>
                  <a:lnTo>
                    <a:pt x="415" y="303"/>
                  </a:lnTo>
                  <a:lnTo>
                    <a:pt x="2117" y="303"/>
                  </a:lnTo>
                  <a:lnTo>
                    <a:pt x="2117" y="303"/>
                  </a:lnTo>
                  <a:lnTo>
                    <a:pt x="2132" y="303"/>
                  </a:lnTo>
                  <a:lnTo>
                    <a:pt x="2148" y="300"/>
                  </a:lnTo>
                  <a:lnTo>
                    <a:pt x="2162" y="297"/>
                  </a:lnTo>
                  <a:lnTo>
                    <a:pt x="2175" y="292"/>
                  </a:lnTo>
                  <a:lnTo>
                    <a:pt x="2189" y="285"/>
                  </a:lnTo>
                  <a:lnTo>
                    <a:pt x="2202" y="277"/>
                  </a:lnTo>
                  <a:lnTo>
                    <a:pt x="2214" y="269"/>
                  </a:lnTo>
                  <a:lnTo>
                    <a:pt x="2225" y="258"/>
                  </a:lnTo>
                  <a:lnTo>
                    <a:pt x="2234" y="248"/>
                  </a:lnTo>
                  <a:lnTo>
                    <a:pt x="2244" y="237"/>
                  </a:lnTo>
                  <a:lnTo>
                    <a:pt x="2251" y="224"/>
                  </a:lnTo>
                  <a:lnTo>
                    <a:pt x="2258" y="210"/>
                  </a:lnTo>
                  <a:lnTo>
                    <a:pt x="2262" y="196"/>
                  </a:lnTo>
                  <a:lnTo>
                    <a:pt x="2265" y="183"/>
                  </a:lnTo>
                  <a:lnTo>
                    <a:pt x="2268" y="167"/>
                  </a:lnTo>
                  <a:lnTo>
                    <a:pt x="2268" y="152"/>
                  </a:lnTo>
                  <a:lnTo>
                    <a:pt x="2268" y="152"/>
                  </a:lnTo>
                  <a:lnTo>
                    <a:pt x="2268" y="136"/>
                  </a:lnTo>
                  <a:lnTo>
                    <a:pt x="2265" y="121"/>
                  </a:lnTo>
                  <a:lnTo>
                    <a:pt x="2262" y="107"/>
                  </a:lnTo>
                  <a:lnTo>
                    <a:pt x="2258" y="93"/>
                  </a:lnTo>
                  <a:lnTo>
                    <a:pt x="2251" y="79"/>
                  </a:lnTo>
                  <a:lnTo>
                    <a:pt x="2244" y="66"/>
                  </a:lnTo>
                  <a:lnTo>
                    <a:pt x="2234" y="56"/>
                  </a:lnTo>
                  <a:lnTo>
                    <a:pt x="2225" y="45"/>
                  </a:lnTo>
                  <a:lnTo>
                    <a:pt x="2214" y="34"/>
                  </a:lnTo>
                  <a:lnTo>
                    <a:pt x="2202" y="26"/>
                  </a:lnTo>
                  <a:lnTo>
                    <a:pt x="2189" y="19"/>
                  </a:lnTo>
                  <a:lnTo>
                    <a:pt x="2175" y="12"/>
                  </a:lnTo>
                  <a:lnTo>
                    <a:pt x="2162" y="6"/>
                  </a:lnTo>
                  <a:lnTo>
                    <a:pt x="2148" y="3"/>
                  </a:lnTo>
                  <a:lnTo>
                    <a:pt x="2132" y="0"/>
                  </a:lnTo>
                  <a:lnTo>
                    <a:pt x="2117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386" y="0"/>
                  </a:lnTo>
                  <a:lnTo>
                    <a:pt x="359" y="3"/>
                  </a:lnTo>
                  <a:lnTo>
                    <a:pt x="333" y="6"/>
                  </a:lnTo>
                  <a:lnTo>
                    <a:pt x="310" y="11"/>
                  </a:lnTo>
                  <a:lnTo>
                    <a:pt x="285" y="15"/>
                  </a:lnTo>
                  <a:lnTo>
                    <a:pt x="263" y="22"/>
                  </a:lnTo>
                  <a:lnTo>
                    <a:pt x="242" y="29"/>
                  </a:lnTo>
                  <a:lnTo>
                    <a:pt x="221" y="39"/>
                  </a:lnTo>
                  <a:lnTo>
                    <a:pt x="201" y="48"/>
                  </a:lnTo>
                  <a:lnTo>
                    <a:pt x="183" y="59"/>
                  </a:lnTo>
                  <a:lnTo>
                    <a:pt x="166" y="70"/>
                  </a:lnTo>
                  <a:lnTo>
                    <a:pt x="149" y="82"/>
                  </a:lnTo>
                  <a:lnTo>
                    <a:pt x="133" y="94"/>
                  </a:lnTo>
                  <a:lnTo>
                    <a:pt x="119" y="107"/>
                  </a:lnTo>
                  <a:lnTo>
                    <a:pt x="105" y="121"/>
                  </a:lnTo>
                  <a:lnTo>
                    <a:pt x="93" y="135"/>
                  </a:lnTo>
                  <a:lnTo>
                    <a:pt x="81" y="150"/>
                  </a:lnTo>
                  <a:lnTo>
                    <a:pt x="70" y="166"/>
                  </a:lnTo>
                  <a:lnTo>
                    <a:pt x="51" y="196"/>
                  </a:lnTo>
                  <a:lnTo>
                    <a:pt x="34" y="229"/>
                  </a:lnTo>
                  <a:lnTo>
                    <a:pt x="22" y="261"/>
                  </a:lnTo>
                  <a:lnTo>
                    <a:pt x="12" y="294"/>
                  </a:lnTo>
                  <a:lnTo>
                    <a:pt x="5" y="326"/>
                  </a:lnTo>
                  <a:lnTo>
                    <a:pt x="2" y="357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2" y="1142"/>
                  </a:lnTo>
                  <a:lnTo>
                    <a:pt x="2" y="1142"/>
                  </a:lnTo>
                  <a:lnTo>
                    <a:pt x="2" y="1154"/>
                  </a:lnTo>
                  <a:lnTo>
                    <a:pt x="3" y="1176"/>
                  </a:lnTo>
                  <a:lnTo>
                    <a:pt x="8" y="1207"/>
                  </a:lnTo>
                  <a:lnTo>
                    <a:pt x="17" y="1244"/>
                  </a:lnTo>
                  <a:lnTo>
                    <a:pt x="23" y="1264"/>
                  </a:lnTo>
                  <a:lnTo>
                    <a:pt x="31" y="1284"/>
                  </a:lnTo>
                  <a:lnTo>
                    <a:pt x="40" y="1306"/>
                  </a:lnTo>
                  <a:lnTo>
                    <a:pt x="51" y="1329"/>
                  </a:lnTo>
                  <a:lnTo>
                    <a:pt x="63" y="1351"/>
                  </a:lnTo>
                  <a:lnTo>
                    <a:pt x="79" y="1373"/>
                  </a:lnTo>
                  <a:lnTo>
                    <a:pt x="96" y="1396"/>
                  </a:lnTo>
                  <a:lnTo>
                    <a:pt x="116" y="1416"/>
                  </a:lnTo>
                  <a:lnTo>
                    <a:pt x="116" y="1416"/>
                  </a:lnTo>
                  <a:lnTo>
                    <a:pt x="138" y="1436"/>
                  </a:lnTo>
                  <a:lnTo>
                    <a:pt x="163" y="1456"/>
                  </a:lnTo>
                  <a:lnTo>
                    <a:pt x="192" y="1475"/>
                  </a:lnTo>
                  <a:lnTo>
                    <a:pt x="209" y="1484"/>
                  </a:lnTo>
                  <a:lnTo>
                    <a:pt x="228" y="1492"/>
                  </a:lnTo>
                  <a:lnTo>
                    <a:pt x="246" y="1500"/>
                  </a:lnTo>
                  <a:lnTo>
                    <a:pt x="266" y="1507"/>
                  </a:lnTo>
                  <a:lnTo>
                    <a:pt x="288" y="1514"/>
                  </a:lnTo>
                  <a:lnTo>
                    <a:pt x="311" y="1520"/>
                  </a:lnTo>
                  <a:lnTo>
                    <a:pt x="336" y="1524"/>
                  </a:lnTo>
                  <a:lnTo>
                    <a:pt x="361" y="1527"/>
                  </a:lnTo>
                  <a:lnTo>
                    <a:pt x="387" y="1529"/>
                  </a:lnTo>
                  <a:lnTo>
                    <a:pt x="417" y="1529"/>
                  </a:lnTo>
                  <a:lnTo>
                    <a:pt x="2115" y="1529"/>
                  </a:lnTo>
                  <a:lnTo>
                    <a:pt x="2115" y="1529"/>
                  </a:lnTo>
                  <a:lnTo>
                    <a:pt x="2131" y="1529"/>
                  </a:lnTo>
                  <a:lnTo>
                    <a:pt x="2146" y="1526"/>
                  </a:lnTo>
                  <a:lnTo>
                    <a:pt x="2160" y="1523"/>
                  </a:lnTo>
                  <a:lnTo>
                    <a:pt x="2174" y="1518"/>
                  </a:lnTo>
                  <a:lnTo>
                    <a:pt x="2188" y="1512"/>
                  </a:lnTo>
                  <a:lnTo>
                    <a:pt x="2200" y="1504"/>
                  </a:lnTo>
                  <a:lnTo>
                    <a:pt x="2213" y="1495"/>
                  </a:lnTo>
                  <a:lnTo>
                    <a:pt x="2223" y="1486"/>
                  </a:lnTo>
                  <a:lnTo>
                    <a:pt x="2233" y="1475"/>
                  </a:lnTo>
                  <a:lnTo>
                    <a:pt x="2242" y="1462"/>
                  </a:lnTo>
                  <a:lnTo>
                    <a:pt x="2248" y="1450"/>
                  </a:lnTo>
                  <a:lnTo>
                    <a:pt x="2256" y="1436"/>
                  </a:lnTo>
                  <a:lnTo>
                    <a:pt x="2261" y="1422"/>
                  </a:lnTo>
                  <a:lnTo>
                    <a:pt x="2264" y="1408"/>
                  </a:lnTo>
                  <a:lnTo>
                    <a:pt x="2267" y="1393"/>
                  </a:lnTo>
                  <a:lnTo>
                    <a:pt x="2267" y="1377"/>
                  </a:lnTo>
                  <a:lnTo>
                    <a:pt x="2267" y="1377"/>
                  </a:lnTo>
                  <a:lnTo>
                    <a:pt x="2267" y="1362"/>
                  </a:lnTo>
                  <a:lnTo>
                    <a:pt x="2264" y="1346"/>
                  </a:lnTo>
                  <a:lnTo>
                    <a:pt x="2261" y="1332"/>
                  </a:lnTo>
                  <a:lnTo>
                    <a:pt x="2256" y="1319"/>
                  </a:lnTo>
                  <a:lnTo>
                    <a:pt x="2248" y="1305"/>
                  </a:lnTo>
                  <a:lnTo>
                    <a:pt x="2242" y="1292"/>
                  </a:lnTo>
                  <a:lnTo>
                    <a:pt x="2233" y="1281"/>
                  </a:lnTo>
                  <a:lnTo>
                    <a:pt x="2223" y="1271"/>
                  </a:lnTo>
                  <a:lnTo>
                    <a:pt x="2213" y="1260"/>
                  </a:lnTo>
                  <a:lnTo>
                    <a:pt x="2200" y="1252"/>
                  </a:lnTo>
                  <a:lnTo>
                    <a:pt x="2188" y="1244"/>
                  </a:lnTo>
                  <a:lnTo>
                    <a:pt x="2174" y="1238"/>
                  </a:lnTo>
                  <a:lnTo>
                    <a:pt x="2160" y="1232"/>
                  </a:lnTo>
                  <a:lnTo>
                    <a:pt x="2146" y="1229"/>
                  </a:lnTo>
                  <a:lnTo>
                    <a:pt x="2131" y="1226"/>
                  </a:lnTo>
                  <a:lnTo>
                    <a:pt x="2115" y="1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xmlns="" id="{695069BE-9577-467C-8E0F-5C6F91B3B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1392"/>
              <a:ext cx="2304" cy="1548"/>
            </a:xfrm>
            <a:custGeom>
              <a:avLst/>
              <a:gdLst>
                <a:gd name="T0" fmla="*/ 609 w 2304"/>
                <a:gd name="T1" fmla="*/ 615 h 1548"/>
                <a:gd name="T2" fmla="*/ 551 w 2304"/>
                <a:gd name="T3" fmla="*/ 632 h 1548"/>
                <a:gd name="T4" fmla="*/ 506 w 2304"/>
                <a:gd name="T5" fmla="*/ 669 h 1548"/>
                <a:gd name="T6" fmla="*/ 479 w 2304"/>
                <a:gd name="T7" fmla="*/ 720 h 1548"/>
                <a:gd name="T8" fmla="*/ 472 w 2304"/>
                <a:gd name="T9" fmla="*/ 765 h 1548"/>
                <a:gd name="T10" fmla="*/ 485 w 2304"/>
                <a:gd name="T11" fmla="*/ 824 h 1548"/>
                <a:gd name="T12" fmla="*/ 517 w 2304"/>
                <a:gd name="T13" fmla="*/ 872 h 1548"/>
                <a:gd name="T14" fmla="*/ 565 w 2304"/>
                <a:gd name="T15" fmla="*/ 903 h 1548"/>
                <a:gd name="T16" fmla="*/ 624 w 2304"/>
                <a:gd name="T17" fmla="*/ 915 h 1548"/>
                <a:gd name="T18" fmla="*/ 1855 w 2304"/>
                <a:gd name="T19" fmla="*/ 912 h 1548"/>
                <a:gd name="T20" fmla="*/ 1976 w 2304"/>
                <a:gd name="T21" fmla="*/ 887 h 1548"/>
                <a:gd name="T22" fmla="*/ 2092 w 2304"/>
                <a:gd name="T23" fmla="*/ 836 h 1548"/>
                <a:gd name="T24" fmla="*/ 2177 w 2304"/>
                <a:gd name="T25" fmla="*/ 770 h 1548"/>
                <a:gd name="T26" fmla="*/ 2231 w 2304"/>
                <a:gd name="T27" fmla="*/ 703 h 1548"/>
                <a:gd name="T28" fmla="*/ 2272 w 2304"/>
                <a:gd name="T29" fmla="*/ 626 h 1548"/>
                <a:gd name="T30" fmla="*/ 2295 w 2304"/>
                <a:gd name="T31" fmla="*/ 539 h 1548"/>
                <a:gd name="T32" fmla="*/ 2304 w 2304"/>
                <a:gd name="T33" fmla="*/ 446 h 1548"/>
                <a:gd name="T34" fmla="*/ 2296 w 2304"/>
                <a:gd name="T35" fmla="*/ 359 h 1548"/>
                <a:gd name="T36" fmla="*/ 2270 w 2304"/>
                <a:gd name="T37" fmla="*/ 265 h 1548"/>
                <a:gd name="T38" fmla="*/ 2230 w 2304"/>
                <a:gd name="T39" fmla="*/ 191 h 1548"/>
                <a:gd name="T40" fmla="*/ 2174 w 2304"/>
                <a:gd name="T41" fmla="*/ 124 h 1548"/>
                <a:gd name="T42" fmla="*/ 2056 w 2304"/>
                <a:gd name="T43" fmla="*/ 48 h 1548"/>
                <a:gd name="T44" fmla="*/ 1939 w 2304"/>
                <a:gd name="T45" fmla="*/ 11 h 1548"/>
                <a:gd name="T46" fmla="*/ 1813 w 2304"/>
                <a:gd name="T47" fmla="*/ 0 h 1548"/>
                <a:gd name="T48" fmla="*/ 415 w 2304"/>
                <a:gd name="T49" fmla="*/ 0 h 1548"/>
                <a:gd name="T50" fmla="*/ 335 w 2304"/>
                <a:gd name="T51" fmla="*/ 7 h 1548"/>
                <a:gd name="T52" fmla="*/ 243 w 2304"/>
                <a:gd name="T53" fmla="*/ 31 h 1548"/>
                <a:gd name="T54" fmla="*/ 167 w 2304"/>
                <a:gd name="T55" fmla="*/ 70 h 1548"/>
                <a:gd name="T56" fmla="*/ 107 w 2304"/>
                <a:gd name="T57" fmla="*/ 123 h 1548"/>
                <a:gd name="T58" fmla="*/ 51 w 2304"/>
                <a:gd name="T59" fmla="*/ 197 h 1548"/>
                <a:gd name="T60" fmla="*/ 6 w 2304"/>
                <a:gd name="T61" fmla="*/ 327 h 1548"/>
                <a:gd name="T62" fmla="*/ 0 w 2304"/>
                <a:gd name="T63" fmla="*/ 1396 h 1548"/>
                <a:gd name="T64" fmla="*/ 13 w 2304"/>
                <a:gd name="T65" fmla="*/ 1455 h 1548"/>
                <a:gd name="T66" fmla="*/ 45 w 2304"/>
                <a:gd name="T67" fmla="*/ 1503 h 1548"/>
                <a:gd name="T68" fmla="*/ 93 w 2304"/>
                <a:gd name="T69" fmla="*/ 1536 h 1548"/>
                <a:gd name="T70" fmla="*/ 153 w 2304"/>
                <a:gd name="T71" fmla="*/ 1548 h 1548"/>
                <a:gd name="T72" fmla="*/ 198 w 2304"/>
                <a:gd name="T73" fmla="*/ 1540 h 1548"/>
                <a:gd name="T74" fmla="*/ 249 w 2304"/>
                <a:gd name="T75" fmla="*/ 1512 h 1548"/>
                <a:gd name="T76" fmla="*/ 287 w 2304"/>
                <a:gd name="T77" fmla="*/ 1468 h 1548"/>
                <a:gd name="T78" fmla="*/ 304 w 2304"/>
                <a:gd name="T79" fmla="*/ 1412 h 1548"/>
                <a:gd name="T80" fmla="*/ 307 w 2304"/>
                <a:gd name="T81" fmla="*/ 373 h 1548"/>
                <a:gd name="T82" fmla="*/ 325 w 2304"/>
                <a:gd name="T83" fmla="*/ 332 h 1548"/>
                <a:gd name="T84" fmla="*/ 367 w 2304"/>
                <a:gd name="T85" fmla="*/ 310 h 1548"/>
                <a:gd name="T86" fmla="*/ 1818 w 2304"/>
                <a:gd name="T87" fmla="*/ 304 h 1548"/>
                <a:gd name="T88" fmla="*/ 1864 w 2304"/>
                <a:gd name="T89" fmla="*/ 311 h 1548"/>
                <a:gd name="T90" fmla="*/ 1917 w 2304"/>
                <a:gd name="T91" fmla="*/ 339 h 1548"/>
                <a:gd name="T92" fmla="*/ 1954 w 2304"/>
                <a:gd name="T93" fmla="*/ 384 h 1548"/>
                <a:gd name="T94" fmla="*/ 1973 w 2304"/>
                <a:gd name="T95" fmla="*/ 443 h 1548"/>
                <a:gd name="T96" fmla="*/ 1971 w 2304"/>
                <a:gd name="T97" fmla="*/ 491 h 1548"/>
                <a:gd name="T98" fmla="*/ 1946 w 2304"/>
                <a:gd name="T99" fmla="*/ 547 h 1548"/>
                <a:gd name="T100" fmla="*/ 1905 w 2304"/>
                <a:gd name="T101" fmla="*/ 588 h 1548"/>
                <a:gd name="T102" fmla="*/ 1849 w 2304"/>
                <a:gd name="T103" fmla="*/ 61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4" h="1548">
                  <a:moveTo>
                    <a:pt x="624" y="613"/>
                  </a:moveTo>
                  <a:lnTo>
                    <a:pt x="624" y="613"/>
                  </a:lnTo>
                  <a:lnTo>
                    <a:pt x="624" y="613"/>
                  </a:lnTo>
                  <a:lnTo>
                    <a:pt x="609" y="615"/>
                  </a:lnTo>
                  <a:lnTo>
                    <a:pt x="593" y="616"/>
                  </a:lnTo>
                  <a:lnTo>
                    <a:pt x="579" y="621"/>
                  </a:lnTo>
                  <a:lnTo>
                    <a:pt x="565" y="626"/>
                  </a:lnTo>
                  <a:lnTo>
                    <a:pt x="551" y="632"/>
                  </a:lnTo>
                  <a:lnTo>
                    <a:pt x="539" y="640"/>
                  </a:lnTo>
                  <a:lnTo>
                    <a:pt x="528" y="649"/>
                  </a:lnTo>
                  <a:lnTo>
                    <a:pt x="517" y="658"/>
                  </a:lnTo>
                  <a:lnTo>
                    <a:pt x="506" y="669"/>
                  </a:lnTo>
                  <a:lnTo>
                    <a:pt x="499" y="681"/>
                  </a:lnTo>
                  <a:lnTo>
                    <a:pt x="491" y="694"/>
                  </a:lnTo>
                  <a:lnTo>
                    <a:pt x="485" y="706"/>
                  </a:lnTo>
                  <a:lnTo>
                    <a:pt x="479" y="720"/>
                  </a:lnTo>
                  <a:lnTo>
                    <a:pt x="475" y="736"/>
                  </a:lnTo>
                  <a:lnTo>
                    <a:pt x="474" y="749"/>
                  </a:lnTo>
                  <a:lnTo>
                    <a:pt x="472" y="765"/>
                  </a:lnTo>
                  <a:lnTo>
                    <a:pt x="472" y="765"/>
                  </a:lnTo>
                  <a:lnTo>
                    <a:pt x="474" y="780"/>
                  </a:lnTo>
                  <a:lnTo>
                    <a:pt x="475" y="796"/>
                  </a:lnTo>
                  <a:lnTo>
                    <a:pt x="479" y="810"/>
                  </a:lnTo>
                  <a:lnTo>
                    <a:pt x="485" y="824"/>
                  </a:lnTo>
                  <a:lnTo>
                    <a:pt x="491" y="838"/>
                  </a:lnTo>
                  <a:lnTo>
                    <a:pt x="499" y="850"/>
                  </a:lnTo>
                  <a:lnTo>
                    <a:pt x="506" y="861"/>
                  </a:lnTo>
                  <a:lnTo>
                    <a:pt x="517" y="872"/>
                  </a:lnTo>
                  <a:lnTo>
                    <a:pt x="528" y="881"/>
                  </a:lnTo>
                  <a:lnTo>
                    <a:pt x="539" y="890"/>
                  </a:lnTo>
                  <a:lnTo>
                    <a:pt x="551" y="896"/>
                  </a:lnTo>
                  <a:lnTo>
                    <a:pt x="565" y="903"/>
                  </a:lnTo>
                  <a:lnTo>
                    <a:pt x="579" y="909"/>
                  </a:lnTo>
                  <a:lnTo>
                    <a:pt x="593" y="912"/>
                  </a:lnTo>
                  <a:lnTo>
                    <a:pt x="609" y="913"/>
                  </a:lnTo>
                  <a:lnTo>
                    <a:pt x="624" y="915"/>
                  </a:lnTo>
                  <a:lnTo>
                    <a:pt x="1807" y="915"/>
                  </a:lnTo>
                  <a:lnTo>
                    <a:pt x="1807" y="915"/>
                  </a:lnTo>
                  <a:lnTo>
                    <a:pt x="1824" y="915"/>
                  </a:lnTo>
                  <a:lnTo>
                    <a:pt x="1855" y="912"/>
                  </a:lnTo>
                  <a:lnTo>
                    <a:pt x="1897" y="906"/>
                  </a:lnTo>
                  <a:lnTo>
                    <a:pt x="1922" y="901"/>
                  </a:lnTo>
                  <a:lnTo>
                    <a:pt x="1948" y="895"/>
                  </a:lnTo>
                  <a:lnTo>
                    <a:pt x="1976" y="887"/>
                  </a:lnTo>
                  <a:lnTo>
                    <a:pt x="2004" y="878"/>
                  </a:lnTo>
                  <a:lnTo>
                    <a:pt x="2033" y="866"/>
                  </a:lnTo>
                  <a:lnTo>
                    <a:pt x="2063" y="852"/>
                  </a:lnTo>
                  <a:lnTo>
                    <a:pt x="2092" y="836"/>
                  </a:lnTo>
                  <a:lnTo>
                    <a:pt x="2121" y="816"/>
                  </a:lnTo>
                  <a:lnTo>
                    <a:pt x="2149" y="794"/>
                  </a:lnTo>
                  <a:lnTo>
                    <a:pt x="2177" y="770"/>
                  </a:lnTo>
                  <a:lnTo>
                    <a:pt x="2177" y="770"/>
                  </a:lnTo>
                  <a:lnTo>
                    <a:pt x="2193" y="754"/>
                  </a:lnTo>
                  <a:lnTo>
                    <a:pt x="2207" y="737"/>
                  </a:lnTo>
                  <a:lnTo>
                    <a:pt x="2219" y="720"/>
                  </a:lnTo>
                  <a:lnTo>
                    <a:pt x="2231" y="703"/>
                  </a:lnTo>
                  <a:lnTo>
                    <a:pt x="2244" y="684"/>
                  </a:lnTo>
                  <a:lnTo>
                    <a:pt x="2253" y="664"/>
                  </a:lnTo>
                  <a:lnTo>
                    <a:pt x="2262" y="646"/>
                  </a:lnTo>
                  <a:lnTo>
                    <a:pt x="2272" y="626"/>
                  </a:lnTo>
                  <a:lnTo>
                    <a:pt x="2279" y="604"/>
                  </a:lnTo>
                  <a:lnTo>
                    <a:pt x="2286" y="584"/>
                  </a:lnTo>
                  <a:lnTo>
                    <a:pt x="2290" y="562"/>
                  </a:lnTo>
                  <a:lnTo>
                    <a:pt x="2295" y="539"/>
                  </a:lnTo>
                  <a:lnTo>
                    <a:pt x="2299" y="517"/>
                  </a:lnTo>
                  <a:lnTo>
                    <a:pt x="2301" y="494"/>
                  </a:lnTo>
                  <a:lnTo>
                    <a:pt x="2303" y="469"/>
                  </a:lnTo>
                  <a:lnTo>
                    <a:pt x="2304" y="446"/>
                  </a:lnTo>
                  <a:lnTo>
                    <a:pt x="2304" y="446"/>
                  </a:lnTo>
                  <a:lnTo>
                    <a:pt x="2303" y="415"/>
                  </a:lnTo>
                  <a:lnTo>
                    <a:pt x="2301" y="387"/>
                  </a:lnTo>
                  <a:lnTo>
                    <a:pt x="2296" y="359"/>
                  </a:lnTo>
                  <a:lnTo>
                    <a:pt x="2292" y="333"/>
                  </a:lnTo>
                  <a:lnTo>
                    <a:pt x="2286" y="308"/>
                  </a:lnTo>
                  <a:lnTo>
                    <a:pt x="2278" y="287"/>
                  </a:lnTo>
                  <a:lnTo>
                    <a:pt x="2270" y="265"/>
                  </a:lnTo>
                  <a:lnTo>
                    <a:pt x="2261" y="243"/>
                  </a:lnTo>
                  <a:lnTo>
                    <a:pt x="2251" y="225"/>
                  </a:lnTo>
                  <a:lnTo>
                    <a:pt x="2241" y="206"/>
                  </a:lnTo>
                  <a:lnTo>
                    <a:pt x="2230" y="191"/>
                  </a:lnTo>
                  <a:lnTo>
                    <a:pt x="2219" y="175"/>
                  </a:lnTo>
                  <a:lnTo>
                    <a:pt x="2196" y="147"/>
                  </a:lnTo>
                  <a:lnTo>
                    <a:pt x="2174" y="124"/>
                  </a:lnTo>
                  <a:lnTo>
                    <a:pt x="2174" y="124"/>
                  </a:lnTo>
                  <a:lnTo>
                    <a:pt x="2146" y="101"/>
                  </a:lnTo>
                  <a:lnTo>
                    <a:pt x="2117" y="81"/>
                  </a:lnTo>
                  <a:lnTo>
                    <a:pt x="2087" y="62"/>
                  </a:lnTo>
                  <a:lnTo>
                    <a:pt x="2056" y="48"/>
                  </a:lnTo>
                  <a:lnTo>
                    <a:pt x="2027" y="36"/>
                  </a:lnTo>
                  <a:lnTo>
                    <a:pt x="1996" y="25"/>
                  </a:lnTo>
                  <a:lnTo>
                    <a:pt x="1967" y="17"/>
                  </a:lnTo>
                  <a:lnTo>
                    <a:pt x="1939" y="11"/>
                  </a:lnTo>
                  <a:lnTo>
                    <a:pt x="1912" y="7"/>
                  </a:lnTo>
                  <a:lnTo>
                    <a:pt x="1888" y="3"/>
                  </a:lnTo>
                  <a:lnTo>
                    <a:pt x="1844" y="0"/>
                  </a:lnTo>
                  <a:lnTo>
                    <a:pt x="1813" y="0"/>
                  </a:lnTo>
                  <a:lnTo>
                    <a:pt x="1796" y="2"/>
                  </a:lnTo>
                  <a:lnTo>
                    <a:pt x="1796" y="2"/>
                  </a:lnTo>
                  <a:lnTo>
                    <a:pt x="1807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387" y="2"/>
                  </a:lnTo>
                  <a:lnTo>
                    <a:pt x="361" y="3"/>
                  </a:lnTo>
                  <a:lnTo>
                    <a:pt x="335" y="7"/>
                  </a:lnTo>
                  <a:lnTo>
                    <a:pt x="310" y="11"/>
                  </a:lnTo>
                  <a:lnTo>
                    <a:pt x="287" y="17"/>
                  </a:lnTo>
                  <a:lnTo>
                    <a:pt x="265" y="24"/>
                  </a:lnTo>
                  <a:lnTo>
                    <a:pt x="243" y="31"/>
                  </a:lnTo>
                  <a:lnTo>
                    <a:pt x="222" y="39"/>
                  </a:lnTo>
                  <a:lnTo>
                    <a:pt x="203" y="48"/>
                  </a:lnTo>
                  <a:lnTo>
                    <a:pt x="184" y="59"/>
                  </a:lnTo>
                  <a:lnTo>
                    <a:pt x="167" y="70"/>
                  </a:lnTo>
                  <a:lnTo>
                    <a:pt x="150" y="82"/>
                  </a:lnTo>
                  <a:lnTo>
                    <a:pt x="135" y="95"/>
                  </a:lnTo>
                  <a:lnTo>
                    <a:pt x="121" y="109"/>
                  </a:lnTo>
                  <a:lnTo>
                    <a:pt x="107" y="123"/>
                  </a:lnTo>
                  <a:lnTo>
                    <a:pt x="95" y="137"/>
                  </a:lnTo>
                  <a:lnTo>
                    <a:pt x="82" y="151"/>
                  </a:lnTo>
                  <a:lnTo>
                    <a:pt x="71" y="166"/>
                  </a:lnTo>
                  <a:lnTo>
                    <a:pt x="51" y="197"/>
                  </a:lnTo>
                  <a:lnTo>
                    <a:pt x="36" y="229"/>
                  </a:lnTo>
                  <a:lnTo>
                    <a:pt x="23" y="262"/>
                  </a:lnTo>
                  <a:lnTo>
                    <a:pt x="13" y="294"/>
                  </a:lnTo>
                  <a:lnTo>
                    <a:pt x="6" y="327"/>
                  </a:lnTo>
                  <a:lnTo>
                    <a:pt x="2" y="359"/>
                  </a:lnTo>
                  <a:lnTo>
                    <a:pt x="0" y="389"/>
                  </a:lnTo>
                  <a:lnTo>
                    <a:pt x="0" y="1396"/>
                  </a:lnTo>
                  <a:lnTo>
                    <a:pt x="0" y="1396"/>
                  </a:lnTo>
                  <a:lnTo>
                    <a:pt x="2" y="1412"/>
                  </a:lnTo>
                  <a:lnTo>
                    <a:pt x="3" y="1426"/>
                  </a:lnTo>
                  <a:lnTo>
                    <a:pt x="8" y="1441"/>
                  </a:lnTo>
                  <a:lnTo>
                    <a:pt x="13" y="1455"/>
                  </a:lnTo>
                  <a:lnTo>
                    <a:pt x="19" y="1468"/>
                  </a:lnTo>
                  <a:lnTo>
                    <a:pt x="26" y="1481"/>
                  </a:lnTo>
                  <a:lnTo>
                    <a:pt x="36" y="1492"/>
                  </a:lnTo>
                  <a:lnTo>
                    <a:pt x="45" y="1503"/>
                  </a:lnTo>
                  <a:lnTo>
                    <a:pt x="56" y="1512"/>
                  </a:lnTo>
                  <a:lnTo>
                    <a:pt x="68" y="1522"/>
                  </a:lnTo>
                  <a:lnTo>
                    <a:pt x="81" y="1529"/>
                  </a:lnTo>
                  <a:lnTo>
                    <a:pt x="93" y="1536"/>
                  </a:lnTo>
                  <a:lnTo>
                    <a:pt x="109" y="1540"/>
                  </a:lnTo>
                  <a:lnTo>
                    <a:pt x="122" y="1545"/>
                  </a:lnTo>
                  <a:lnTo>
                    <a:pt x="138" y="1546"/>
                  </a:lnTo>
                  <a:lnTo>
                    <a:pt x="153" y="1548"/>
                  </a:lnTo>
                  <a:lnTo>
                    <a:pt x="153" y="1548"/>
                  </a:lnTo>
                  <a:lnTo>
                    <a:pt x="169" y="1546"/>
                  </a:lnTo>
                  <a:lnTo>
                    <a:pt x="184" y="1545"/>
                  </a:lnTo>
                  <a:lnTo>
                    <a:pt x="198" y="1540"/>
                  </a:lnTo>
                  <a:lnTo>
                    <a:pt x="212" y="1536"/>
                  </a:lnTo>
                  <a:lnTo>
                    <a:pt x="226" y="1529"/>
                  </a:lnTo>
                  <a:lnTo>
                    <a:pt x="239" y="1522"/>
                  </a:lnTo>
                  <a:lnTo>
                    <a:pt x="249" y="1512"/>
                  </a:lnTo>
                  <a:lnTo>
                    <a:pt x="260" y="1503"/>
                  </a:lnTo>
                  <a:lnTo>
                    <a:pt x="271" y="1492"/>
                  </a:lnTo>
                  <a:lnTo>
                    <a:pt x="279" y="1481"/>
                  </a:lnTo>
                  <a:lnTo>
                    <a:pt x="287" y="1468"/>
                  </a:lnTo>
                  <a:lnTo>
                    <a:pt x="293" y="1455"/>
                  </a:lnTo>
                  <a:lnTo>
                    <a:pt x="299" y="1441"/>
                  </a:lnTo>
                  <a:lnTo>
                    <a:pt x="302" y="1426"/>
                  </a:lnTo>
                  <a:lnTo>
                    <a:pt x="304" y="1412"/>
                  </a:lnTo>
                  <a:lnTo>
                    <a:pt x="305" y="1396"/>
                  </a:lnTo>
                  <a:lnTo>
                    <a:pt x="305" y="389"/>
                  </a:lnTo>
                  <a:lnTo>
                    <a:pt x="305" y="389"/>
                  </a:lnTo>
                  <a:lnTo>
                    <a:pt x="307" y="373"/>
                  </a:lnTo>
                  <a:lnTo>
                    <a:pt x="310" y="361"/>
                  </a:lnTo>
                  <a:lnTo>
                    <a:pt x="314" y="350"/>
                  </a:lnTo>
                  <a:lnTo>
                    <a:pt x="319" y="341"/>
                  </a:lnTo>
                  <a:lnTo>
                    <a:pt x="325" y="332"/>
                  </a:lnTo>
                  <a:lnTo>
                    <a:pt x="333" y="325"/>
                  </a:lnTo>
                  <a:lnTo>
                    <a:pt x="341" y="319"/>
                  </a:lnTo>
                  <a:lnTo>
                    <a:pt x="350" y="316"/>
                  </a:lnTo>
                  <a:lnTo>
                    <a:pt x="367" y="310"/>
                  </a:lnTo>
                  <a:lnTo>
                    <a:pt x="386" y="307"/>
                  </a:lnTo>
                  <a:lnTo>
                    <a:pt x="401" y="305"/>
                  </a:lnTo>
                  <a:lnTo>
                    <a:pt x="415" y="305"/>
                  </a:lnTo>
                  <a:lnTo>
                    <a:pt x="1818" y="304"/>
                  </a:lnTo>
                  <a:lnTo>
                    <a:pt x="1818" y="304"/>
                  </a:lnTo>
                  <a:lnTo>
                    <a:pt x="1833" y="305"/>
                  </a:lnTo>
                  <a:lnTo>
                    <a:pt x="1849" y="307"/>
                  </a:lnTo>
                  <a:lnTo>
                    <a:pt x="1864" y="311"/>
                  </a:lnTo>
                  <a:lnTo>
                    <a:pt x="1878" y="316"/>
                  </a:lnTo>
                  <a:lnTo>
                    <a:pt x="1892" y="322"/>
                  </a:lnTo>
                  <a:lnTo>
                    <a:pt x="1905" y="330"/>
                  </a:lnTo>
                  <a:lnTo>
                    <a:pt x="1917" y="339"/>
                  </a:lnTo>
                  <a:lnTo>
                    <a:pt x="1928" y="349"/>
                  </a:lnTo>
                  <a:lnTo>
                    <a:pt x="1939" y="359"/>
                  </a:lnTo>
                  <a:lnTo>
                    <a:pt x="1946" y="372"/>
                  </a:lnTo>
                  <a:lnTo>
                    <a:pt x="1954" y="384"/>
                  </a:lnTo>
                  <a:lnTo>
                    <a:pt x="1962" y="398"/>
                  </a:lnTo>
                  <a:lnTo>
                    <a:pt x="1967" y="412"/>
                  </a:lnTo>
                  <a:lnTo>
                    <a:pt x="1971" y="428"/>
                  </a:lnTo>
                  <a:lnTo>
                    <a:pt x="1973" y="443"/>
                  </a:lnTo>
                  <a:lnTo>
                    <a:pt x="1974" y="458"/>
                  </a:lnTo>
                  <a:lnTo>
                    <a:pt x="1974" y="458"/>
                  </a:lnTo>
                  <a:lnTo>
                    <a:pt x="1973" y="476"/>
                  </a:lnTo>
                  <a:lnTo>
                    <a:pt x="1971" y="491"/>
                  </a:lnTo>
                  <a:lnTo>
                    <a:pt x="1967" y="505"/>
                  </a:lnTo>
                  <a:lnTo>
                    <a:pt x="1962" y="519"/>
                  </a:lnTo>
                  <a:lnTo>
                    <a:pt x="1954" y="533"/>
                  </a:lnTo>
                  <a:lnTo>
                    <a:pt x="1946" y="547"/>
                  </a:lnTo>
                  <a:lnTo>
                    <a:pt x="1939" y="558"/>
                  </a:lnTo>
                  <a:lnTo>
                    <a:pt x="1928" y="568"/>
                  </a:lnTo>
                  <a:lnTo>
                    <a:pt x="1917" y="579"/>
                  </a:lnTo>
                  <a:lnTo>
                    <a:pt x="1905" y="588"/>
                  </a:lnTo>
                  <a:lnTo>
                    <a:pt x="1892" y="596"/>
                  </a:lnTo>
                  <a:lnTo>
                    <a:pt x="1878" y="602"/>
                  </a:lnTo>
                  <a:lnTo>
                    <a:pt x="1864" y="607"/>
                  </a:lnTo>
                  <a:lnTo>
                    <a:pt x="1849" y="612"/>
                  </a:lnTo>
                  <a:lnTo>
                    <a:pt x="1833" y="613"/>
                  </a:lnTo>
                  <a:lnTo>
                    <a:pt x="1818" y="615"/>
                  </a:lnTo>
                  <a:lnTo>
                    <a:pt x="624" y="6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xmlns="" id="{0B12B18E-90EE-4838-8C9D-9F126437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" y="1380"/>
              <a:ext cx="303" cy="1560"/>
            </a:xfrm>
            <a:custGeom>
              <a:avLst/>
              <a:gdLst>
                <a:gd name="T0" fmla="*/ 0 w 303"/>
                <a:gd name="T1" fmla="*/ 1408 h 1560"/>
                <a:gd name="T2" fmla="*/ 0 w 303"/>
                <a:gd name="T3" fmla="*/ 1424 h 1560"/>
                <a:gd name="T4" fmla="*/ 6 w 303"/>
                <a:gd name="T5" fmla="*/ 1453 h 1560"/>
                <a:gd name="T6" fmla="*/ 18 w 303"/>
                <a:gd name="T7" fmla="*/ 1480 h 1560"/>
                <a:gd name="T8" fmla="*/ 34 w 303"/>
                <a:gd name="T9" fmla="*/ 1504 h 1560"/>
                <a:gd name="T10" fmla="*/ 55 w 303"/>
                <a:gd name="T11" fmla="*/ 1524 h 1560"/>
                <a:gd name="T12" fmla="*/ 78 w 303"/>
                <a:gd name="T13" fmla="*/ 1541 h 1560"/>
                <a:gd name="T14" fmla="*/ 106 w 303"/>
                <a:gd name="T15" fmla="*/ 1552 h 1560"/>
                <a:gd name="T16" fmla="*/ 136 w 303"/>
                <a:gd name="T17" fmla="*/ 1558 h 1560"/>
                <a:gd name="T18" fmla="*/ 151 w 303"/>
                <a:gd name="T19" fmla="*/ 1560 h 1560"/>
                <a:gd name="T20" fmla="*/ 182 w 303"/>
                <a:gd name="T21" fmla="*/ 1557 h 1560"/>
                <a:gd name="T22" fmla="*/ 210 w 303"/>
                <a:gd name="T23" fmla="*/ 1548 h 1560"/>
                <a:gd name="T24" fmla="*/ 236 w 303"/>
                <a:gd name="T25" fmla="*/ 1534 h 1560"/>
                <a:gd name="T26" fmla="*/ 258 w 303"/>
                <a:gd name="T27" fmla="*/ 1515 h 1560"/>
                <a:gd name="T28" fmla="*/ 277 w 303"/>
                <a:gd name="T29" fmla="*/ 1493 h 1560"/>
                <a:gd name="T30" fmla="*/ 291 w 303"/>
                <a:gd name="T31" fmla="*/ 1467 h 1560"/>
                <a:gd name="T32" fmla="*/ 300 w 303"/>
                <a:gd name="T33" fmla="*/ 1438 h 1560"/>
                <a:gd name="T34" fmla="*/ 303 w 303"/>
                <a:gd name="T35" fmla="*/ 1408 h 1560"/>
                <a:gd name="T36" fmla="*/ 303 w 303"/>
                <a:gd name="T37" fmla="*/ 153 h 1560"/>
                <a:gd name="T38" fmla="*/ 300 w 303"/>
                <a:gd name="T39" fmla="*/ 122 h 1560"/>
                <a:gd name="T40" fmla="*/ 291 w 303"/>
                <a:gd name="T41" fmla="*/ 93 h 1560"/>
                <a:gd name="T42" fmla="*/ 277 w 303"/>
                <a:gd name="T43" fmla="*/ 68 h 1560"/>
                <a:gd name="T44" fmla="*/ 258 w 303"/>
                <a:gd name="T45" fmla="*/ 45 h 1560"/>
                <a:gd name="T46" fmla="*/ 236 w 303"/>
                <a:gd name="T47" fmla="*/ 26 h 1560"/>
                <a:gd name="T48" fmla="*/ 210 w 303"/>
                <a:gd name="T49" fmla="*/ 12 h 1560"/>
                <a:gd name="T50" fmla="*/ 182 w 303"/>
                <a:gd name="T51" fmla="*/ 3 h 1560"/>
                <a:gd name="T52" fmla="*/ 151 w 303"/>
                <a:gd name="T53" fmla="*/ 0 h 1560"/>
                <a:gd name="T54" fmla="*/ 136 w 303"/>
                <a:gd name="T55" fmla="*/ 2 h 1560"/>
                <a:gd name="T56" fmla="*/ 106 w 303"/>
                <a:gd name="T57" fmla="*/ 8 h 1560"/>
                <a:gd name="T58" fmla="*/ 78 w 303"/>
                <a:gd name="T59" fmla="*/ 19 h 1560"/>
                <a:gd name="T60" fmla="*/ 55 w 303"/>
                <a:gd name="T61" fmla="*/ 36 h 1560"/>
                <a:gd name="T62" fmla="*/ 34 w 303"/>
                <a:gd name="T63" fmla="*/ 56 h 1560"/>
                <a:gd name="T64" fmla="*/ 18 w 303"/>
                <a:gd name="T65" fmla="*/ 80 h 1560"/>
                <a:gd name="T66" fmla="*/ 6 w 303"/>
                <a:gd name="T67" fmla="*/ 107 h 1560"/>
                <a:gd name="T68" fmla="*/ 0 w 303"/>
                <a:gd name="T69" fmla="*/ 138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1560">
                  <a:moveTo>
                    <a:pt x="0" y="153"/>
                  </a:moveTo>
                  <a:lnTo>
                    <a:pt x="0" y="1408"/>
                  </a:lnTo>
                  <a:lnTo>
                    <a:pt x="0" y="1408"/>
                  </a:lnTo>
                  <a:lnTo>
                    <a:pt x="0" y="1424"/>
                  </a:lnTo>
                  <a:lnTo>
                    <a:pt x="3" y="1438"/>
                  </a:lnTo>
                  <a:lnTo>
                    <a:pt x="6" y="1453"/>
                  </a:lnTo>
                  <a:lnTo>
                    <a:pt x="12" y="1467"/>
                  </a:lnTo>
                  <a:lnTo>
                    <a:pt x="18" y="1480"/>
                  </a:lnTo>
                  <a:lnTo>
                    <a:pt x="26" y="1493"/>
                  </a:lnTo>
                  <a:lnTo>
                    <a:pt x="34" y="1504"/>
                  </a:lnTo>
                  <a:lnTo>
                    <a:pt x="44" y="1515"/>
                  </a:lnTo>
                  <a:lnTo>
                    <a:pt x="55" y="1524"/>
                  </a:lnTo>
                  <a:lnTo>
                    <a:pt x="66" y="1534"/>
                  </a:lnTo>
                  <a:lnTo>
                    <a:pt x="78" y="1541"/>
                  </a:lnTo>
                  <a:lnTo>
                    <a:pt x="92" y="1548"/>
                  </a:lnTo>
                  <a:lnTo>
                    <a:pt x="106" y="1552"/>
                  </a:lnTo>
                  <a:lnTo>
                    <a:pt x="120" y="1557"/>
                  </a:lnTo>
                  <a:lnTo>
                    <a:pt x="136" y="1558"/>
                  </a:lnTo>
                  <a:lnTo>
                    <a:pt x="151" y="1560"/>
                  </a:lnTo>
                  <a:lnTo>
                    <a:pt x="151" y="1560"/>
                  </a:lnTo>
                  <a:lnTo>
                    <a:pt x="167" y="1558"/>
                  </a:lnTo>
                  <a:lnTo>
                    <a:pt x="182" y="1557"/>
                  </a:lnTo>
                  <a:lnTo>
                    <a:pt x="196" y="1552"/>
                  </a:lnTo>
                  <a:lnTo>
                    <a:pt x="210" y="1548"/>
                  </a:lnTo>
                  <a:lnTo>
                    <a:pt x="224" y="1541"/>
                  </a:lnTo>
                  <a:lnTo>
                    <a:pt x="236" y="1534"/>
                  </a:lnTo>
                  <a:lnTo>
                    <a:pt x="247" y="1524"/>
                  </a:lnTo>
                  <a:lnTo>
                    <a:pt x="258" y="1515"/>
                  </a:lnTo>
                  <a:lnTo>
                    <a:pt x="269" y="1504"/>
                  </a:lnTo>
                  <a:lnTo>
                    <a:pt x="277" y="1493"/>
                  </a:lnTo>
                  <a:lnTo>
                    <a:pt x="284" y="1480"/>
                  </a:lnTo>
                  <a:lnTo>
                    <a:pt x="291" y="1467"/>
                  </a:lnTo>
                  <a:lnTo>
                    <a:pt x="297" y="1453"/>
                  </a:lnTo>
                  <a:lnTo>
                    <a:pt x="300" y="1438"/>
                  </a:lnTo>
                  <a:lnTo>
                    <a:pt x="303" y="1424"/>
                  </a:lnTo>
                  <a:lnTo>
                    <a:pt x="303" y="1408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3" y="138"/>
                  </a:lnTo>
                  <a:lnTo>
                    <a:pt x="300" y="122"/>
                  </a:lnTo>
                  <a:lnTo>
                    <a:pt x="297" y="107"/>
                  </a:lnTo>
                  <a:lnTo>
                    <a:pt x="291" y="93"/>
                  </a:lnTo>
                  <a:lnTo>
                    <a:pt x="284" y="80"/>
                  </a:lnTo>
                  <a:lnTo>
                    <a:pt x="277" y="68"/>
                  </a:lnTo>
                  <a:lnTo>
                    <a:pt x="269" y="56"/>
                  </a:lnTo>
                  <a:lnTo>
                    <a:pt x="258" y="45"/>
                  </a:lnTo>
                  <a:lnTo>
                    <a:pt x="247" y="36"/>
                  </a:lnTo>
                  <a:lnTo>
                    <a:pt x="236" y="26"/>
                  </a:lnTo>
                  <a:lnTo>
                    <a:pt x="224" y="19"/>
                  </a:lnTo>
                  <a:lnTo>
                    <a:pt x="210" y="12"/>
                  </a:lnTo>
                  <a:lnTo>
                    <a:pt x="196" y="8"/>
                  </a:lnTo>
                  <a:lnTo>
                    <a:pt x="182" y="3"/>
                  </a:lnTo>
                  <a:lnTo>
                    <a:pt x="167" y="2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36" y="2"/>
                  </a:lnTo>
                  <a:lnTo>
                    <a:pt x="120" y="3"/>
                  </a:lnTo>
                  <a:lnTo>
                    <a:pt x="106" y="8"/>
                  </a:lnTo>
                  <a:lnTo>
                    <a:pt x="92" y="12"/>
                  </a:lnTo>
                  <a:lnTo>
                    <a:pt x="78" y="19"/>
                  </a:lnTo>
                  <a:lnTo>
                    <a:pt x="66" y="26"/>
                  </a:lnTo>
                  <a:lnTo>
                    <a:pt x="55" y="36"/>
                  </a:lnTo>
                  <a:lnTo>
                    <a:pt x="44" y="45"/>
                  </a:lnTo>
                  <a:lnTo>
                    <a:pt x="34" y="56"/>
                  </a:lnTo>
                  <a:lnTo>
                    <a:pt x="26" y="68"/>
                  </a:lnTo>
                  <a:lnTo>
                    <a:pt x="18" y="80"/>
                  </a:lnTo>
                  <a:lnTo>
                    <a:pt x="12" y="93"/>
                  </a:lnTo>
                  <a:lnTo>
                    <a:pt x="6" y="107"/>
                  </a:lnTo>
                  <a:lnTo>
                    <a:pt x="3" y="122"/>
                  </a:lnTo>
                  <a:lnTo>
                    <a:pt x="0" y="138"/>
                  </a:lnTo>
                  <a:lnTo>
                    <a:pt x="0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93EBA8DF-DD06-4FEF-B8AA-826F29835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1395"/>
              <a:ext cx="2310" cy="1545"/>
            </a:xfrm>
            <a:custGeom>
              <a:avLst/>
              <a:gdLst>
                <a:gd name="T0" fmla="*/ 1872 w 2310"/>
                <a:gd name="T1" fmla="*/ 604 h 1545"/>
                <a:gd name="T2" fmla="*/ 1935 w 2310"/>
                <a:gd name="T3" fmla="*/ 565 h 1545"/>
                <a:gd name="T4" fmla="*/ 1974 w 2310"/>
                <a:gd name="T5" fmla="*/ 500 h 1545"/>
                <a:gd name="T6" fmla="*/ 1980 w 2310"/>
                <a:gd name="T7" fmla="*/ 438 h 1545"/>
                <a:gd name="T8" fmla="*/ 1954 w 2310"/>
                <a:gd name="T9" fmla="*/ 369 h 1545"/>
                <a:gd name="T10" fmla="*/ 1900 w 2310"/>
                <a:gd name="T11" fmla="*/ 319 h 1545"/>
                <a:gd name="T12" fmla="*/ 1827 w 2310"/>
                <a:gd name="T13" fmla="*/ 301 h 1545"/>
                <a:gd name="T14" fmla="*/ 367 w 2310"/>
                <a:gd name="T15" fmla="*/ 307 h 1545"/>
                <a:gd name="T16" fmla="*/ 325 w 2310"/>
                <a:gd name="T17" fmla="*/ 330 h 1545"/>
                <a:gd name="T18" fmla="*/ 305 w 2310"/>
                <a:gd name="T19" fmla="*/ 390 h 1545"/>
                <a:gd name="T20" fmla="*/ 297 w 2310"/>
                <a:gd name="T21" fmla="*/ 1438 h 1545"/>
                <a:gd name="T22" fmla="*/ 260 w 2310"/>
                <a:gd name="T23" fmla="*/ 1500 h 1545"/>
                <a:gd name="T24" fmla="*/ 196 w 2310"/>
                <a:gd name="T25" fmla="*/ 1539 h 1545"/>
                <a:gd name="T26" fmla="*/ 136 w 2310"/>
                <a:gd name="T27" fmla="*/ 1545 h 1545"/>
                <a:gd name="T28" fmla="*/ 66 w 2310"/>
                <a:gd name="T29" fmla="*/ 1519 h 1545"/>
                <a:gd name="T30" fmla="*/ 18 w 2310"/>
                <a:gd name="T31" fmla="*/ 1466 h 1545"/>
                <a:gd name="T32" fmla="*/ 0 w 2310"/>
                <a:gd name="T33" fmla="*/ 1393 h 1545"/>
                <a:gd name="T34" fmla="*/ 12 w 2310"/>
                <a:gd name="T35" fmla="*/ 298 h 1545"/>
                <a:gd name="T36" fmla="*/ 82 w 2310"/>
                <a:gd name="T37" fmla="*/ 152 h 1545"/>
                <a:gd name="T38" fmla="*/ 150 w 2310"/>
                <a:gd name="T39" fmla="*/ 83 h 1545"/>
                <a:gd name="T40" fmla="*/ 241 w 2310"/>
                <a:gd name="T41" fmla="*/ 30 h 1545"/>
                <a:gd name="T42" fmla="*/ 359 w 2310"/>
                <a:gd name="T43" fmla="*/ 2 h 1545"/>
                <a:gd name="T44" fmla="*/ 1805 w 2310"/>
                <a:gd name="T45" fmla="*/ 0 h 1545"/>
                <a:gd name="T46" fmla="*/ 1921 w 2310"/>
                <a:gd name="T47" fmla="*/ 7 h 1545"/>
                <a:gd name="T48" fmla="*/ 2064 w 2310"/>
                <a:gd name="T49" fmla="*/ 50 h 1545"/>
                <a:gd name="T50" fmla="*/ 2181 w 2310"/>
                <a:gd name="T51" fmla="*/ 127 h 1545"/>
                <a:gd name="T52" fmla="*/ 2257 w 2310"/>
                <a:gd name="T53" fmla="*/ 226 h 1545"/>
                <a:gd name="T54" fmla="*/ 2298 w 2310"/>
                <a:gd name="T55" fmla="*/ 336 h 1545"/>
                <a:gd name="T56" fmla="*/ 2310 w 2310"/>
                <a:gd name="T57" fmla="*/ 448 h 1545"/>
                <a:gd name="T58" fmla="*/ 2298 w 2310"/>
                <a:gd name="T59" fmla="*/ 565 h 1545"/>
                <a:gd name="T60" fmla="*/ 2260 w 2310"/>
                <a:gd name="T61" fmla="*/ 669 h 1545"/>
                <a:gd name="T62" fmla="*/ 2198 w 2310"/>
                <a:gd name="T63" fmla="*/ 757 h 1545"/>
                <a:gd name="T64" fmla="*/ 2099 w 2310"/>
                <a:gd name="T65" fmla="*/ 838 h 1545"/>
                <a:gd name="T66" fmla="*/ 1957 w 2310"/>
                <a:gd name="T67" fmla="*/ 895 h 1545"/>
                <a:gd name="T68" fmla="*/ 1821 w 2310"/>
                <a:gd name="T69" fmla="*/ 914 h 1545"/>
                <a:gd name="T70" fmla="*/ 909 w 2310"/>
                <a:gd name="T71" fmla="*/ 920 h 1545"/>
                <a:gd name="T72" fmla="*/ 845 w 2310"/>
                <a:gd name="T73" fmla="*/ 958 h 1545"/>
                <a:gd name="T74" fmla="*/ 806 w 2310"/>
                <a:gd name="T75" fmla="*/ 1022 h 1545"/>
                <a:gd name="T76" fmla="*/ 800 w 2310"/>
                <a:gd name="T77" fmla="*/ 1085 h 1545"/>
                <a:gd name="T78" fmla="*/ 827 w 2310"/>
                <a:gd name="T79" fmla="*/ 1157 h 1545"/>
                <a:gd name="T80" fmla="*/ 881 w 2310"/>
                <a:gd name="T81" fmla="*/ 1208 h 1545"/>
                <a:gd name="T82" fmla="*/ 955 w 2310"/>
                <a:gd name="T83" fmla="*/ 1226 h 1545"/>
                <a:gd name="T84" fmla="*/ 2186 w 2310"/>
                <a:gd name="T85" fmla="*/ 1232 h 1545"/>
                <a:gd name="T86" fmla="*/ 2248 w 2310"/>
                <a:gd name="T87" fmla="*/ 1270 h 1545"/>
                <a:gd name="T88" fmla="*/ 2285 w 2310"/>
                <a:gd name="T89" fmla="*/ 1331 h 1545"/>
                <a:gd name="T90" fmla="*/ 2291 w 2310"/>
                <a:gd name="T91" fmla="*/ 1392 h 1545"/>
                <a:gd name="T92" fmla="*/ 2267 w 2310"/>
                <a:gd name="T93" fmla="*/ 1461 h 1545"/>
                <a:gd name="T94" fmla="*/ 2212 w 2310"/>
                <a:gd name="T95" fmla="*/ 1509 h 1545"/>
                <a:gd name="T96" fmla="*/ 2141 w 2310"/>
                <a:gd name="T97" fmla="*/ 1528 h 1545"/>
                <a:gd name="T98" fmla="*/ 904 w 2310"/>
                <a:gd name="T99" fmla="*/ 1523 h 1545"/>
                <a:gd name="T100" fmla="*/ 760 w 2310"/>
                <a:gd name="T101" fmla="*/ 1491 h 1545"/>
                <a:gd name="T102" fmla="*/ 622 w 2310"/>
                <a:gd name="T103" fmla="*/ 1413 h 1545"/>
                <a:gd name="T104" fmla="*/ 560 w 2310"/>
                <a:gd name="T105" fmla="*/ 1348 h 1545"/>
                <a:gd name="T106" fmla="*/ 509 w 2310"/>
                <a:gd name="T107" fmla="*/ 1253 h 1545"/>
                <a:gd name="T108" fmla="*/ 478 w 2310"/>
                <a:gd name="T109" fmla="*/ 1121 h 1545"/>
                <a:gd name="T110" fmla="*/ 478 w 2310"/>
                <a:gd name="T111" fmla="*/ 997 h 1545"/>
                <a:gd name="T112" fmla="*/ 515 w 2310"/>
                <a:gd name="T113" fmla="*/ 873 h 1545"/>
                <a:gd name="T114" fmla="*/ 571 w 2310"/>
                <a:gd name="T115" fmla="*/ 784 h 1545"/>
                <a:gd name="T116" fmla="*/ 676 w 2310"/>
                <a:gd name="T117" fmla="*/ 689 h 1545"/>
                <a:gd name="T118" fmla="*/ 830 w 2310"/>
                <a:gd name="T119" fmla="*/ 627 h 1545"/>
                <a:gd name="T120" fmla="*/ 977 w 2310"/>
                <a:gd name="T121" fmla="*/ 610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10" h="1545">
                  <a:moveTo>
                    <a:pt x="1827" y="610"/>
                  </a:moveTo>
                  <a:lnTo>
                    <a:pt x="1827" y="610"/>
                  </a:lnTo>
                  <a:lnTo>
                    <a:pt x="1842" y="610"/>
                  </a:lnTo>
                  <a:lnTo>
                    <a:pt x="1858" y="607"/>
                  </a:lnTo>
                  <a:lnTo>
                    <a:pt x="1872" y="604"/>
                  </a:lnTo>
                  <a:lnTo>
                    <a:pt x="1887" y="598"/>
                  </a:lnTo>
                  <a:lnTo>
                    <a:pt x="1900" y="592"/>
                  </a:lnTo>
                  <a:lnTo>
                    <a:pt x="1912" y="584"/>
                  </a:lnTo>
                  <a:lnTo>
                    <a:pt x="1924" y="575"/>
                  </a:lnTo>
                  <a:lnTo>
                    <a:pt x="1935" y="565"/>
                  </a:lnTo>
                  <a:lnTo>
                    <a:pt x="1946" y="553"/>
                  </a:lnTo>
                  <a:lnTo>
                    <a:pt x="1954" y="542"/>
                  </a:lnTo>
                  <a:lnTo>
                    <a:pt x="1962" y="528"/>
                  </a:lnTo>
                  <a:lnTo>
                    <a:pt x="1969" y="516"/>
                  </a:lnTo>
                  <a:lnTo>
                    <a:pt x="1974" y="500"/>
                  </a:lnTo>
                  <a:lnTo>
                    <a:pt x="1977" y="486"/>
                  </a:lnTo>
                  <a:lnTo>
                    <a:pt x="1980" y="471"/>
                  </a:lnTo>
                  <a:lnTo>
                    <a:pt x="1980" y="455"/>
                  </a:lnTo>
                  <a:lnTo>
                    <a:pt x="1980" y="455"/>
                  </a:lnTo>
                  <a:lnTo>
                    <a:pt x="1980" y="438"/>
                  </a:lnTo>
                  <a:lnTo>
                    <a:pt x="1977" y="425"/>
                  </a:lnTo>
                  <a:lnTo>
                    <a:pt x="1974" y="409"/>
                  </a:lnTo>
                  <a:lnTo>
                    <a:pt x="1969" y="395"/>
                  </a:lnTo>
                  <a:lnTo>
                    <a:pt x="1962" y="381"/>
                  </a:lnTo>
                  <a:lnTo>
                    <a:pt x="1954" y="369"/>
                  </a:lnTo>
                  <a:lnTo>
                    <a:pt x="1946" y="356"/>
                  </a:lnTo>
                  <a:lnTo>
                    <a:pt x="1935" y="346"/>
                  </a:lnTo>
                  <a:lnTo>
                    <a:pt x="1924" y="336"/>
                  </a:lnTo>
                  <a:lnTo>
                    <a:pt x="1912" y="327"/>
                  </a:lnTo>
                  <a:lnTo>
                    <a:pt x="1900" y="319"/>
                  </a:lnTo>
                  <a:lnTo>
                    <a:pt x="1887" y="313"/>
                  </a:lnTo>
                  <a:lnTo>
                    <a:pt x="1872" y="308"/>
                  </a:lnTo>
                  <a:lnTo>
                    <a:pt x="1858" y="304"/>
                  </a:lnTo>
                  <a:lnTo>
                    <a:pt x="1842" y="302"/>
                  </a:lnTo>
                  <a:lnTo>
                    <a:pt x="1827" y="301"/>
                  </a:lnTo>
                  <a:lnTo>
                    <a:pt x="415" y="302"/>
                  </a:lnTo>
                  <a:lnTo>
                    <a:pt x="415" y="302"/>
                  </a:lnTo>
                  <a:lnTo>
                    <a:pt x="401" y="302"/>
                  </a:lnTo>
                  <a:lnTo>
                    <a:pt x="384" y="304"/>
                  </a:lnTo>
                  <a:lnTo>
                    <a:pt x="367" y="307"/>
                  </a:lnTo>
                  <a:lnTo>
                    <a:pt x="357" y="310"/>
                  </a:lnTo>
                  <a:lnTo>
                    <a:pt x="348" y="313"/>
                  </a:lnTo>
                  <a:lnTo>
                    <a:pt x="340" y="318"/>
                  </a:lnTo>
                  <a:lnTo>
                    <a:pt x="333" y="324"/>
                  </a:lnTo>
                  <a:lnTo>
                    <a:pt x="325" y="330"/>
                  </a:lnTo>
                  <a:lnTo>
                    <a:pt x="319" y="339"/>
                  </a:lnTo>
                  <a:lnTo>
                    <a:pt x="313" y="349"/>
                  </a:lnTo>
                  <a:lnTo>
                    <a:pt x="308" y="361"/>
                  </a:lnTo>
                  <a:lnTo>
                    <a:pt x="305" y="375"/>
                  </a:lnTo>
                  <a:lnTo>
                    <a:pt x="305" y="390"/>
                  </a:lnTo>
                  <a:lnTo>
                    <a:pt x="305" y="1393"/>
                  </a:lnTo>
                  <a:lnTo>
                    <a:pt x="305" y="1393"/>
                  </a:lnTo>
                  <a:lnTo>
                    <a:pt x="303" y="1409"/>
                  </a:lnTo>
                  <a:lnTo>
                    <a:pt x="302" y="1424"/>
                  </a:lnTo>
                  <a:lnTo>
                    <a:pt x="297" y="1438"/>
                  </a:lnTo>
                  <a:lnTo>
                    <a:pt x="292" y="1452"/>
                  </a:lnTo>
                  <a:lnTo>
                    <a:pt x="286" y="1466"/>
                  </a:lnTo>
                  <a:lnTo>
                    <a:pt x="278" y="1478"/>
                  </a:lnTo>
                  <a:lnTo>
                    <a:pt x="269" y="1489"/>
                  </a:lnTo>
                  <a:lnTo>
                    <a:pt x="260" y="1500"/>
                  </a:lnTo>
                  <a:lnTo>
                    <a:pt x="249" y="1511"/>
                  </a:lnTo>
                  <a:lnTo>
                    <a:pt x="237" y="1519"/>
                  </a:lnTo>
                  <a:lnTo>
                    <a:pt x="224" y="1526"/>
                  </a:lnTo>
                  <a:lnTo>
                    <a:pt x="212" y="1533"/>
                  </a:lnTo>
                  <a:lnTo>
                    <a:pt x="196" y="1539"/>
                  </a:lnTo>
                  <a:lnTo>
                    <a:pt x="182" y="1542"/>
                  </a:lnTo>
                  <a:lnTo>
                    <a:pt x="167" y="1545"/>
                  </a:lnTo>
                  <a:lnTo>
                    <a:pt x="152" y="1545"/>
                  </a:lnTo>
                  <a:lnTo>
                    <a:pt x="152" y="1545"/>
                  </a:lnTo>
                  <a:lnTo>
                    <a:pt x="136" y="1545"/>
                  </a:lnTo>
                  <a:lnTo>
                    <a:pt x="122" y="1542"/>
                  </a:lnTo>
                  <a:lnTo>
                    <a:pt x="107" y="1539"/>
                  </a:lnTo>
                  <a:lnTo>
                    <a:pt x="93" y="1533"/>
                  </a:lnTo>
                  <a:lnTo>
                    <a:pt x="80" y="1526"/>
                  </a:lnTo>
                  <a:lnTo>
                    <a:pt x="66" y="1519"/>
                  </a:lnTo>
                  <a:lnTo>
                    <a:pt x="56" y="1511"/>
                  </a:lnTo>
                  <a:lnTo>
                    <a:pt x="45" y="1500"/>
                  </a:lnTo>
                  <a:lnTo>
                    <a:pt x="35" y="1489"/>
                  </a:lnTo>
                  <a:lnTo>
                    <a:pt x="26" y="1478"/>
                  </a:lnTo>
                  <a:lnTo>
                    <a:pt x="18" y="1466"/>
                  </a:lnTo>
                  <a:lnTo>
                    <a:pt x="12" y="1452"/>
                  </a:lnTo>
                  <a:lnTo>
                    <a:pt x="8" y="1438"/>
                  </a:lnTo>
                  <a:lnTo>
                    <a:pt x="3" y="1424"/>
                  </a:lnTo>
                  <a:lnTo>
                    <a:pt x="1" y="1409"/>
                  </a:lnTo>
                  <a:lnTo>
                    <a:pt x="0" y="1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1" y="361"/>
                  </a:lnTo>
                  <a:lnTo>
                    <a:pt x="6" y="330"/>
                  </a:lnTo>
                  <a:lnTo>
                    <a:pt x="12" y="298"/>
                  </a:lnTo>
                  <a:lnTo>
                    <a:pt x="21" y="264"/>
                  </a:lnTo>
                  <a:lnTo>
                    <a:pt x="35" y="231"/>
                  </a:lnTo>
                  <a:lnTo>
                    <a:pt x="51" y="199"/>
                  </a:lnTo>
                  <a:lnTo>
                    <a:pt x="71" y="168"/>
                  </a:lnTo>
                  <a:lnTo>
                    <a:pt x="82" y="152"/>
                  </a:lnTo>
                  <a:lnTo>
                    <a:pt x="93" y="137"/>
                  </a:lnTo>
                  <a:lnTo>
                    <a:pt x="107" y="123"/>
                  </a:lnTo>
                  <a:lnTo>
                    <a:pt x="119" y="109"/>
                  </a:lnTo>
                  <a:lnTo>
                    <a:pt x="134" y="95"/>
                  </a:lnTo>
                  <a:lnTo>
                    <a:pt x="150" y="83"/>
                  </a:lnTo>
                  <a:lnTo>
                    <a:pt x="165" y="70"/>
                  </a:lnTo>
                  <a:lnTo>
                    <a:pt x="184" y="59"/>
                  </a:lnTo>
                  <a:lnTo>
                    <a:pt x="203" y="48"/>
                  </a:lnTo>
                  <a:lnTo>
                    <a:pt x="221" y="39"/>
                  </a:lnTo>
                  <a:lnTo>
                    <a:pt x="241" y="30"/>
                  </a:lnTo>
                  <a:lnTo>
                    <a:pt x="263" y="22"/>
                  </a:lnTo>
                  <a:lnTo>
                    <a:pt x="286" y="16"/>
                  </a:lnTo>
                  <a:lnTo>
                    <a:pt x="309" y="10"/>
                  </a:lnTo>
                  <a:lnTo>
                    <a:pt x="334" y="7"/>
                  </a:lnTo>
                  <a:lnTo>
                    <a:pt x="359" y="2"/>
                  </a:lnTo>
                  <a:lnTo>
                    <a:pt x="387" y="0"/>
                  </a:lnTo>
                  <a:lnTo>
                    <a:pt x="415" y="0"/>
                  </a:lnTo>
                  <a:lnTo>
                    <a:pt x="1814" y="0"/>
                  </a:lnTo>
                  <a:lnTo>
                    <a:pt x="1814" y="0"/>
                  </a:lnTo>
                  <a:lnTo>
                    <a:pt x="1805" y="0"/>
                  </a:lnTo>
                  <a:lnTo>
                    <a:pt x="1805" y="0"/>
                  </a:lnTo>
                  <a:lnTo>
                    <a:pt x="1822" y="0"/>
                  </a:lnTo>
                  <a:lnTo>
                    <a:pt x="1853" y="0"/>
                  </a:lnTo>
                  <a:lnTo>
                    <a:pt x="1895" y="4"/>
                  </a:lnTo>
                  <a:lnTo>
                    <a:pt x="1921" y="7"/>
                  </a:lnTo>
                  <a:lnTo>
                    <a:pt x="1948" y="13"/>
                  </a:lnTo>
                  <a:lnTo>
                    <a:pt x="1976" y="19"/>
                  </a:lnTo>
                  <a:lnTo>
                    <a:pt x="2005" y="27"/>
                  </a:lnTo>
                  <a:lnTo>
                    <a:pt x="2034" y="38"/>
                  </a:lnTo>
                  <a:lnTo>
                    <a:pt x="2064" y="50"/>
                  </a:lnTo>
                  <a:lnTo>
                    <a:pt x="2095" y="64"/>
                  </a:lnTo>
                  <a:lnTo>
                    <a:pt x="2124" y="83"/>
                  </a:lnTo>
                  <a:lnTo>
                    <a:pt x="2154" y="103"/>
                  </a:lnTo>
                  <a:lnTo>
                    <a:pt x="2181" y="127"/>
                  </a:lnTo>
                  <a:lnTo>
                    <a:pt x="2181" y="127"/>
                  </a:lnTo>
                  <a:lnTo>
                    <a:pt x="2203" y="149"/>
                  </a:lnTo>
                  <a:lnTo>
                    <a:pt x="2226" y="177"/>
                  </a:lnTo>
                  <a:lnTo>
                    <a:pt x="2237" y="192"/>
                  </a:lnTo>
                  <a:lnTo>
                    <a:pt x="2248" y="209"/>
                  </a:lnTo>
                  <a:lnTo>
                    <a:pt x="2257" y="226"/>
                  </a:lnTo>
                  <a:lnTo>
                    <a:pt x="2268" y="247"/>
                  </a:lnTo>
                  <a:lnTo>
                    <a:pt x="2277" y="267"/>
                  </a:lnTo>
                  <a:lnTo>
                    <a:pt x="2285" y="288"/>
                  </a:lnTo>
                  <a:lnTo>
                    <a:pt x="2291" y="312"/>
                  </a:lnTo>
                  <a:lnTo>
                    <a:pt x="2298" y="336"/>
                  </a:lnTo>
                  <a:lnTo>
                    <a:pt x="2304" y="361"/>
                  </a:lnTo>
                  <a:lnTo>
                    <a:pt x="2307" y="389"/>
                  </a:lnTo>
                  <a:lnTo>
                    <a:pt x="2310" y="418"/>
                  </a:lnTo>
                  <a:lnTo>
                    <a:pt x="2310" y="448"/>
                  </a:lnTo>
                  <a:lnTo>
                    <a:pt x="2310" y="448"/>
                  </a:lnTo>
                  <a:lnTo>
                    <a:pt x="2310" y="473"/>
                  </a:lnTo>
                  <a:lnTo>
                    <a:pt x="2308" y="496"/>
                  </a:lnTo>
                  <a:lnTo>
                    <a:pt x="2305" y="519"/>
                  </a:lnTo>
                  <a:lnTo>
                    <a:pt x="2302" y="542"/>
                  </a:lnTo>
                  <a:lnTo>
                    <a:pt x="2298" y="565"/>
                  </a:lnTo>
                  <a:lnTo>
                    <a:pt x="2291" y="587"/>
                  </a:lnTo>
                  <a:lnTo>
                    <a:pt x="2285" y="609"/>
                  </a:lnTo>
                  <a:lnTo>
                    <a:pt x="2277" y="629"/>
                  </a:lnTo>
                  <a:lnTo>
                    <a:pt x="2270" y="649"/>
                  </a:lnTo>
                  <a:lnTo>
                    <a:pt x="2260" y="669"/>
                  </a:lnTo>
                  <a:lnTo>
                    <a:pt x="2250" y="688"/>
                  </a:lnTo>
                  <a:lnTo>
                    <a:pt x="2239" y="706"/>
                  </a:lnTo>
                  <a:lnTo>
                    <a:pt x="2226" y="723"/>
                  </a:lnTo>
                  <a:lnTo>
                    <a:pt x="2212" y="740"/>
                  </a:lnTo>
                  <a:lnTo>
                    <a:pt x="2198" y="757"/>
                  </a:lnTo>
                  <a:lnTo>
                    <a:pt x="2183" y="773"/>
                  </a:lnTo>
                  <a:lnTo>
                    <a:pt x="2183" y="773"/>
                  </a:lnTo>
                  <a:lnTo>
                    <a:pt x="2157" y="798"/>
                  </a:lnTo>
                  <a:lnTo>
                    <a:pt x="2129" y="819"/>
                  </a:lnTo>
                  <a:lnTo>
                    <a:pt x="2099" y="838"/>
                  </a:lnTo>
                  <a:lnTo>
                    <a:pt x="2070" y="853"/>
                  </a:lnTo>
                  <a:lnTo>
                    <a:pt x="2041" y="867"/>
                  </a:lnTo>
                  <a:lnTo>
                    <a:pt x="2013" y="878"/>
                  </a:lnTo>
                  <a:lnTo>
                    <a:pt x="1983" y="887"/>
                  </a:lnTo>
                  <a:lnTo>
                    <a:pt x="1957" y="895"/>
                  </a:lnTo>
                  <a:lnTo>
                    <a:pt x="1931" y="901"/>
                  </a:lnTo>
                  <a:lnTo>
                    <a:pt x="1907" y="906"/>
                  </a:lnTo>
                  <a:lnTo>
                    <a:pt x="1867" y="910"/>
                  </a:lnTo>
                  <a:lnTo>
                    <a:pt x="1836" y="912"/>
                  </a:lnTo>
                  <a:lnTo>
                    <a:pt x="1821" y="914"/>
                  </a:lnTo>
                  <a:lnTo>
                    <a:pt x="955" y="914"/>
                  </a:lnTo>
                  <a:lnTo>
                    <a:pt x="955" y="914"/>
                  </a:lnTo>
                  <a:lnTo>
                    <a:pt x="940" y="914"/>
                  </a:lnTo>
                  <a:lnTo>
                    <a:pt x="924" y="917"/>
                  </a:lnTo>
                  <a:lnTo>
                    <a:pt x="909" y="920"/>
                  </a:lnTo>
                  <a:lnTo>
                    <a:pt x="895" y="926"/>
                  </a:lnTo>
                  <a:lnTo>
                    <a:pt x="881" y="932"/>
                  </a:lnTo>
                  <a:lnTo>
                    <a:pt x="868" y="940"/>
                  </a:lnTo>
                  <a:lnTo>
                    <a:pt x="856" y="949"/>
                  </a:lnTo>
                  <a:lnTo>
                    <a:pt x="845" y="958"/>
                  </a:lnTo>
                  <a:lnTo>
                    <a:pt x="834" y="969"/>
                  </a:lnTo>
                  <a:lnTo>
                    <a:pt x="827" y="982"/>
                  </a:lnTo>
                  <a:lnTo>
                    <a:pt x="819" y="994"/>
                  </a:lnTo>
                  <a:lnTo>
                    <a:pt x="811" y="1008"/>
                  </a:lnTo>
                  <a:lnTo>
                    <a:pt x="806" y="1022"/>
                  </a:lnTo>
                  <a:lnTo>
                    <a:pt x="802" y="1037"/>
                  </a:lnTo>
                  <a:lnTo>
                    <a:pt x="800" y="1053"/>
                  </a:lnTo>
                  <a:lnTo>
                    <a:pt x="799" y="1068"/>
                  </a:lnTo>
                  <a:lnTo>
                    <a:pt x="799" y="1068"/>
                  </a:lnTo>
                  <a:lnTo>
                    <a:pt x="800" y="1085"/>
                  </a:lnTo>
                  <a:lnTo>
                    <a:pt x="802" y="1101"/>
                  </a:lnTo>
                  <a:lnTo>
                    <a:pt x="806" y="1115"/>
                  </a:lnTo>
                  <a:lnTo>
                    <a:pt x="811" y="1130"/>
                  </a:lnTo>
                  <a:lnTo>
                    <a:pt x="819" y="1144"/>
                  </a:lnTo>
                  <a:lnTo>
                    <a:pt x="827" y="1157"/>
                  </a:lnTo>
                  <a:lnTo>
                    <a:pt x="834" y="1169"/>
                  </a:lnTo>
                  <a:lnTo>
                    <a:pt x="845" y="1180"/>
                  </a:lnTo>
                  <a:lnTo>
                    <a:pt x="856" y="1191"/>
                  </a:lnTo>
                  <a:lnTo>
                    <a:pt x="868" y="1200"/>
                  </a:lnTo>
                  <a:lnTo>
                    <a:pt x="881" y="1208"/>
                  </a:lnTo>
                  <a:lnTo>
                    <a:pt x="895" y="1214"/>
                  </a:lnTo>
                  <a:lnTo>
                    <a:pt x="909" y="1220"/>
                  </a:lnTo>
                  <a:lnTo>
                    <a:pt x="924" y="1223"/>
                  </a:lnTo>
                  <a:lnTo>
                    <a:pt x="940" y="1226"/>
                  </a:lnTo>
                  <a:lnTo>
                    <a:pt x="955" y="1226"/>
                  </a:lnTo>
                  <a:lnTo>
                    <a:pt x="2141" y="1226"/>
                  </a:lnTo>
                  <a:lnTo>
                    <a:pt x="2141" y="1226"/>
                  </a:lnTo>
                  <a:lnTo>
                    <a:pt x="2157" y="1226"/>
                  </a:lnTo>
                  <a:lnTo>
                    <a:pt x="2171" y="1229"/>
                  </a:lnTo>
                  <a:lnTo>
                    <a:pt x="2186" y="1232"/>
                  </a:lnTo>
                  <a:lnTo>
                    <a:pt x="2200" y="1237"/>
                  </a:lnTo>
                  <a:lnTo>
                    <a:pt x="2212" y="1245"/>
                  </a:lnTo>
                  <a:lnTo>
                    <a:pt x="2225" y="1251"/>
                  </a:lnTo>
                  <a:lnTo>
                    <a:pt x="2237" y="1260"/>
                  </a:lnTo>
                  <a:lnTo>
                    <a:pt x="2248" y="1270"/>
                  </a:lnTo>
                  <a:lnTo>
                    <a:pt x="2257" y="1280"/>
                  </a:lnTo>
                  <a:lnTo>
                    <a:pt x="2267" y="1291"/>
                  </a:lnTo>
                  <a:lnTo>
                    <a:pt x="2274" y="1304"/>
                  </a:lnTo>
                  <a:lnTo>
                    <a:pt x="2281" y="1318"/>
                  </a:lnTo>
                  <a:lnTo>
                    <a:pt x="2285" y="1331"/>
                  </a:lnTo>
                  <a:lnTo>
                    <a:pt x="2290" y="1345"/>
                  </a:lnTo>
                  <a:lnTo>
                    <a:pt x="2291" y="1361"/>
                  </a:lnTo>
                  <a:lnTo>
                    <a:pt x="2293" y="1376"/>
                  </a:lnTo>
                  <a:lnTo>
                    <a:pt x="2293" y="1376"/>
                  </a:lnTo>
                  <a:lnTo>
                    <a:pt x="2291" y="1392"/>
                  </a:lnTo>
                  <a:lnTo>
                    <a:pt x="2290" y="1407"/>
                  </a:lnTo>
                  <a:lnTo>
                    <a:pt x="2285" y="1421"/>
                  </a:lnTo>
                  <a:lnTo>
                    <a:pt x="2281" y="1435"/>
                  </a:lnTo>
                  <a:lnTo>
                    <a:pt x="2274" y="1449"/>
                  </a:lnTo>
                  <a:lnTo>
                    <a:pt x="2267" y="1461"/>
                  </a:lnTo>
                  <a:lnTo>
                    <a:pt x="2257" y="1472"/>
                  </a:lnTo>
                  <a:lnTo>
                    <a:pt x="2248" y="1483"/>
                  </a:lnTo>
                  <a:lnTo>
                    <a:pt x="2237" y="1494"/>
                  </a:lnTo>
                  <a:lnTo>
                    <a:pt x="2225" y="1502"/>
                  </a:lnTo>
                  <a:lnTo>
                    <a:pt x="2212" y="1509"/>
                  </a:lnTo>
                  <a:lnTo>
                    <a:pt x="2200" y="1516"/>
                  </a:lnTo>
                  <a:lnTo>
                    <a:pt x="2186" y="1522"/>
                  </a:lnTo>
                  <a:lnTo>
                    <a:pt x="2171" y="1525"/>
                  </a:lnTo>
                  <a:lnTo>
                    <a:pt x="2157" y="1528"/>
                  </a:lnTo>
                  <a:lnTo>
                    <a:pt x="2141" y="1528"/>
                  </a:lnTo>
                  <a:lnTo>
                    <a:pt x="985" y="1528"/>
                  </a:lnTo>
                  <a:lnTo>
                    <a:pt x="985" y="1528"/>
                  </a:lnTo>
                  <a:lnTo>
                    <a:pt x="975" y="1528"/>
                  </a:lnTo>
                  <a:lnTo>
                    <a:pt x="947" y="1528"/>
                  </a:lnTo>
                  <a:lnTo>
                    <a:pt x="904" y="1523"/>
                  </a:lnTo>
                  <a:lnTo>
                    <a:pt x="879" y="1520"/>
                  </a:lnTo>
                  <a:lnTo>
                    <a:pt x="851" y="1516"/>
                  </a:lnTo>
                  <a:lnTo>
                    <a:pt x="822" y="1509"/>
                  </a:lnTo>
                  <a:lnTo>
                    <a:pt x="791" y="1502"/>
                  </a:lnTo>
                  <a:lnTo>
                    <a:pt x="760" y="1491"/>
                  </a:lnTo>
                  <a:lnTo>
                    <a:pt x="729" y="1478"/>
                  </a:lnTo>
                  <a:lnTo>
                    <a:pt x="697" y="1463"/>
                  </a:lnTo>
                  <a:lnTo>
                    <a:pt x="666" y="1446"/>
                  </a:lnTo>
                  <a:lnTo>
                    <a:pt x="636" y="1426"/>
                  </a:lnTo>
                  <a:lnTo>
                    <a:pt x="622" y="1413"/>
                  </a:lnTo>
                  <a:lnTo>
                    <a:pt x="608" y="1401"/>
                  </a:lnTo>
                  <a:lnTo>
                    <a:pt x="608" y="1401"/>
                  </a:lnTo>
                  <a:lnTo>
                    <a:pt x="585" y="1376"/>
                  </a:lnTo>
                  <a:lnTo>
                    <a:pt x="573" y="1362"/>
                  </a:lnTo>
                  <a:lnTo>
                    <a:pt x="560" y="1348"/>
                  </a:lnTo>
                  <a:lnTo>
                    <a:pt x="549" y="1331"/>
                  </a:lnTo>
                  <a:lnTo>
                    <a:pt x="539" y="1314"/>
                  </a:lnTo>
                  <a:lnTo>
                    <a:pt x="528" y="1294"/>
                  </a:lnTo>
                  <a:lnTo>
                    <a:pt x="518" y="1274"/>
                  </a:lnTo>
                  <a:lnTo>
                    <a:pt x="509" y="1253"/>
                  </a:lnTo>
                  <a:lnTo>
                    <a:pt x="500" y="1229"/>
                  </a:lnTo>
                  <a:lnTo>
                    <a:pt x="494" y="1205"/>
                  </a:lnTo>
                  <a:lnTo>
                    <a:pt x="488" y="1178"/>
                  </a:lnTo>
                  <a:lnTo>
                    <a:pt x="481" y="1150"/>
                  </a:lnTo>
                  <a:lnTo>
                    <a:pt x="478" y="1121"/>
                  </a:lnTo>
                  <a:lnTo>
                    <a:pt x="475" y="1088"/>
                  </a:lnTo>
                  <a:lnTo>
                    <a:pt x="475" y="1056"/>
                  </a:lnTo>
                  <a:lnTo>
                    <a:pt x="475" y="1056"/>
                  </a:lnTo>
                  <a:lnTo>
                    <a:pt x="477" y="1027"/>
                  </a:lnTo>
                  <a:lnTo>
                    <a:pt x="478" y="997"/>
                  </a:lnTo>
                  <a:lnTo>
                    <a:pt x="483" y="969"/>
                  </a:lnTo>
                  <a:lnTo>
                    <a:pt x="489" y="943"/>
                  </a:lnTo>
                  <a:lnTo>
                    <a:pt x="497" y="920"/>
                  </a:lnTo>
                  <a:lnTo>
                    <a:pt x="505" y="897"/>
                  </a:lnTo>
                  <a:lnTo>
                    <a:pt x="515" y="873"/>
                  </a:lnTo>
                  <a:lnTo>
                    <a:pt x="525" y="853"/>
                  </a:lnTo>
                  <a:lnTo>
                    <a:pt x="536" y="835"/>
                  </a:lnTo>
                  <a:lnTo>
                    <a:pt x="548" y="816"/>
                  </a:lnTo>
                  <a:lnTo>
                    <a:pt x="560" y="799"/>
                  </a:lnTo>
                  <a:lnTo>
                    <a:pt x="571" y="784"/>
                  </a:lnTo>
                  <a:lnTo>
                    <a:pt x="596" y="756"/>
                  </a:lnTo>
                  <a:lnTo>
                    <a:pt x="619" y="734"/>
                  </a:lnTo>
                  <a:lnTo>
                    <a:pt x="619" y="734"/>
                  </a:lnTo>
                  <a:lnTo>
                    <a:pt x="647" y="709"/>
                  </a:lnTo>
                  <a:lnTo>
                    <a:pt x="676" y="689"/>
                  </a:lnTo>
                  <a:lnTo>
                    <a:pt x="707" y="672"/>
                  </a:lnTo>
                  <a:lnTo>
                    <a:pt x="738" y="657"/>
                  </a:lnTo>
                  <a:lnTo>
                    <a:pt x="769" y="644"/>
                  </a:lnTo>
                  <a:lnTo>
                    <a:pt x="800" y="635"/>
                  </a:lnTo>
                  <a:lnTo>
                    <a:pt x="830" y="627"/>
                  </a:lnTo>
                  <a:lnTo>
                    <a:pt x="858" y="621"/>
                  </a:lnTo>
                  <a:lnTo>
                    <a:pt x="885" y="616"/>
                  </a:lnTo>
                  <a:lnTo>
                    <a:pt x="909" y="613"/>
                  </a:lnTo>
                  <a:lnTo>
                    <a:pt x="949" y="612"/>
                  </a:lnTo>
                  <a:lnTo>
                    <a:pt x="977" y="610"/>
                  </a:lnTo>
                  <a:lnTo>
                    <a:pt x="985" y="612"/>
                  </a:lnTo>
                  <a:lnTo>
                    <a:pt x="1827" y="6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 descr="Rows of solar panels">
            <a:extLst>
              <a:ext uri="{FF2B5EF4-FFF2-40B4-BE49-F238E27FC236}">
                <a16:creationId xmlns:a16="http://schemas.microsoft.com/office/drawing/2014/main" xmlns="" id="{CCF2731A-F0D5-C040-A841-D192024A3A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>
            <a:off x="6858001" y="3806677"/>
            <a:ext cx="5349038" cy="3051323"/>
          </a:xfrm>
          <a:prstGeom prst="rect">
            <a:avLst/>
          </a:prstGeom>
        </p:spPr>
      </p:pic>
      <p:pic>
        <p:nvPicPr>
          <p:cNvPr id="3" name="Picture 2" descr="Wind turbines on top of a hill">
            <a:extLst>
              <a:ext uri="{FF2B5EF4-FFF2-40B4-BE49-F238E27FC236}">
                <a16:creationId xmlns:a16="http://schemas.microsoft.com/office/drawing/2014/main" xmlns="" id="{213B401A-EF13-D69A-E0DC-02C9EE34C3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-2"/>
            <a:ext cx="5349037" cy="3581025"/>
          </a:xfrm>
          <a:prstGeom prst="rect">
            <a:avLst/>
          </a:prstGeom>
        </p:spPr>
      </p:pic>
      <p:pic>
        <p:nvPicPr>
          <p:cNvPr id="4" name="Picture 3" descr="A picture containing outdoor, sky, nature, sunset&#10;&#10;Description automatically generated">
            <a:extLst>
              <a:ext uri="{FF2B5EF4-FFF2-40B4-BE49-F238E27FC236}">
                <a16:creationId xmlns:a16="http://schemas.microsoft.com/office/drawing/2014/main" xmlns="" id="{0C4DBF59-12F8-F92D-A4E1-5781AEEE61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 l="-1" t="21892" r="364"/>
          <a:stretch/>
        </p:blipFill>
        <p:spPr>
          <a:xfrm>
            <a:off x="6858002" y="2177142"/>
            <a:ext cx="5349038" cy="22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47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0170F4-A7D8-462A-8A5C-401E28C57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  <a:endParaRPr lang="en-US" sz="20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39BEC-99C2-4F97-AA8F-9A00CB87D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350" y="826203"/>
            <a:ext cx="10617409" cy="532910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IRA, along with other policies and market trends, shift “reference” scenarios </a:t>
            </a:r>
            <a:r>
              <a:rPr lang="en-US" b="1" dirty="0">
                <a:solidFill>
                  <a:srgbClr val="000099"/>
                </a:solidFill>
              </a:rPr>
              <a:t>away from natural gas and coal generation and toward low-CO</a:t>
            </a:r>
            <a:r>
              <a:rPr lang="en-US" b="1" baseline="-25000" dirty="0">
                <a:solidFill>
                  <a:srgbClr val="000099"/>
                </a:solidFill>
              </a:rPr>
              <a:t>2</a:t>
            </a:r>
            <a:r>
              <a:rPr lang="en-US" b="1" dirty="0">
                <a:solidFill>
                  <a:srgbClr val="000099"/>
                </a:solidFill>
              </a:rPr>
              <a:t> resources</a:t>
            </a:r>
          </a:p>
          <a:p>
            <a:pPr lvl="1"/>
            <a:r>
              <a:rPr lang="en-US" dirty="0"/>
              <a:t>Coal declines faster than gas, and gas generation declines faster than gas capacity</a:t>
            </a:r>
          </a:p>
          <a:p>
            <a:pPr lvl="1"/>
            <a:r>
              <a:rPr lang="en-US" dirty="0"/>
              <a:t>IRA continues to drive emissions reductions beyond 2030: 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-body"/>
              </a:rPr>
              <a:t>Power sector CO</a:t>
            </a:r>
            <a:r>
              <a:rPr lang="en-US" b="0" i="0" baseline="-25000" dirty="0">
                <a:solidFill>
                  <a:srgbClr val="222222"/>
                </a:solidFill>
                <a:effectLst/>
                <a:latin typeface="-apple-system-body"/>
              </a:rPr>
              <a:t>2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-body"/>
              </a:rPr>
              <a:t> could fall </a:t>
            </a:r>
            <a:r>
              <a:rPr lang="en-US" dirty="0">
                <a:solidFill>
                  <a:srgbClr val="222222"/>
                </a:solidFill>
              </a:rPr>
              <a:t>~60%</a:t>
            </a:r>
            <a:r>
              <a:rPr lang="en-US" b="0" i="0" dirty="0">
                <a:solidFill>
                  <a:srgbClr val="222222"/>
                </a:solidFill>
                <a:effectLst/>
              </a:rPr>
              <a:t> below 2005 by 2030 and ~80% by 2035</a:t>
            </a:r>
            <a:endParaRPr lang="en-US" b="1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0099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99"/>
                </a:solidFill>
              </a:rPr>
              <a:t>111(d) design decisions alter CO</a:t>
            </a:r>
            <a:r>
              <a:rPr lang="en-US" b="1" baseline="-25000" dirty="0">
                <a:solidFill>
                  <a:srgbClr val="000099"/>
                </a:solidFill>
              </a:rPr>
              <a:t>2</a:t>
            </a:r>
            <a:r>
              <a:rPr lang="en-US" b="1" dirty="0">
                <a:solidFill>
                  <a:srgbClr val="000099"/>
                </a:solidFill>
              </a:rPr>
              <a:t>, cost, and generation outcomes</a:t>
            </a:r>
          </a:p>
          <a:p>
            <a:pPr lvl="1"/>
            <a:r>
              <a:rPr lang="en-US" dirty="0"/>
              <a:t>Flexibility (e.g., across plants and regions), form, and stringency are key</a:t>
            </a:r>
          </a:p>
          <a:p>
            <a:pPr lvl="1"/>
            <a:r>
              <a:rPr lang="en-US" dirty="0"/>
              <a:t>CCS-based standards are significantly more costly than cofiring-based ones but lead to lower emissions</a:t>
            </a:r>
          </a:p>
          <a:p>
            <a:pPr marL="287338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0099"/>
                </a:solidFill>
              </a:rPr>
              <a:t>Modeling IRA impacts is challenging</a:t>
            </a:r>
          </a:p>
          <a:p>
            <a:pPr lvl="1"/>
            <a:r>
              <a:rPr lang="en-US" dirty="0"/>
              <a:t>Many subjective modeling decisions, given IRA’s complexity and pending guidance</a:t>
            </a:r>
          </a:p>
          <a:p>
            <a:pPr lvl="1"/>
            <a:r>
              <a:rPr lang="en-US" dirty="0"/>
              <a:t>Range of possible outcomes based on different interpretations</a:t>
            </a:r>
          </a:p>
        </p:txBody>
      </p:sp>
      <p:pic>
        <p:nvPicPr>
          <p:cNvPr id="4" name="Graphic 3" descr="Bar graph with downward trend">
            <a:extLst>
              <a:ext uri="{FF2B5EF4-FFF2-40B4-BE49-F238E27FC236}">
                <a16:creationId xmlns:a16="http://schemas.microsoft.com/office/drawing/2014/main" xmlns="" id="{4E8AA4E5-6A55-4140-8AF9-7AB780043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1530" y="721548"/>
            <a:ext cx="914400" cy="914400"/>
          </a:xfrm>
          <a:prstGeom prst="rect">
            <a:avLst/>
          </a:prstGeom>
        </p:spPr>
      </p:pic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xmlns="" id="{1E750CD4-832E-4023-A85E-216CDE43A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61530" y="430028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14007A-ECD8-73DF-E2FE-E800709A1567}"/>
              </a:ext>
            </a:extLst>
          </p:cNvPr>
          <p:cNvSpPr txBox="1"/>
          <p:nvPr/>
        </p:nvSpPr>
        <p:spPr>
          <a:xfrm>
            <a:off x="0" y="5814280"/>
            <a:ext cx="12192000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 (Headings)"/>
              </a:rPr>
              <a:t>Many uncertainties moving forward about policy, market, and technological drivers will shape power sector trajectories</a:t>
            </a:r>
          </a:p>
        </p:txBody>
      </p:sp>
      <p:pic>
        <p:nvPicPr>
          <p:cNvPr id="9" name="Graphic 8" descr="Hourglass 30% with solid fill">
            <a:extLst>
              <a:ext uri="{FF2B5EF4-FFF2-40B4-BE49-F238E27FC236}">
                <a16:creationId xmlns:a16="http://schemas.microsoft.com/office/drawing/2014/main" xmlns="" id="{E25FBD5C-1F74-FB4E-CB80-75578A152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61530" y="26640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01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DBEAAC0B-787F-2F4A-841D-590E21FC8D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9" b="25499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B14C3B-113E-4345-8294-415122B98D8D}"/>
              </a:ext>
            </a:extLst>
          </p:cNvPr>
          <p:cNvSpPr/>
          <p:nvPr/>
        </p:nvSpPr>
        <p:spPr>
          <a:xfrm>
            <a:off x="1588" y="1445079"/>
            <a:ext cx="12188825" cy="3967843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A60995-AF87-B842-A6F1-1108FB8887A9}"/>
              </a:ext>
            </a:extLst>
          </p:cNvPr>
          <p:cNvSpPr/>
          <p:nvPr/>
        </p:nvSpPr>
        <p:spPr>
          <a:xfrm>
            <a:off x="5180013" y="3301831"/>
            <a:ext cx="3298956" cy="2926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18562EF-EB87-E940-86D5-6AF589971A2D}"/>
              </a:ext>
            </a:extLst>
          </p:cNvPr>
          <p:cNvSpPr/>
          <p:nvPr/>
        </p:nvSpPr>
        <p:spPr>
          <a:xfrm>
            <a:off x="8192267" y="629575"/>
            <a:ext cx="3298956" cy="2926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EFC0D8-8A5E-0941-BF54-BAA8338A7942}"/>
              </a:ext>
            </a:extLst>
          </p:cNvPr>
          <p:cNvSpPr txBox="1"/>
          <p:nvPr/>
        </p:nvSpPr>
        <p:spPr>
          <a:xfrm>
            <a:off x="5323364" y="2343411"/>
            <a:ext cx="2460757" cy="8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Micro/macro economic implications of climate provisions of IRA (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link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</p:txBody>
      </p:sp>
      <p:sp>
        <p:nvSpPr>
          <p:cNvPr id="11" name="CuadroTexto 351">
            <a:extLst>
              <a:ext uri="{FF2B5EF4-FFF2-40B4-BE49-F238E27FC236}">
                <a16:creationId xmlns:a16="http://schemas.microsoft.com/office/drawing/2014/main" xmlns="" id="{27CCED65-E0D9-8047-9805-B274C2A77DC6}"/>
              </a:ext>
            </a:extLst>
          </p:cNvPr>
          <p:cNvSpPr txBox="1"/>
          <p:nvPr/>
        </p:nvSpPr>
        <p:spPr>
          <a:xfrm>
            <a:off x="5067891" y="1986225"/>
            <a:ext cx="3004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Brookings IRA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2406974-78FA-DD41-AFAB-B5A2205096E4}"/>
              </a:ext>
            </a:extLst>
          </p:cNvPr>
          <p:cNvSpPr txBox="1"/>
          <p:nvPr/>
        </p:nvSpPr>
        <p:spPr>
          <a:xfrm>
            <a:off x="8571345" y="4327332"/>
            <a:ext cx="3071091" cy="8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Analysis of implications of new and existing source performance standards for the U.S. power sector (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link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</p:txBody>
      </p:sp>
      <p:sp>
        <p:nvSpPr>
          <p:cNvPr id="15" name="CuadroTexto 351">
            <a:extLst>
              <a:ext uri="{FF2B5EF4-FFF2-40B4-BE49-F238E27FC236}">
                <a16:creationId xmlns:a16="http://schemas.microsoft.com/office/drawing/2014/main" xmlns="" id="{453F71D6-4372-5B48-8065-F9C262070362}"/>
              </a:ext>
            </a:extLst>
          </p:cNvPr>
          <p:cNvSpPr txBox="1"/>
          <p:nvPr/>
        </p:nvSpPr>
        <p:spPr>
          <a:xfrm>
            <a:off x="8478969" y="3970146"/>
            <a:ext cx="3108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111 Design Decisions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xmlns="" id="{F750BD24-DDD3-A2F9-D336-FE0937B8DA37}"/>
              </a:ext>
            </a:extLst>
          </p:cNvPr>
          <p:cNvSpPr txBox="1">
            <a:spLocks/>
          </p:cNvSpPr>
          <p:nvPr/>
        </p:nvSpPr>
        <p:spPr>
          <a:xfrm>
            <a:off x="365760" y="182563"/>
            <a:ext cx="11430000" cy="7315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For More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672CAF-DE23-A63A-41BE-C51E63DB2A02}"/>
              </a:ext>
            </a:extLst>
          </p:cNvPr>
          <p:cNvSpPr txBox="1"/>
          <p:nvPr/>
        </p:nvSpPr>
        <p:spPr>
          <a:xfrm>
            <a:off x="375516" y="760046"/>
            <a:ext cx="5727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Reports referenced in today’s 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7D7748-4FF3-291B-FD96-6B7D44052D96}"/>
              </a:ext>
            </a:extLst>
          </p:cNvPr>
          <p:cNvSpPr/>
          <p:nvPr/>
        </p:nvSpPr>
        <p:spPr bwMode="auto">
          <a:xfrm>
            <a:off x="1237673" y="1376156"/>
            <a:ext cx="3422072" cy="29265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5143B178-F81E-5E6E-C299-6DF9C6B176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"/>
          <a:stretch/>
        </p:blipFill>
        <p:spPr>
          <a:xfrm>
            <a:off x="1760364" y="1088233"/>
            <a:ext cx="2365621" cy="30819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29296A42-0DD0-605E-C7BF-8383497A3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75" y="215599"/>
            <a:ext cx="2396392" cy="31174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xmlns="" id="{82DB301F-CF01-3960-D50D-0544E73E29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12" y="3457121"/>
            <a:ext cx="2364249" cy="30819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D66792D-756D-2828-BFFE-DF8E84BD9203}"/>
              </a:ext>
            </a:extLst>
          </p:cNvPr>
          <p:cNvSpPr txBox="1"/>
          <p:nvPr/>
        </p:nvSpPr>
        <p:spPr>
          <a:xfrm>
            <a:off x="1759381" y="4732338"/>
            <a:ext cx="2460757" cy="58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Impacts of IRA, 50x30 policies, and inflationary drivers (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link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</p:txBody>
      </p:sp>
      <p:sp>
        <p:nvSpPr>
          <p:cNvPr id="28" name="CuadroTexto 351">
            <a:extLst>
              <a:ext uri="{FF2B5EF4-FFF2-40B4-BE49-F238E27FC236}">
                <a16:creationId xmlns:a16="http://schemas.microsoft.com/office/drawing/2014/main" xmlns="" id="{27E1041D-E033-73A6-CA54-43B569701195}"/>
              </a:ext>
            </a:extLst>
          </p:cNvPr>
          <p:cNvSpPr txBox="1"/>
          <p:nvPr/>
        </p:nvSpPr>
        <p:spPr>
          <a:xfrm>
            <a:off x="549564" y="4375152"/>
            <a:ext cx="4484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Near-Term Decarbonization Drivers</a:t>
            </a:r>
          </a:p>
        </p:txBody>
      </p:sp>
    </p:spTree>
    <p:extLst>
      <p:ext uri="{BB962C8B-B14F-4D97-AF65-F5344CB8AC3E}">
        <p14:creationId xmlns:p14="http://schemas.microsoft.com/office/powerpoint/2010/main" val="382119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53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7DAB0F-3059-4A3B-93F2-E1B6460A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561875D-35BA-424D-9A27-E0AD3069A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04275"/>
            <a:ext cx="11563004" cy="523921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Bistline, Mehrotra, Wolfram (2023), </a:t>
            </a:r>
            <a:r>
              <a:rPr lang="en-US" sz="2400" dirty="0">
                <a:hlinkClick r:id="rId3"/>
              </a:rPr>
              <a:t>Economic Implications of the Climate Provisions of the Inflation Reduction Act</a:t>
            </a:r>
            <a:r>
              <a:rPr lang="en-US" sz="2400" dirty="0"/>
              <a:t>, </a:t>
            </a:r>
            <a:r>
              <a:rPr lang="en-US" sz="2400" i="1" dirty="0"/>
              <a:t>Brookings Papers on Economic Activity</a:t>
            </a:r>
            <a:endParaRPr lang="en-US" sz="2400" dirty="0"/>
          </a:p>
          <a:p>
            <a:r>
              <a:rPr lang="en-US" sz="2400" dirty="0"/>
              <a:t>Bistline, et al. (2022), </a:t>
            </a:r>
            <a:r>
              <a:rPr lang="en-US" sz="2400" dirty="0">
                <a:hlinkClick r:id="rId4"/>
              </a:rPr>
              <a:t>Actions for Reducing U.S. Emissions at Least 50% by 2030</a:t>
            </a:r>
            <a:r>
              <a:rPr lang="en-US" sz="2400" dirty="0"/>
              <a:t>, </a:t>
            </a:r>
            <a:r>
              <a:rPr lang="en-US" sz="2400" i="1" dirty="0"/>
              <a:t>Science</a:t>
            </a:r>
          </a:p>
          <a:p>
            <a:r>
              <a:rPr lang="en-US" sz="2400" dirty="0"/>
              <a:t>Bistline, et al. (2022), </a:t>
            </a:r>
            <a:r>
              <a:rPr lang="en-US" sz="2400" dirty="0">
                <a:hlinkClick r:id="rId5"/>
              </a:rPr>
              <a:t>Economy-Wide Evaluation of CO</a:t>
            </a:r>
            <a:r>
              <a:rPr lang="en-US" sz="2400" baseline="-25000" dirty="0">
                <a:hlinkClick r:id="rId5"/>
              </a:rPr>
              <a:t>2</a:t>
            </a:r>
            <a:r>
              <a:rPr lang="en-US" sz="2400" dirty="0">
                <a:hlinkClick r:id="rId5"/>
              </a:rPr>
              <a:t> and Air Quality Impacts of Electrification in the United States</a:t>
            </a:r>
            <a:r>
              <a:rPr lang="en-US" sz="2400" dirty="0"/>
              <a:t>, </a:t>
            </a:r>
            <a:r>
              <a:rPr lang="en-US" sz="2400" i="1" dirty="0"/>
              <a:t>Nature Communications</a:t>
            </a:r>
            <a:endParaRPr lang="en-US" sz="2400" dirty="0"/>
          </a:p>
          <a:p>
            <a:r>
              <a:rPr lang="en-US" sz="2400" dirty="0"/>
              <a:t>Bistline (2021), </a:t>
            </a:r>
            <a:r>
              <a:rPr lang="en-US" sz="2400" dirty="0">
                <a:hlinkClick r:id="rId6"/>
              </a:rPr>
              <a:t>Roadmaps to Net-Zero Emissions Systems: Emerging Insights and Modeling Challenges</a:t>
            </a:r>
            <a:r>
              <a:rPr lang="en-US" sz="2400" dirty="0"/>
              <a:t>, </a:t>
            </a:r>
            <a:r>
              <a:rPr lang="en-US" sz="2400" i="1" dirty="0"/>
              <a:t>Joule</a:t>
            </a:r>
            <a:endParaRPr lang="en-US" sz="2400" dirty="0"/>
          </a:p>
          <a:p>
            <a:r>
              <a:rPr lang="en-US" sz="2400" dirty="0"/>
              <a:t>Bistline, et al. (2021), </a:t>
            </a:r>
            <a:r>
              <a:rPr lang="en-US" sz="2400" dirty="0">
                <a:hlinkClick r:id="rId7"/>
              </a:rPr>
              <a:t>Deep Decarbonization Impacts on Electric Load Shapes and Peak Demand</a:t>
            </a:r>
            <a:r>
              <a:rPr lang="en-US" sz="2400" dirty="0"/>
              <a:t>, </a:t>
            </a:r>
            <a:r>
              <a:rPr lang="en-US" sz="2400" i="1" dirty="0"/>
              <a:t>Environmental Research Letters</a:t>
            </a:r>
            <a:endParaRPr lang="en-US" sz="2400" dirty="0"/>
          </a:p>
          <a:p>
            <a:r>
              <a:rPr lang="en-US" sz="2400" dirty="0"/>
              <a:t>Bistline, et al. (2021), </a:t>
            </a:r>
            <a:r>
              <a:rPr lang="en-US" sz="2400" dirty="0">
                <a:hlinkClick r:id="rId8"/>
              </a:rPr>
              <a:t>Canadian National Electrification Assessment: Electrification Opportunities for Canada’s Energy Future</a:t>
            </a:r>
            <a:r>
              <a:rPr lang="en-US" sz="2400" dirty="0"/>
              <a:t>, EPRI Report 3002021160</a:t>
            </a:r>
          </a:p>
          <a:p>
            <a:r>
              <a:rPr lang="en-US" sz="2400" dirty="0"/>
              <a:t>Blanford, et al. (2023), </a:t>
            </a:r>
            <a:r>
              <a:rPr lang="en-US" sz="2400" dirty="0">
                <a:hlinkClick r:id="rId9"/>
              </a:rPr>
              <a:t>Net-Zero 2050: U.S. Economy-Wide Deep Decarbonization Scenario Analysis</a:t>
            </a:r>
            <a:r>
              <a:rPr lang="en-US" sz="2400" dirty="0"/>
              <a:t>, EPRI Report 3002024882</a:t>
            </a:r>
          </a:p>
          <a:p>
            <a:r>
              <a:rPr lang="en-US" sz="2400" dirty="0"/>
              <a:t>Browning, et al. (2023), </a:t>
            </a:r>
            <a:r>
              <a:rPr lang="en-US" sz="2400" dirty="0">
                <a:hlinkClick r:id="rId10"/>
              </a:rPr>
              <a:t>Net-Zero CO</a:t>
            </a:r>
            <a:r>
              <a:rPr lang="en-US" sz="2400" baseline="-25000" dirty="0">
                <a:hlinkClick r:id="rId10"/>
              </a:rPr>
              <a:t>2</a:t>
            </a:r>
            <a:r>
              <a:rPr lang="en-US" sz="2400" dirty="0">
                <a:hlinkClick r:id="rId10"/>
              </a:rPr>
              <a:t> by 2050 Scenarios for the United States in the Energy Modeling Forum 37 Study</a:t>
            </a:r>
            <a:r>
              <a:rPr lang="en-US" sz="2400" dirty="0"/>
              <a:t>, </a:t>
            </a:r>
            <a:r>
              <a:rPr lang="en-US" sz="2400" i="1" dirty="0"/>
              <a:t>Energy and Climate Change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708C01-9773-49CF-9C92-D93DBE57ACB7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For more information, see our website at </a:t>
            </a:r>
            <a:r>
              <a:rPr lang="en-US" sz="1800" b="1" dirty="0">
                <a:solidFill>
                  <a:srgbClr val="B7D1E7"/>
                </a:solidFill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en-US" sz="1800" b="1">
                <a:solidFill>
                  <a:srgbClr val="B7D1E7"/>
                </a:solidFill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://esca</a:t>
            </a:r>
            <a:r>
              <a:rPr lang="en-US" sz="1800" b="1" dirty="0">
                <a:solidFill>
                  <a:srgbClr val="B7D1E7"/>
                </a:solidFill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.epri.com</a:t>
            </a:r>
            <a:r>
              <a:rPr lang="en-US" sz="1800" b="1" dirty="0">
                <a:solidFill>
                  <a:srgbClr val="B7D1E7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406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D7A30BDD-F268-7FEC-3676-B140A8693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0220" y="952235"/>
            <a:ext cx="8025072" cy="5248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15CE2-4649-42E1-86D6-82E02DF7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Greenhouse Gas Emissions and Future Targets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33D77-B4FF-9EAE-6388-DC2A5EFC50DC}"/>
              </a:ext>
            </a:extLst>
          </p:cNvPr>
          <p:cNvSpPr txBox="1"/>
          <p:nvPr/>
        </p:nvSpPr>
        <p:spPr>
          <a:xfrm>
            <a:off x="133727" y="6219889"/>
            <a:ext cx="6783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Historical emissions from U.S. EPA’s “Inventory of U.S. Greenhouse Gas Emissions and Sinks”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C1537D58-FBBC-6330-121E-791F08BAFBDF}"/>
              </a:ext>
            </a:extLst>
          </p:cNvPr>
          <p:cNvSpPr txBox="1"/>
          <p:nvPr/>
        </p:nvSpPr>
        <p:spPr>
          <a:xfrm>
            <a:off x="2311502" y="4878267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Electric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85951B56-3314-5570-8C14-5537BF34570E}"/>
              </a:ext>
            </a:extLst>
          </p:cNvPr>
          <p:cNvSpPr txBox="1"/>
          <p:nvPr/>
        </p:nvSpPr>
        <p:spPr>
          <a:xfrm>
            <a:off x="2277245" y="4034379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Industry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314E78E3-FCAB-ED31-9143-BA50CF87C49C}"/>
              </a:ext>
            </a:extLst>
          </p:cNvPr>
          <p:cNvSpPr txBox="1"/>
          <p:nvPr/>
        </p:nvSpPr>
        <p:spPr>
          <a:xfrm>
            <a:off x="2239671" y="3592649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Buildings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xmlns="" id="{669C8E7D-9AEA-8139-924A-DCD89CC34284}"/>
              </a:ext>
            </a:extLst>
          </p:cNvPr>
          <p:cNvSpPr txBox="1"/>
          <p:nvPr/>
        </p:nvSpPr>
        <p:spPr>
          <a:xfrm>
            <a:off x="2218031" y="296250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Transport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xmlns="" id="{B03F718D-546A-ED97-82D7-4D27EC9A775A}"/>
              </a:ext>
            </a:extLst>
          </p:cNvPr>
          <p:cNvSpPr txBox="1"/>
          <p:nvPr/>
        </p:nvSpPr>
        <p:spPr>
          <a:xfrm>
            <a:off x="1890410" y="2273352"/>
            <a:ext cx="164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Non-Energy CO</a:t>
            </a:r>
            <a:r>
              <a:rPr lang="en-US" sz="1600" baseline="-25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xmlns="" id="{9439C067-74F1-D780-2543-60145BD12C3C}"/>
              </a:ext>
            </a:extLst>
          </p:cNvPr>
          <p:cNvSpPr txBox="1"/>
          <p:nvPr/>
        </p:nvSpPr>
        <p:spPr>
          <a:xfrm>
            <a:off x="1980788" y="1523972"/>
            <a:ext cx="155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Non-CO</a:t>
            </a:r>
            <a:r>
              <a:rPr lang="en-US" sz="1600" baseline="-25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GHGs</a:t>
            </a:r>
            <a:endParaRPr lang="en-US" sz="1600" baseline="-250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BD57F183-631B-D5F3-D7FA-5CC591EE42D2}"/>
              </a:ext>
            </a:extLst>
          </p:cNvPr>
          <p:cNvGrpSpPr/>
          <p:nvPr/>
        </p:nvGrpSpPr>
        <p:grpSpPr>
          <a:xfrm>
            <a:off x="1883052" y="1528054"/>
            <a:ext cx="3549051" cy="2654808"/>
            <a:chOff x="2992314" y="1528054"/>
            <a:chExt cx="3549051" cy="265480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8E45C26B-E52C-34FE-6B0C-A7A2771DCE6A}"/>
                </a:ext>
              </a:extLst>
            </p:cNvPr>
            <p:cNvGrpSpPr/>
            <p:nvPr/>
          </p:nvGrpSpPr>
          <p:grpSpPr>
            <a:xfrm>
              <a:off x="2992314" y="1528054"/>
              <a:ext cx="3544767" cy="2654808"/>
              <a:chOff x="3595512" y="1499295"/>
              <a:chExt cx="3544767" cy="2654808"/>
            </a:xfrm>
          </p:grpSpPr>
          <p:sp>
            <p:nvSpPr>
              <p:cNvPr id="45" name="Arrow: Down 44">
                <a:extLst>
                  <a:ext uri="{FF2B5EF4-FFF2-40B4-BE49-F238E27FC236}">
                    <a16:creationId xmlns:a16="http://schemas.microsoft.com/office/drawing/2014/main" xmlns="" id="{F6C638B3-AEB3-7C71-9ED9-C399D1AA6601}"/>
                  </a:ext>
                </a:extLst>
              </p:cNvPr>
              <p:cNvSpPr/>
              <p:nvPr/>
            </p:nvSpPr>
            <p:spPr bwMode="auto">
              <a:xfrm>
                <a:off x="6932139" y="1774248"/>
                <a:ext cx="208140" cy="740664"/>
              </a:xfrm>
              <a:prstGeom prst="downArrow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60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479FC661-C377-ABE3-AA41-1F5DE64D10F8}"/>
                  </a:ext>
                </a:extLst>
              </p:cNvPr>
              <p:cNvGrpSpPr/>
              <p:nvPr/>
            </p:nvGrpSpPr>
            <p:grpSpPr>
              <a:xfrm>
                <a:off x="3595512" y="1499295"/>
                <a:ext cx="3453488" cy="2654808"/>
                <a:chOff x="3595512" y="1499295"/>
                <a:chExt cx="3453488" cy="2654808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xmlns="" id="{1A323294-6363-98F7-616A-78EF7940BF0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595512" y="1777515"/>
                  <a:ext cx="3453488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xmlns="" id="{C35C6F95-A5DF-D59B-6190-9086634F952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849077" y="3845180"/>
                  <a:ext cx="1188720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xmlns="" id="{2933F4FF-78FE-ADD5-4175-FE3AB17AFACE}"/>
                    </a:ext>
                  </a:extLst>
                </p:cNvPr>
                <p:cNvGrpSpPr/>
                <p:nvPr/>
              </p:nvGrpSpPr>
              <p:grpSpPr>
                <a:xfrm>
                  <a:off x="5865394" y="1499295"/>
                  <a:ext cx="1156086" cy="2654808"/>
                  <a:chOff x="5865394" y="1499295"/>
                  <a:chExt cx="1156086" cy="2654808"/>
                </a:xfrm>
              </p:grpSpPr>
              <p:sp>
                <p:nvSpPr>
                  <p:cNvPr id="50" name="TextBox 1">
                    <a:extLst>
                      <a:ext uri="{FF2B5EF4-FFF2-40B4-BE49-F238E27FC236}">
                        <a16:creationId xmlns:a16="http://schemas.microsoft.com/office/drawing/2014/main" xmlns="" id="{31EB3911-9608-F6D2-F8BD-57C366DBDCBF}"/>
                      </a:ext>
                    </a:extLst>
                  </p:cNvPr>
                  <p:cNvSpPr txBox="1"/>
                  <p:nvPr/>
                </p:nvSpPr>
                <p:spPr>
                  <a:xfrm>
                    <a:off x="6127164" y="1499295"/>
                    <a:ext cx="64633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Bef>
                        <a:spcPts val="0"/>
                      </a:spcBef>
                    </a:pPr>
                    <a:r>
                      <a:rPr lang="en-US" sz="16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2005</a:t>
                    </a:r>
                  </a:p>
                </p:txBody>
              </p:sp>
              <p:sp>
                <p:nvSpPr>
                  <p:cNvPr id="51" name="TextBox 1">
                    <a:extLst>
                      <a:ext uri="{FF2B5EF4-FFF2-40B4-BE49-F238E27FC236}">
                        <a16:creationId xmlns:a16="http://schemas.microsoft.com/office/drawing/2014/main" xmlns="" id="{9B09DF72-F60E-E1D1-1651-AE3B04357FEC}"/>
                      </a:ext>
                    </a:extLst>
                  </p:cNvPr>
                  <p:cNvSpPr txBox="1"/>
                  <p:nvPr/>
                </p:nvSpPr>
                <p:spPr>
                  <a:xfrm>
                    <a:off x="6127164" y="2256431"/>
                    <a:ext cx="64633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Bef>
                        <a:spcPts val="0"/>
                      </a:spcBef>
                    </a:pPr>
                    <a:r>
                      <a:rPr lang="en-US" sz="16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2021</a:t>
                    </a:r>
                  </a:p>
                </p:txBody>
              </p:sp>
              <p:sp>
                <p:nvSpPr>
                  <p:cNvPr id="52" name="TextBox 1">
                    <a:extLst>
                      <a:ext uri="{FF2B5EF4-FFF2-40B4-BE49-F238E27FC236}">
                        <a16:creationId xmlns:a16="http://schemas.microsoft.com/office/drawing/2014/main" xmlns="" id="{6B95C558-8587-164B-B1B8-99B3D60851E3}"/>
                      </a:ext>
                    </a:extLst>
                  </p:cNvPr>
                  <p:cNvSpPr txBox="1"/>
                  <p:nvPr/>
                </p:nvSpPr>
                <p:spPr>
                  <a:xfrm>
                    <a:off x="5865394" y="3569328"/>
                    <a:ext cx="115608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spcBef>
                        <a:spcPts val="0"/>
                      </a:spcBef>
                    </a:pPr>
                    <a:r>
                      <a:rPr lang="en-US" sz="16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2030</a:t>
                    </a:r>
                    <a:br>
                      <a:rPr lang="en-US" sz="16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</a:br>
                    <a:r>
                      <a:rPr lang="en-US" sz="16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rPr>
                      <a:t>(U.S. NDC)</a:t>
                    </a:r>
                  </a:p>
                </p:txBody>
              </p:sp>
            </p:grpSp>
          </p:grp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040C642A-DE56-9931-881E-D9008B861A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45879" y="2555209"/>
              <a:ext cx="118872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  <a:lumOff val="25000"/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Arrow: Down 54">
              <a:extLst>
                <a:ext uri="{FF2B5EF4-FFF2-40B4-BE49-F238E27FC236}">
                  <a16:creationId xmlns:a16="http://schemas.microsoft.com/office/drawing/2014/main" xmlns="" id="{32845FF2-E190-7211-DB21-3C1F93078002}"/>
                </a:ext>
              </a:extLst>
            </p:cNvPr>
            <p:cNvSpPr/>
            <p:nvPr/>
          </p:nvSpPr>
          <p:spPr bwMode="auto">
            <a:xfrm>
              <a:off x="6333225" y="2555208"/>
              <a:ext cx="208140" cy="1306681"/>
            </a:xfrm>
            <a:prstGeom prst="downArrow">
              <a:avLst/>
            </a:prstGeom>
            <a:solidFill>
              <a:schemeClr val="bg1"/>
            </a:solidFill>
            <a:ln w="12700" cap="flat" cmpd="sng" algn="ctr">
              <a:solidFill>
                <a:schemeClr val="tx1">
                  <a:lumMod val="75000"/>
                  <a:lumOff val="25000"/>
                  <a:alpha val="7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B3094D1A-DF09-EBD5-B197-96AB056A53F5}"/>
              </a:ext>
            </a:extLst>
          </p:cNvPr>
          <p:cNvGrpSpPr/>
          <p:nvPr/>
        </p:nvGrpSpPr>
        <p:grpSpPr>
          <a:xfrm>
            <a:off x="8003122" y="4838166"/>
            <a:ext cx="3894262" cy="933969"/>
            <a:chOff x="7154451" y="4727169"/>
            <a:chExt cx="4622425" cy="140645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CAA4B678-7D0D-9747-0723-8E2A4D4D860A}"/>
                </a:ext>
              </a:extLst>
            </p:cNvPr>
            <p:cNvSpPr/>
            <p:nvPr/>
          </p:nvSpPr>
          <p:spPr bwMode="auto">
            <a:xfrm>
              <a:off x="7154451" y="4727169"/>
              <a:ext cx="4622425" cy="140645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98009E33-F98D-9FEA-84FD-DAA7CB396BBE}"/>
                </a:ext>
              </a:extLst>
            </p:cNvPr>
            <p:cNvSpPr txBox="1"/>
            <p:nvPr/>
          </p:nvSpPr>
          <p:spPr>
            <a:xfrm>
              <a:off x="7313842" y="4802417"/>
              <a:ext cx="4368085" cy="125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How would net-zero emissions be reached?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E670766A-6A1F-3674-D1E3-EFB49E24AFC4}"/>
              </a:ext>
            </a:extLst>
          </p:cNvPr>
          <p:cNvGrpSpPr/>
          <p:nvPr/>
        </p:nvGrpSpPr>
        <p:grpSpPr>
          <a:xfrm>
            <a:off x="9054176" y="1326034"/>
            <a:ext cx="3633290" cy="3567166"/>
            <a:chOff x="8367473" y="1037883"/>
            <a:chExt cx="3633290" cy="356716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457D1431-49BA-95F2-D8EF-42BE148853D5}"/>
                </a:ext>
              </a:extLst>
            </p:cNvPr>
            <p:cNvGrpSpPr/>
            <p:nvPr/>
          </p:nvGrpSpPr>
          <p:grpSpPr>
            <a:xfrm>
              <a:off x="8367473" y="1037883"/>
              <a:ext cx="3633290" cy="3567166"/>
              <a:chOff x="8367473" y="1170087"/>
              <a:chExt cx="3633290" cy="3567166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24CA9E2E-A477-37EF-D5EA-48A8D83232B3}"/>
                  </a:ext>
                </a:extLst>
              </p:cNvPr>
              <p:cNvSpPr txBox="1"/>
              <p:nvPr/>
            </p:nvSpPr>
            <p:spPr>
              <a:xfrm>
                <a:off x="8367473" y="1170087"/>
                <a:ext cx="3633290" cy="3567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31775" indent="-231775" algn="l"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+mn-lt"/>
                  </a:defRPr>
                </a:lvl1pPr>
                <a:lvl2pPr marL="566738" lvl="1" indent="-279400" algn="l"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SzPct val="80000"/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855663" indent="-223838" algn="l"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3pPr>
                <a:lvl4pPr marL="1262063" indent="-288925" algn="l"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SzPct val="80000"/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4pPr>
                <a:lvl5pPr marL="1538288" indent="-225425" algn="l" ea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+mn-lt"/>
                  </a:defRPr>
                </a:lvl5pPr>
                <a:lvl6pPr marL="1944688" indent="-174625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25000"/>
                  </a:spcAft>
                  <a:buChar char="•"/>
                  <a:defRPr sz="2400">
                    <a:latin typeface="+mn-lt"/>
                  </a:defRPr>
                </a:lvl6pPr>
                <a:lvl7pPr marL="2401888" indent="-174625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25000"/>
                  </a:spcAft>
                  <a:buChar char="•"/>
                  <a:defRPr sz="2400">
                    <a:latin typeface="+mn-lt"/>
                  </a:defRPr>
                </a:lvl7pPr>
                <a:lvl8pPr marL="2859088" indent="-174625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25000"/>
                  </a:spcAft>
                  <a:buChar char="•"/>
                  <a:defRPr sz="2400">
                    <a:latin typeface="+mn-lt"/>
                  </a:defRPr>
                </a:lvl8pPr>
                <a:lvl9pPr marL="3316288" indent="-174625" fontAlgn="base">
                  <a:lnSpc>
                    <a:spcPct val="95000"/>
                  </a:lnSpc>
                  <a:spcBef>
                    <a:spcPct val="0"/>
                  </a:spcBef>
                  <a:spcAft>
                    <a:spcPct val="25000"/>
                  </a:spcAft>
                  <a:buChar char="•"/>
                  <a:defRPr sz="2400">
                    <a:latin typeface="+mn-lt"/>
                  </a:defRPr>
                </a:lvl9pPr>
              </a:lstStyle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2400" b="1" dirty="0"/>
                  <a:t>Energy CO</a:t>
                </a:r>
                <a:r>
                  <a:rPr lang="en-US" sz="2400" b="1" baseline="-25000" dirty="0"/>
                  <a:t>2</a:t>
                </a:r>
                <a:r>
                  <a:rPr lang="en-US" sz="2400" b="1" dirty="0"/>
                  <a:t> Emission Changes 2005–2021</a:t>
                </a:r>
                <a:endParaRPr lang="en-US" sz="2400" dirty="0"/>
              </a:p>
              <a:p>
                <a:pPr marL="287338" lvl="1" indent="0">
                  <a:spcAft>
                    <a:spcPts val="1200"/>
                  </a:spcAft>
                  <a:buNone/>
                </a:pPr>
                <a:r>
                  <a:rPr lang="en-US" sz="2000" dirty="0"/>
                  <a:t>Electric 	35%</a:t>
                </a:r>
              </a:p>
              <a:p>
                <a:pPr marL="287338" lvl="1" indent="0">
                  <a:spcAft>
                    <a:spcPts val="1200"/>
                  </a:spcAft>
                  <a:buNone/>
                </a:pPr>
                <a:r>
                  <a:rPr lang="en-US" sz="2000" dirty="0"/>
                  <a:t>Industry	9%</a:t>
                </a:r>
              </a:p>
              <a:p>
                <a:pPr marL="287338" lvl="1" indent="0">
                  <a:spcAft>
                    <a:spcPts val="1200"/>
                  </a:spcAft>
                  <a:buNone/>
                </a:pPr>
                <a:r>
                  <a:rPr lang="en-US" sz="2000" dirty="0"/>
                  <a:t>Transport	8%</a:t>
                </a:r>
              </a:p>
              <a:p>
                <a:pPr marL="287338" lvl="1" indent="0">
                  <a:spcAft>
                    <a:spcPts val="1200"/>
                  </a:spcAft>
                  <a:buNone/>
                </a:pPr>
                <a:r>
                  <a:rPr lang="en-US" sz="2000" dirty="0"/>
                  <a:t>Buildings	5%</a:t>
                </a:r>
                <a:r>
                  <a:rPr lang="en-US" sz="1600" dirty="0"/>
                  <a:t>  </a:t>
                </a:r>
              </a:p>
              <a:p>
                <a:pPr lvl="1">
                  <a:spcAft>
                    <a:spcPts val="1200"/>
                  </a:spcAft>
                </a:pPr>
                <a:endParaRPr lang="en-US" sz="1600" dirty="0"/>
              </a:p>
              <a:p>
                <a:pPr>
                  <a:spcAft>
                    <a:spcPts val="1200"/>
                  </a:spcAft>
                </a:pPr>
                <a:endParaRPr lang="en-US" sz="1600" dirty="0"/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xmlns="" id="{ED7F16F9-8086-F4F0-1D86-32B5DF695AC1}"/>
                  </a:ext>
                </a:extLst>
              </p:cNvPr>
              <p:cNvGrpSpPr/>
              <p:nvPr/>
            </p:nvGrpSpPr>
            <p:grpSpPr>
              <a:xfrm>
                <a:off x="10845132" y="2164986"/>
                <a:ext cx="220434" cy="1141955"/>
                <a:chOff x="10980595" y="2164986"/>
                <a:chExt cx="220434" cy="1141955"/>
              </a:xfrm>
            </p:grpSpPr>
            <p:sp>
              <p:nvSpPr>
                <p:cNvPr id="64" name="Arrow: Down 63">
                  <a:extLst>
                    <a:ext uri="{FF2B5EF4-FFF2-40B4-BE49-F238E27FC236}">
                      <a16:creationId xmlns:a16="http://schemas.microsoft.com/office/drawing/2014/main" xmlns="" id="{96A0599C-C686-8E2C-9598-D483B785262E}"/>
                    </a:ext>
                  </a:extLst>
                </p:cNvPr>
                <p:cNvSpPr/>
                <p:nvPr/>
              </p:nvSpPr>
              <p:spPr bwMode="auto">
                <a:xfrm>
                  <a:off x="10980595" y="2164986"/>
                  <a:ext cx="195943" cy="236765"/>
                </a:xfrm>
                <a:prstGeom prst="downArrow">
                  <a:avLst/>
                </a:prstGeom>
                <a:solidFill>
                  <a:schemeClr val="accent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algn="ctr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65" name="Arrow: Down 64">
                  <a:extLst>
                    <a:ext uri="{FF2B5EF4-FFF2-40B4-BE49-F238E27FC236}">
                      <a16:creationId xmlns:a16="http://schemas.microsoft.com/office/drawing/2014/main" xmlns="" id="{9FFB0460-FDB9-7A3F-DFE6-BBEBB7136BD9}"/>
                    </a:ext>
                  </a:extLst>
                </p:cNvPr>
                <p:cNvSpPr/>
                <p:nvPr/>
              </p:nvSpPr>
              <p:spPr bwMode="auto">
                <a:xfrm>
                  <a:off x="10988758" y="2617581"/>
                  <a:ext cx="195943" cy="236765"/>
                </a:xfrm>
                <a:prstGeom prst="downArrow">
                  <a:avLst/>
                </a:prstGeom>
                <a:solidFill>
                  <a:schemeClr val="accent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algn="ctr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66" name="Arrow: Down 65">
                  <a:extLst>
                    <a:ext uri="{FF2B5EF4-FFF2-40B4-BE49-F238E27FC236}">
                      <a16:creationId xmlns:a16="http://schemas.microsoft.com/office/drawing/2014/main" xmlns="" id="{BF5B996E-E8F6-0FF0-AC37-2BAB96E1AB62}"/>
                    </a:ext>
                  </a:extLst>
                </p:cNvPr>
                <p:cNvSpPr/>
                <p:nvPr/>
              </p:nvSpPr>
              <p:spPr bwMode="auto">
                <a:xfrm>
                  <a:off x="11005086" y="3070176"/>
                  <a:ext cx="195943" cy="236765"/>
                </a:xfrm>
                <a:prstGeom prst="downArrow">
                  <a:avLst/>
                </a:prstGeom>
                <a:solidFill>
                  <a:schemeClr val="accent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algn="ctr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</p:grpSp>
        </p:grp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xmlns="" id="{AB09C838-DD40-2555-9E27-C0AA3B182787}"/>
                </a:ext>
              </a:extLst>
            </p:cNvPr>
            <p:cNvSpPr/>
            <p:nvPr/>
          </p:nvSpPr>
          <p:spPr bwMode="auto">
            <a:xfrm>
              <a:off x="10869622" y="3393244"/>
              <a:ext cx="195943" cy="236765"/>
            </a:xfrm>
            <a:prstGeom prst="downArrow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70" name="TextBox 1">
            <a:extLst>
              <a:ext uri="{FF2B5EF4-FFF2-40B4-BE49-F238E27FC236}">
                <a16:creationId xmlns:a16="http://schemas.microsoft.com/office/drawing/2014/main" xmlns="" id="{AA5FA15C-8B3D-DD82-CBDC-CFAFDB6EC9D7}"/>
              </a:ext>
            </a:extLst>
          </p:cNvPr>
          <p:cNvSpPr txBox="1"/>
          <p:nvPr/>
        </p:nvSpPr>
        <p:spPr>
          <a:xfrm>
            <a:off x="4927818" y="5380578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2050 Net Zero</a:t>
            </a:r>
          </a:p>
        </p:txBody>
      </p:sp>
    </p:spTree>
    <p:extLst>
      <p:ext uri="{BB962C8B-B14F-4D97-AF65-F5344CB8AC3E}">
        <p14:creationId xmlns:p14="http://schemas.microsoft.com/office/powerpoint/2010/main" val="2426062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5DD0C-2D81-48E3-B016-318A5DC9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 Reduction Act (IRA) Modeled Provisions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981D05-B7C7-412E-856A-8F0B05EB6285}"/>
              </a:ext>
            </a:extLst>
          </p:cNvPr>
          <p:cNvSpPr txBox="1"/>
          <p:nvPr/>
        </p:nvSpPr>
        <p:spPr>
          <a:xfrm>
            <a:off x="365760" y="727645"/>
            <a:ext cx="523147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800" i="1" dirty="0">
                <a:solidFill>
                  <a:schemeClr val="tx1"/>
                </a:solidFill>
                <a:latin typeface="+mn-lt"/>
              </a:rPr>
              <a:t>Provisions shown next to applicable section</a:t>
            </a:r>
          </a:p>
          <a:p>
            <a:pPr algn="l">
              <a:spcBef>
                <a:spcPts val="0"/>
              </a:spcBef>
            </a:pPr>
            <a:endParaRPr lang="en-US" sz="1800" dirty="0">
              <a:solidFill>
                <a:srgbClr val="000099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0099"/>
                </a:solidFill>
                <a:latin typeface="+mj-lt"/>
              </a:rPr>
              <a:t>Electricity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13101: Production tax credit (PTC) extension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13102: Investment tax credit (ITC) extension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</a:rPr>
              <a:t>13103/13702: Solar in low-income communities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</a:rPr>
              <a:t>13015: Production tax credit for existing nuclear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</a:rPr>
              <a:t>13701/13702: New clean electricity PTC (45Y) and clean electricity ITC (48E)</a:t>
            </a:r>
            <a:endParaRPr lang="en-US" sz="1800" dirty="0">
              <a:latin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endParaRPr lang="en-US" sz="10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0099"/>
                </a:solidFill>
                <a:latin typeface="+mj-lt"/>
              </a:rPr>
              <a:t>Multi-Sector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</a:rPr>
              <a:t>13104: Extension of credits for captured CO</a:t>
            </a:r>
            <a:r>
              <a:rPr lang="en-US" sz="1800" baseline="-25000" dirty="0">
                <a:effectLst/>
                <a:latin typeface="Calibri" panose="020F0502020204030204" pitchFamily="34" charset="0"/>
              </a:rPr>
              <a:t>2</a:t>
            </a:r>
            <a:r>
              <a:rPr lang="en-US" sz="1800" dirty="0">
                <a:effectLst/>
                <a:latin typeface="Calibri" panose="020F0502020204030204" pitchFamily="34" charset="0"/>
              </a:rPr>
              <a:t> (45Q)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</a:rPr>
              <a:t>13204: Production credits for clean hydrogen (45V)</a:t>
            </a:r>
          </a:p>
          <a:p>
            <a:pPr algn="l">
              <a:spcBef>
                <a:spcPts val="0"/>
              </a:spcBef>
            </a:pPr>
            <a:endParaRPr lang="en-US" sz="1000" dirty="0"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Transport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13401: Clean vehicle credit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13403: Commercial clean vehicle credit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13404: Alternative refueling property credit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202BCD-636B-42AD-88D7-3A502782CFF8}"/>
              </a:ext>
            </a:extLst>
          </p:cNvPr>
          <p:cNvSpPr txBox="1"/>
          <p:nvPr/>
        </p:nvSpPr>
        <p:spPr>
          <a:xfrm>
            <a:off x="5962280" y="1281643"/>
            <a:ext cx="5833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0099"/>
                </a:solidFill>
                <a:latin typeface="+mj-lt"/>
              </a:rPr>
              <a:t>Buildings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13302: Residential clean energy credit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13303: Energy efficient commercial building deduction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13304: Energy efficient home credit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50121: Home energy efficiency credit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50122: High efficiency home rebate program</a:t>
            </a:r>
            <a:endParaRPr lang="en-US" sz="1800" dirty="0">
              <a:effectLst/>
              <a:latin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endParaRPr lang="en-US" sz="10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0099"/>
                </a:solidFill>
                <a:latin typeface="+mj-lt"/>
              </a:rPr>
              <a:t>Select Provisions </a:t>
            </a:r>
            <a:r>
              <a:rPr lang="en-US" sz="2400" b="1" i="1" dirty="0">
                <a:solidFill>
                  <a:srgbClr val="000099"/>
                </a:solidFill>
                <a:latin typeface="+mj-lt"/>
              </a:rPr>
              <a:t>Not Modeled</a:t>
            </a:r>
            <a:endParaRPr lang="en-US" sz="2400" b="1" dirty="0">
              <a:solidFill>
                <a:srgbClr val="000099"/>
              </a:solidFill>
              <a:latin typeface="+mj-lt"/>
            </a:endParaRP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13201/13202: Extension of incentives for biofuels*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</a:rPr>
              <a:t>13203: Sustainable aviation credit*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</a:rPr>
              <a:t>13402: Credit for previously owned clean vehicles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</a:rPr>
              <a:t>13501: </a:t>
            </a:r>
            <a:r>
              <a:rPr lang="en-US" sz="1800" dirty="0">
                <a:latin typeface="Calibri" panose="020F0502020204030204" pitchFamily="34" charset="0"/>
              </a:rPr>
              <a:t>Extension of advanced energy project credit (48C)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</a:rPr>
              <a:t>45Q/45V limited outside of the power sector*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</a:rPr>
              <a:t>50161: Industrial facilities deployment program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</a:rPr>
              <a:t>Agricultural conservation and forestry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800" dirty="0">
              <a:effectLst/>
              <a:latin typeface="Calibri" panose="020F050202020403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</a:rPr>
              <a:t>*Provisions we will be able to represent in LCRI model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4A3C8F-A7F2-4730-BCFA-8271C53E2303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Omission of provisions from modeling has ambiguous effects on emissions outcomes</a:t>
            </a:r>
            <a:endParaRPr lang="en-US" sz="1800" b="1" dirty="0">
              <a:solidFill>
                <a:srgbClr val="B7D1E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4647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703061-0BDD-C840-90B5-00280021CB13}"/>
              </a:ext>
            </a:extLst>
          </p:cNvPr>
          <p:cNvSpPr/>
          <p:nvPr/>
        </p:nvSpPr>
        <p:spPr>
          <a:xfrm flipV="1">
            <a:off x="1588" y="-2"/>
            <a:ext cx="12188825" cy="1196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2DB5CAA-246A-A647-8A4E-52212973D4C4}"/>
              </a:ext>
            </a:extLst>
          </p:cNvPr>
          <p:cNvSpPr txBox="1"/>
          <p:nvPr/>
        </p:nvSpPr>
        <p:spPr>
          <a:xfrm>
            <a:off x="1075762" y="2484118"/>
            <a:ext cx="2105949" cy="285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Up to ~$30/MWh (for 10 years), with complex bonus rules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Replaces existing credits for wind/solar starting in 2025 for all technologies with “emissions intensity not greater than zero”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IRA §13701</a:t>
            </a:r>
          </a:p>
        </p:txBody>
      </p:sp>
      <p:sp>
        <p:nvSpPr>
          <p:cNvPr id="31" name="CuadroTexto 351">
            <a:extLst>
              <a:ext uri="{FF2B5EF4-FFF2-40B4-BE49-F238E27FC236}">
                <a16:creationId xmlns:a16="http://schemas.microsoft.com/office/drawing/2014/main" xmlns="" id="{F414BE70-AA77-0F41-891A-9E59D8651F0D}"/>
              </a:ext>
            </a:extLst>
          </p:cNvPr>
          <p:cNvSpPr txBox="1"/>
          <p:nvPr/>
        </p:nvSpPr>
        <p:spPr>
          <a:xfrm>
            <a:off x="1075762" y="1807148"/>
            <a:ext cx="210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00B0F0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Clean Electricity Production Credit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50E5FAB-84C8-1E44-946E-780A9DC71BE5}"/>
              </a:ext>
            </a:extLst>
          </p:cNvPr>
          <p:cNvSpPr txBox="1"/>
          <p:nvPr/>
        </p:nvSpPr>
        <p:spPr>
          <a:xfrm>
            <a:off x="3720604" y="2484118"/>
            <a:ext cx="2375396" cy="321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30% with labor bonus with 10 p.p. bonuses for domestic content and energy communities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Standalone storage is eligible (in addition to PTC-eligible technologies)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Like PTC, extends until power CO</a:t>
            </a:r>
            <a:r>
              <a:rPr lang="en-US" sz="1400" baseline="-250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is 25% of 2022 levels (or 2032)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IRA §13702</a:t>
            </a:r>
          </a:p>
        </p:txBody>
      </p:sp>
      <p:sp>
        <p:nvSpPr>
          <p:cNvPr id="34" name="CuadroTexto 351">
            <a:extLst>
              <a:ext uri="{FF2B5EF4-FFF2-40B4-BE49-F238E27FC236}">
                <a16:creationId xmlns:a16="http://schemas.microsoft.com/office/drawing/2014/main" xmlns="" id="{7576008A-D3F4-294F-9A67-390AC3C92A39}"/>
              </a:ext>
            </a:extLst>
          </p:cNvPr>
          <p:cNvSpPr txBox="1"/>
          <p:nvPr/>
        </p:nvSpPr>
        <p:spPr>
          <a:xfrm>
            <a:off x="3720604" y="1807148"/>
            <a:ext cx="220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4583FF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Clean Electricity Investment Credit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A9DD673-EF7E-9D40-A375-775934CC8304}"/>
              </a:ext>
            </a:extLst>
          </p:cNvPr>
          <p:cNvSpPr txBox="1"/>
          <p:nvPr/>
        </p:nvSpPr>
        <p:spPr>
          <a:xfrm>
            <a:off x="6365446" y="2484118"/>
            <a:ext cx="2275826" cy="3177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Up to $85/tCO</a:t>
            </a:r>
            <a:r>
              <a:rPr lang="en-US" sz="1400" baseline="-250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captured with bonus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12-year eligibility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Must begin construction by 2032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Projects cannot stack 45Q and other credits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Like 45V, no bonuses for domestic content/EC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IRA §13104</a:t>
            </a:r>
          </a:p>
        </p:txBody>
      </p:sp>
      <p:sp>
        <p:nvSpPr>
          <p:cNvPr id="37" name="CuadroTexto 351">
            <a:extLst>
              <a:ext uri="{FF2B5EF4-FFF2-40B4-BE49-F238E27FC236}">
                <a16:creationId xmlns:a16="http://schemas.microsoft.com/office/drawing/2014/main" xmlns="" id="{4A3EFDEA-6E62-2A4C-8F8F-E0577175AD2C}"/>
              </a:ext>
            </a:extLst>
          </p:cNvPr>
          <p:cNvSpPr txBox="1"/>
          <p:nvPr/>
        </p:nvSpPr>
        <p:spPr>
          <a:xfrm>
            <a:off x="6365446" y="1807148"/>
            <a:ext cx="210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0043C8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CO</a:t>
            </a:r>
            <a:r>
              <a:rPr lang="en-US" sz="1800" b="1" baseline="-25000" dirty="0">
                <a:solidFill>
                  <a:srgbClr val="0043C8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2</a:t>
            </a:r>
            <a:r>
              <a:rPr lang="en-US" sz="1800" b="1" dirty="0">
                <a:solidFill>
                  <a:srgbClr val="0043C8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 Capture &amp; Storage Credit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5E8D465-CF20-784E-B899-66E75178C522}"/>
              </a:ext>
            </a:extLst>
          </p:cNvPr>
          <p:cNvSpPr txBox="1"/>
          <p:nvPr/>
        </p:nvSpPr>
        <p:spPr>
          <a:xfrm>
            <a:off x="9010287" y="2484118"/>
            <a:ext cx="2298843" cy="321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Depends on lifecycle GHG intensity of production, measured by ANL’s GREET model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Up to $3/kg with 10-year eligibility (must begin construction by 2032)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Can be “stacked” with 45Y or 48E for electrolytic hydrogen</a:t>
            </a:r>
          </a:p>
          <a:p>
            <a:pPr marL="285750" indent="-285750" algn="l">
              <a:lnSpc>
                <a:spcPts val="204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IRA §13204</a:t>
            </a:r>
          </a:p>
        </p:txBody>
      </p:sp>
      <p:sp>
        <p:nvSpPr>
          <p:cNvPr id="40" name="CuadroTexto 351">
            <a:extLst>
              <a:ext uri="{FF2B5EF4-FFF2-40B4-BE49-F238E27FC236}">
                <a16:creationId xmlns:a16="http://schemas.microsoft.com/office/drawing/2014/main" xmlns="" id="{83993291-31FD-344A-9562-25B84DB568F6}"/>
              </a:ext>
            </a:extLst>
          </p:cNvPr>
          <p:cNvSpPr txBox="1"/>
          <p:nvPr/>
        </p:nvSpPr>
        <p:spPr>
          <a:xfrm>
            <a:off x="9010288" y="1807148"/>
            <a:ext cx="2340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62CB7D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Clean H</a:t>
            </a:r>
            <a:r>
              <a:rPr lang="en-US" sz="2000" b="1" baseline="-25000" dirty="0">
                <a:solidFill>
                  <a:srgbClr val="62CB7D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2</a:t>
            </a:r>
            <a:r>
              <a:rPr lang="en-US" sz="2000" b="1" dirty="0">
                <a:solidFill>
                  <a:srgbClr val="62CB7D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 Production Credit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44AB662-4348-014C-A879-EF79157861C9}"/>
              </a:ext>
            </a:extLst>
          </p:cNvPr>
          <p:cNvGrpSpPr/>
          <p:nvPr/>
        </p:nvGrpSpPr>
        <p:grpSpPr>
          <a:xfrm>
            <a:off x="1075762" y="5749222"/>
            <a:ext cx="2105949" cy="442937"/>
            <a:chOff x="2148349" y="10752667"/>
            <a:chExt cx="4211898" cy="885874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xmlns="" id="{42932EB0-12E9-D046-972C-9F419CF7E9FB}"/>
                </a:ext>
              </a:extLst>
            </p:cNvPr>
            <p:cNvSpPr/>
            <p:nvPr/>
          </p:nvSpPr>
          <p:spPr>
            <a:xfrm>
              <a:off x="2148349" y="10752667"/>
              <a:ext cx="4211898" cy="885874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6" name="CuadroTexto 350">
              <a:extLst>
                <a:ext uri="{FF2B5EF4-FFF2-40B4-BE49-F238E27FC236}">
                  <a16:creationId xmlns:a16="http://schemas.microsoft.com/office/drawing/2014/main" xmlns="" id="{9548C933-8D7B-1B49-86A2-9D50B8A7EC85}"/>
                </a:ext>
              </a:extLst>
            </p:cNvPr>
            <p:cNvSpPr txBox="1"/>
            <p:nvPr/>
          </p:nvSpPr>
          <p:spPr>
            <a:xfrm>
              <a:off x="2347485" y="10860007"/>
              <a:ext cx="381362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500" dirty="0">
                  <a:solidFill>
                    <a:schemeClr val="bg1"/>
                  </a:solidFill>
                  <a:latin typeface="+mj-lt"/>
                  <a:ea typeface="Lato Heavy" charset="0"/>
                  <a:cs typeface="Poppins" pitchFamily="2" charset="77"/>
                </a:rPr>
                <a:t>45Y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241B2DC-E809-AB45-99D4-04941343EAFB}"/>
              </a:ext>
            </a:extLst>
          </p:cNvPr>
          <p:cNvGrpSpPr/>
          <p:nvPr/>
        </p:nvGrpSpPr>
        <p:grpSpPr>
          <a:xfrm>
            <a:off x="3720604" y="5749222"/>
            <a:ext cx="2105949" cy="442937"/>
            <a:chOff x="2148349" y="10752667"/>
            <a:chExt cx="4211898" cy="885874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1D8F9384-51F8-4D4B-9CC2-8CDDD1FCDEBF}"/>
                </a:ext>
              </a:extLst>
            </p:cNvPr>
            <p:cNvSpPr/>
            <p:nvPr/>
          </p:nvSpPr>
          <p:spPr>
            <a:xfrm>
              <a:off x="2148349" y="10752667"/>
              <a:ext cx="4211898" cy="885874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9" name="CuadroTexto 350">
              <a:extLst>
                <a:ext uri="{FF2B5EF4-FFF2-40B4-BE49-F238E27FC236}">
                  <a16:creationId xmlns:a16="http://schemas.microsoft.com/office/drawing/2014/main" xmlns="" id="{56E66EAA-DD45-E04A-953D-3483D218DF71}"/>
                </a:ext>
              </a:extLst>
            </p:cNvPr>
            <p:cNvSpPr txBox="1"/>
            <p:nvPr/>
          </p:nvSpPr>
          <p:spPr>
            <a:xfrm>
              <a:off x="2347485" y="10875121"/>
              <a:ext cx="381362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500" dirty="0">
                  <a:solidFill>
                    <a:schemeClr val="bg1"/>
                  </a:solidFill>
                  <a:latin typeface="+mj-lt"/>
                  <a:ea typeface="Lato Heavy" charset="0"/>
                  <a:cs typeface="Poppins" pitchFamily="2" charset="77"/>
                </a:rPr>
                <a:t>48E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A41B8DF-FAE9-D045-AB6E-47624962C94B}"/>
              </a:ext>
            </a:extLst>
          </p:cNvPr>
          <p:cNvGrpSpPr/>
          <p:nvPr/>
        </p:nvGrpSpPr>
        <p:grpSpPr>
          <a:xfrm>
            <a:off x="6365446" y="5749222"/>
            <a:ext cx="2105949" cy="442937"/>
            <a:chOff x="2148349" y="10752667"/>
            <a:chExt cx="4211898" cy="885874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xmlns="" id="{444BF396-EB97-B94E-8B21-8CADE0A71CA4}"/>
                </a:ext>
              </a:extLst>
            </p:cNvPr>
            <p:cNvSpPr/>
            <p:nvPr/>
          </p:nvSpPr>
          <p:spPr>
            <a:xfrm>
              <a:off x="2148349" y="10752667"/>
              <a:ext cx="4211898" cy="885874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62" name="CuadroTexto 350">
              <a:extLst>
                <a:ext uri="{FF2B5EF4-FFF2-40B4-BE49-F238E27FC236}">
                  <a16:creationId xmlns:a16="http://schemas.microsoft.com/office/drawing/2014/main" xmlns="" id="{3A71E0C1-58D4-B14D-BF28-D80A662798FD}"/>
                </a:ext>
              </a:extLst>
            </p:cNvPr>
            <p:cNvSpPr txBox="1"/>
            <p:nvPr/>
          </p:nvSpPr>
          <p:spPr>
            <a:xfrm>
              <a:off x="2347485" y="10860007"/>
              <a:ext cx="381362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500" dirty="0">
                  <a:solidFill>
                    <a:schemeClr val="bg1"/>
                  </a:solidFill>
                  <a:latin typeface="+mj-lt"/>
                  <a:ea typeface="Lato Heavy" charset="0"/>
                  <a:cs typeface="Poppins" pitchFamily="2" charset="77"/>
                </a:rPr>
                <a:t>45Q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9AB07C4A-0471-0343-AC2D-C8E0C1251B4D}"/>
              </a:ext>
            </a:extLst>
          </p:cNvPr>
          <p:cNvGrpSpPr/>
          <p:nvPr/>
        </p:nvGrpSpPr>
        <p:grpSpPr>
          <a:xfrm>
            <a:off x="9010288" y="5749222"/>
            <a:ext cx="2105949" cy="442937"/>
            <a:chOff x="2148349" y="10752667"/>
            <a:chExt cx="4211898" cy="885874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xmlns="" id="{EFAC4719-F462-C249-A347-797EDE1A5419}"/>
                </a:ext>
              </a:extLst>
            </p:cNvPr>
            <p:cNvSpPr/>
            <p:nvPr/>
          </p:nvSpPr>
          <p:spPr>
            <a:xfrm>
              <a:off x="2148349" y="10752667"/>
              <a:ext cx="4211898" cy="885874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65" name="CuadroTexto 350">
              <a:extLst>
                <a:ext uri="{FF2B5EF4-FFF2-40B4-BE49-F238E27FC236}">
                  <a16:creationId xmlns:a16="http://schemas.microsoft.com/office/drawing/2014/main" xmlns="" id="{A25F88B8-78C8-2041-B772-54BC29BB8C98}"/>
                </a:ext>
              </a:extLst>
            </p:cNvPr>
            <p:cNvSpPr txBox="1"/>
            <p:nvPr/>
          </p:nvSpPr>
          <p:spPr>
            <a:xfrm>
              <a:off x="2347485" y="10860007"/>
              <a:ext cx="381362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500" dirty="0">
                  <a:solidFill>
                    <a:schemeClr val="bg1"/>
                  </a:solidFill>
                  <a:latin typeface="+mj-lt"/>
                  <a:ea typeface="Lato Heavy" charset="0"/>
                  <a:cs typeface="Poppins" pitchFamily="2" charset="77"/>
                </a:rPr>
                <a:t>45V</a:t>
              </a:r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xmlns="" id="{9125D70B-3EFD-F101-B18A-989C09F4AF03}"/>
              </a:ext>
            </a:extLst>
          </p:cNvPr>
          <p:cNvSpPr txBox="1">
            <a:spLocks/>
          </p:cNvSpPr>
          <p:nvPr/>
        </p:nvSpPr>
        <p:spPr>
          <a:xfrm>
            <a:off x="365760" y="182563"/>
            <a:ext cx="11430000" cy="7315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/>
              <a:t>Key Electric Sector IRA Provisions</a:t>
            </a:r>
            <a:endParaRPr lang="en-US" kern="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6D79E59-56E6-4635-AB3F-428B3378419D}"/>
              </a:ext>
            </a:extLst>
          </p:cNvPr>
          <p:cNvSpPr txBox="1"/>
          <p:nvPr/>
        </p:nvSpPr>
        <p:spPr>
          <a:xfrm>
            <a:off x="365760" y="657126"/>
            <a:ext cx="5057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rPr>
              <a:t>Major Tax Credits with Electric Sector Implications</a:t>
            </a:r>
          </a:p>
        </p:txBody>
      </p:sp>
      <p:grpSp>
        <p:nvGrpSpPr>
          <p:cNvPr id="55" name="Group 323">
            <a:extLst>
              <a:ext uri="{FF2B5EF4-FFF2-40B4-BE49-F238E27FC236}">
                <a16:creationId xmlns:a16="http://schemas.microsoft.com/office/drawing/2014/main" xmlns="" id="{737541FC-B68C-41EC-8EAC-5077519039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75330" y="1305425"/>
            <a:ext cx="449262" cy="465137"/>
            <a:chOff x="2935" y="2697"/>
            <a:chExt cx="283" cy="293"/>
          </a:xfrm>
          <a:solidFill>
            <a:srgbClr val="00B0F0"/>
          </a:solidFill>
        </p:grpSpPr>
        <p:sp>
          <p:nvSpPr>
            <p:cNvPr id="66" name="Freeform 324">
              <a:extLst>
                <a:ext uri="{FF2B5EF4-FFF2-40B4-BE49-F238E27FC236}">
                  <a16:creationId xmlns:a16="http://schemas.microsoft.com/office/drawing/2014/main" xmlns="" id="{E1D1C7CE-87DC-4315-9204-0500D8719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" y="2835"/>
              <a:ext cx="113" cy="155"/>
            </a:xfrm>
            <a:custGeom>
              <a:avLst/>
              <a:gdLst>
                <a:gd name="T0" fmla="*/ 134 w 227"/>
                <a:gd name="T1" fmla="*/ 47 h 311"/>
                <a:gd name="T2" fmla="*/ 134 w 227"/>
                <a:gd name="T3" fmla="*/ 47 h 311"/>
                <a:gd name="T4" fmla="*/ 187 w 227"/>
                <a:gd name="T5" fmla="*/ 47 h 311"/>
                <a:gd name="T6" fmla="*/ 144 w 227"/>
                <a:gd name="T7" fmla="*/ 96 h 311"/>
                <a:gd name="T8" fmla="*/ 151 w 227"/>
                <a:gd name="T9" fmla="*/ 130 h 311"/>
                <a:gd name="T10" fmla="*/ 227 w 227"/>
                <a:gd name="T11" fmla="*/ 130 h 311"/>
                <a:gd name="T12" fmla="*/ 166 w 227"/>
                <a:gd name="T13" fmla="*/ 197 h 311"/>
                <a:gd name="T14" fmla="*/ 190 w 227"/>
                <a:gd name="T15" fmla="*/ 311 h 311"/>
                <a:gd name="T16" fmla="*/ 151 w 227"/>
                <a:gd name="T17" fmla="*/ 311 h 311"/>
                <a:gd name="T18" fmla="*/ 113 w 227"/>
                <a:gd name="T19" fmla="*/ 140 h 311"/>
                <a:gd name="T20" fmla="*/ 77 w 227"/>
                <a:gd name="T21" fmla="*/ 311 h 311"/>
                <a:gd name="T22" fmla="*/ 36 w 227"/>
                <a:gd name="T23" fmla="*/ 311 h 311"/>
                <a:gd name="T24" fmla="*/ 61 w 227"/>
                <a:gd name="T25" fmla="*/ 197 h 311"/>
                <a:gd name="T26" fmla="*/ 0 w 227"/>
                <a:gd name="T27" fmla="*/ 130 h 311"/>
                <a:gd name="T28" fmla="*/ 75 w 227"/>
                <a:gd name="T29" fmla="*/ 130 h 311"/>
                <a:gd name="T30" fmla="*/ 84 w 227"/>
                <a:gd name="T31" fmla="*/ 96 h 311"/>
                <a:gd name="T32" fmla="*/ 39 w 227"/>
                <a:gd name="T33" fmla="*/ 47 h 311"/>
                <a:gd name="T34" fmla="*/ 93 w 227"/>
                <a:gd name="T35" fmla="*/ 47 h 311"/>
                <a:gd name="T36" fmla="*/ 103 w 227"/>
                <a:gd name="T37" fmla="*/ 0 h 311"/>
                <a:gd name="T38" fmla="*/ 123 w 227"/>
                <a:gd name="T39" fmla="*/ 0 h 311"/>
                <a:gd name="T40" fmla="*/ 134 w 227"/>
                <a:gd name="T41" fmla="*/ 4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7" h="311">
                  <a:moveTo>
                    <a:pt x="134" y="47"/>
                  </a:moveTo>
                  <a:lnTo>
                    <a:pt x="134" y="47"/>
                  </a:lnTo>
                  <a:lnTo>
                    <a:pt x="187" y="47"/>
                  </a:lnTo>
                  <a:lnTo>
                    <a:pt x="144" y="96"/>
                  </a:lnTo>
                  <a:lnTo>
                    <a:pt x="151" y="130"/>
                  </a:lnTo>
                  <a:lnTo>
                    <a:pt x="227" y="130"/>
                  </a:lnTo>
                  <a:lnTo>
                    <a:pt x="166" y="197"/>
                  </a:lnTo>
                  <a:lnTo>
                    <a:pt x="190" y="311"/>
                  </a:lnTo>
                  <a:lnTo>
                    <a:pt x="151" y="311"/>
                  </a:lnTo>
                  <a:lnTo>
                    <a:pt x="113" y="140"/>
                  </a:lnTo>
                  <a:lnTo>
                    <a:pt x="77" y="311"/>
                  </a:lnTo>
                  <a:lnTo>
                    <a:pt x="36" y="311"/>
                  </a:lnTo>
                  <a:lnTo>
                    <a:pt x="61" y="197"/>
                  </a:lnTo>
                  <a:lnTo>
                    <a:pt x="0" y="130"/>
                  </a:lnTo>
                  <a:lnTo>
                    <a:pt x="75" y="130"/>
                  </a:lnTo>
                  <a:lnTo>
                    <a:pt x="84" y="96"/>
                  </a:lnTo>
                  <a:lnTo>
                    <a:pt x="39" y="47"/>
                  </a:lnTo>
                  <a:lnTo>
                    <a:pt x="93" y="47"/>
                  </a:lnTo>
                  <a:lnTo>
                    <a:pt x="103" y="0"/>
                  </a:lnTo>
                  <a:lnTo>
                    <a:pt x="123" y="0"/>
                  </a:lnTo>
                  <a:lnTo>
                    <a:pt x="134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325">
              <a:extLst>
                <a:ext uri="{FF2B5EF4-FFF2-40B4-BE49-F238E27FC236}">
                  <a16:creationId xmlns:a16="http://schemas.microsoft.com/office/drawing/2014/main" xmlns="" id="{B6E9C603-922C-4609-B2E2-4E54F9A544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5" y="2698"/>
              <a:ext cx="133" cy="126"/>
            </a:xfrm>
            <a:custGeom>
              <a:avLst/>
              <a:gdLst>
                <a:gd name="T0" fmla="*/ 241 w 266"/>
                <a:gd name="T1" fmla="*/ 48 h 253"/>
                <a:gd name="T2" fmla="*/ 226 w 266"/>
                <a:gd name="T3" fmla="*/ 96 h 253"/>
                <a:gd name="T4" fmla="*/ 266 w 266"/>
                <a:gd name="T5" fmla="*/ 127 h 253"/>
                <a:gd name="T6" fmla="*/ 226 w 266"/>
                <a:gd name="T7" fmla="*/ 156 h 253"/>
                <a:gd name="T8" fmla="*/ 241 w 266"/>
                <a:gd name="T9" fmla="*/ 204 h 253"/>
                <a:gd name="T10" fmla="*/ 191 w 266"/>
                <a:gd name="T11" fmla="*/ 204 h 253"/>
                <a:gd name="T12" fmla="*/ 175 w 266"/>
                <a:gd name="T13" fmla="*/ 253 h 253"/>
                <a:gd name="T14" fmla="*/ 133 w 266"/>
                <a:gd name="T15" fmla="*/ 224 h 253"/>
                <a:gd name="T16" fmla="*/ 92 w 266"/>
                <a:gd name="T17" fmla="*/ 253 h 253"/>
                <a:gd name="T18" fmla="*/ 77 w 266"/>
                <a:gd name="T19" fmla="*/ 204 h 253"/>
                <a:gd name="T20" fmla="*/ 25 w 266"/>
                <a:gd name="T21" fmla="*/ 204 h 253"/>
                <a:gd name="T22" fmla="*/ 42 w 266"/>
                <a:gd name="T23" fmla="*/ 156 h 253"/>
                <a:gd name="T24" fmla="*/ 0 w 266"/>
                <a:gd name="T25" fmla="*/ 127 h 253"/>
                <a:gd name="T26" fmla="*/ 42 w 266"/>
                <a:gd name="T27" fmla="*/ 96 h 253"/>
                <a:gd name="T28" fmla="*/ 25 w 266"/>
                <a:gd name="T29" fmla="*/ 48 h 253"/>
                <a:gd name="T30" fmla="*/ 77 w 266"/>
                <a:gd name="T31" fmla="*/ 48 h 253"/>
                <a:gd name="T32" fmla="*/ 92 w 266"/>
                <a:gd name="T33" fmla="*/ 0 h 253"/>
                <a:gd name="T34" fmla="*/ 133 w 266"/>
                <a:gd name="T35" fmla="*/ 30 h 253"/>
                <a:gd name="T36" fmla="*/ 175 w 266"/>
                <a:gd name="T37" fmla="*/ 0 h 253"/>
                <a:gd name="T38" fmla="*/ 191 w 266"/>
                <a:gd name="T39" fmla="*/ 48 h 253"/>
                <a:gd name="T40" fmla="*/ 241 w 266"/>
                <a:gd name="T41" fmla="*/ 48 h 253"/>
                <a:gd name="T42" fmla="*/ 95 w 266"/>
                <a:gd name="T43" fmla="*/ 89 h 253"/>
                <a:gd name="T44" fmla="*/ 95 w 266"/>
                <a:gd name="T45" fmla="*/ 89 h 253"/>
                <a:gd name="T46" fmla="*/ 90 w 266"/>
                <a:gd name="T47" fmla="*/ 97 h 253"/>
                <a:gd name="T48" fmla="*/ 84 w 266"/>
                <a:gd name="T49" fmla="*/ 106 h 253"/>
                <a:gd name="T50" fmla="*/ 81 w 266"/>
                <a:gd name="T51" fmla="*/ 116 h 253"/>
                <a:gd name="T52" fmla="*/ 80 w 266"/>
                <a:gd name="T53" fmla="*/ 127 h 253"/>
                <a:gd name="T54" fmla="*/ 80 w 266"/>
                <a:gd name="T55" fmla="*/ 127 h 253"/>
                <a:gd name="T56" fmla="*/ 81 w 266"/>
                <a:gd name="T57" fmla="*/ 137 h 253"/>
                <a:gd name="T58" fmla="*/ 84 w 266"/>
                <a:gd name="T59" fmla="*/ 147 h 253"/>
                <a:gd name="T60" fmla="*/ 90 w 266"/>
                <a:gd name="T61" fmla="*/ 156 h 253"/>
                <a:gd name="T62" fmla="*/ 95 w 266"/>
                <a:gd name="T63" fmla="*/ 165 h 253"/>
                <a:gd name="T64" fmla="*/ 95 w 266"/>
                <a:gd name="T65" fmla="*/ 165 h 253"/>
                <a:gd name="T66" fmla="*/ 104 w 266"/>
                <a:gd name="T67" fmla="*/ 170 h 253"/>
                <a:gd name="T68" fmla="*/ 113 w 266"/>
                <a:gd name="T69" fmla="*/ 176 h 253"/>
                <a:gd name="T70" fmla="*/ 123 w 266"/>
                <a:gd name="T71" fmla="*/ 179 h 253"/>
                <a:gd name="T72" fmla="*/ 133 w 266"/>
                <a:gd name="T73" fmla="*/ 180 h 253"/>
                <a:gd name="T74" fmla="*/ 133 w 266"/>
                <a:gd name="T75" fmla="*/ 180 h 253"/>
                <a:gd name="T76" fmla="*/ 144 w 266"/>
                <a:gd name="T77" fmla="*/ 179 h 253"/>
                <a:gd name="T78" fmla="*/ 154 w 266"/>
                <a:gd name="T79" fmla="*/ 176 h 253"/>
                <a:gd name="T80" fmla="*/ 163 w 266"/>
                <a:gd name="T81" fmla="*/ 170 h 253"/>
                <a:gd name="T82" fmla="*/ 171 w 266"/>
                <a:gd name="T83" fmla="*/ 165 h 253"/>
                <a:gd name="T84" fmla="*/ 171 w 266"/>
                <a:gd name="T85" fmla="*/ 165 h 253"/>
                <a:gd name="T86" fmla="*/ 178 w 266"/>
                <a:gd name="T87" fmla="*/ 156 h 253"/>
                <a:gd name="T88" fmla="*/ 182 w 266"/>
                <a:gd name="T89" fmla="*/ 147 h 253"/>
                <a:gd name="T90" fmla="*/ 185 w 266"/>
                <a:gd name="T91" fmla="*/ 137 h 253"/>
                <a:gd name="T92" fmla="*/ 186 w 266"/>
                <a:gd name="T93" fmla="*/ 127 h 253"/>
                <a:gd name="T94" fmla="*/ 186 w 266"/>
                <a:gd name="T95" fmla="*/ 127 h 253"/>
                <a:gd name="T96" fmla="*/ 185 w 266"/>
                <a:gd name="T97" fmla="*/ 116 h 253"/>
                <a:gd name="T98" fmla="*/ 182 w 266"/>
                <a:gd name="T99" fmla="*/ 106 h 253"/>
                <a:gd name="T100" fmla="*/ 178 w 266"/>
                <a:gd name="T101" fmla="*/ 97 h 253"/>
                <a:gd name="T102" fmla="*/ 171 w 266"/>
                <a:gd name="T103" fmla="*/ 89 h 253"/>
                <a:gd name="T104" fmla="*/ 171 w 266"/>
                <a:gd name="T105" fmla="*/ 89 h 253"/>
                <a:gd name="T106" fmla="*/ 163 w 266"/>
                <a:gd name="T107" fmla="*/ 82 h 253"/>
                <a:gd name="T108" fmla="*/ 154 w 266"/>
                <a:gd name="T109" fmla="*/ 78 h 253"/>
                <a:gd name="T110" fmla="*/ 144 w 266"/>
                <a:gd name="T111" fmla="*/ 75 h 253"/>
                <a:gd name="T112" fmla="*/ 133 w 266"/>
                <a:gd name="T113" fmla="*/ 73 h 253"/>
                <a:gd name="T114" fmla="*/ 133 w 266"/>
                <a:gd name="T115" fmla="*/ 73 h 253"/>
                <a:gd name="T116" fmla="*/ 123 w 266"/>
                <a:gd name="T117" fmla="*/ 75 h 253"/>
                <a:gd name="T118" fmla="*/ 113 w 266"/>
                <a:gd name="T119" fmla="*/ 78 h 253"/>
                <a:gd name="T120" fmla="*/ 104 w 266"/>
                <a:gd name="T121" fmla="*/ 82 h 253"/>
                <a:gd name="T122" fmla="*/ 95 w 266"/>
                <a:gd name="T123" fmla="*/ 89 h 253"/>
                <a:gd name="T124" fmla="*/ 95 w 266"/>
                <a:gd name="T125" fmla="*/ 89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6" h="253">
                  <a:moveTo>
                    <a:pt x="241" y="48"/>
                  </a:moveTo>
                  <a:lnTo>
                    <a:pt x="226" y="96"/>
                  </a:lnTo>
                  <a:lnTo>
                    <a:pt x="266" y="127"/>
                  </a:lnTo>
                  <a:lnTo>
                    <a:pt x="226" y="156"/>
                  </a:lnTo>
                  <a:lnTo>
                    <a:pt x="241" y="204"/>
                  </a:lnTo>
                  <a:lnTo>
                    <a:pt x="191" y="204"/>
                  </a:lnTo>
                  <a:lnTo>
                    <a:pt x="175" y="253"/>
                  </a:lnTo>
                  <a:lnTo>
                    <a:pt x="133" y="224"/>
                  </a:lnTo>
                  <a:lnTo>
                    <a:pt x="92" y="253"/>
                  </a:lnTo>
                  <a:lnTo>
                    <a:pt x="77" y="204"/>
                  </a:lnTo>
                  <a:lnTo>
                    <a:pt x="25" y="204"/>
                  </a:lnTo>
                  <a:lnTo>
                    <a:pt x="42" y="156"/>
                  </a:lnTo>
                  <a:lnTo>
                    <a:pt x="0" y="127"/>
                  </a:lnTo>
                  <a:lnTo>
                    <a:pt x="42" y="96"/>
                  </a:lnTo>
                  <a:lnTo>
                    <a:pt x="25" y="48"/>
                  </a:lnTo>
                  <a:lnTo>
                    <a:pt x="77" y="48"/>
                  </a:lnTo>
                  <a:lnTo>
                    <a:pt x="92" y="0"/>
                  </a:lnTo>
                  <a:lnTo>
                    <a:pt x="133" y="30"/>
                  </a:lnTo>
                  <a:lnTo>
                    <a:pt x="175" y="0"/>
                  </a:lnTo>
                  <a:lnTo>
                    <a:pt x="191" y="48"/>
                  </a:lnTo>
                  <a:lnTo>
                    <a:pt x="241" y="48"/>
                  </a:lnTo>
                  <a:close/>
                  <a:moveTo>
                    <a:pt x="95" y="89"/>
                  </a:moveTo>
                  <a:lnTo>
                    <a:pt x="95" y="89"/>
                  </a:lnTo>
                  <a:lnTo>
                    <a:pt x="90" y="97"/>
                  </a:lnTo>
                  <a:lnTo>
                    <a:pt x="84" y="106"/>
                  </a:lnTo>
                  <a:lnTo>
                    <a:pt x="81" y="116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1" y="137"/>
                  </a:lnTo>
                  <a:lnTo>
                    <a:pt x="84" y="147"/>
                  </a:lnTo>
                  <a:lnTo>
                    <a:pt x="90" y="156"/>
                  </a:lnTo>
                  <a:lnTo>
                    <a:pt x="95" y="165"/>
                  </a:lnTo>
                  <a:lnTo>
                    <a:pt x="95" y="165"/>
                  </a:lnTo>
                  <a:lnTo>
                    <a:pt x="104" y="170"/>
                  </a:lnTo>
                  <a:lnTo>
                    <a:pt x="113" y="176"/>
                  </a:lnTo>
                  <a:lnTo>
                    <a:pt x="123" y="179"/>
                  </a:lnTo>
                  <a:lnTo>
                    <a:pt x="133" y="180"/>
                  </a:lnTo>
                  <a:lnTo>
                    <a:pt x="133" y="180"/>
                  </a:lnTo>
                  <a:lnTo>
                    <a:pt x="144" y="179"/>
                  </a:lnTo>
                  <a:lnTo>
                    <a:pt x="154" y="176"/>
                  </a:lnTo>
                  <a:lnTo>
                    <a:pt x="163" y="170"/>
                  </a:lnTo>
                  <a:lnTo>
                    <a:pt x="171" y="165"/>
                  </a:lnTo>
                  <a:lnTo>
                    <a:pt x="171" y="165"/>
                  </a:lnTo>
                  <a:lnTo>
                    <a:pt x="178" y="156"/>
                  </a:lnTo>
                  <a:lnTo>
                    <a:pt x="182" y="147"/>
                  </a:lnTo>
                  <a:lnTo>
                    <a:pt x="185" y="137"/>
                  </a:lnTo>
                  <a:lnTo>
                    <a:pt x="186" y="127"/>
                  </a:lnTo>
                  <a:lnTo>
                    <a:pt x="186" y="127"/>
                  </a:lnTo>
                  <a:lnTo>
                    <a:pt x="185" y="116"/>
                  </a:lnTo>
                  <a:lnTo>
                    <a:pt x="182" y="106"/>
                  </a:lnTo>
                  <a:lnTo>
                    <a:pt x="178" y="97"/>
                  </a:lnTo>
                  <a:lnTo>
                    <a:pt x="171" y="89"/>
                  </a:lnTo>
                  <a:lnTo>
                    <a:pt x="171" y="89"/>
                  </a:lnTo>
                  <a:lnTo>
                    <a:pt x="163" y="82"/>
                  </a:lnTo>
                  <a:lnTo>
                    <a:pt x="154" y="78"/>
                  </a:lnTo>
                  <a:lnTo>
                    <a:pt x="144" y="75"/>
                  </a:lnTo>
                  <a:lnTo>
                    <a:pt x="133" y="73"/>
                  </a:lnTo>
                  <a:lnTo>
                    <a:pt x="133" y="73"/>
                  </a:lnTo>
                  <a:lnTo>
                    <a:pt x="123" y="75"/>
                  </a:lnTo>
                  <a:lnTo>
                    <a:pt x="113" y="78"/>
                  </a:lnTo>
                  <a:lnTo>
                    <a:pt x="104" y="82"/>
                  </a:lnTo>
                  <a:lnTo>
                    <a:pt x="95" y="89"/>
                  </a:lnTo>
                  <a:lnTo>
                    <a:pt x="95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326">
              <a:extLst>
                <a:ext uri="{FF2B5EF4-FFF2-40B4-BE49-F238E27FC236}">
                  <a16:creationId xmlns:a16="http://schemas.microsoft.com/office/drawing/2014/main" xmlns="" id="{6C4F74A8-4714-438F-B49C-8D1DE087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819"/>
              <a:ext cx="51" cy="52"/>
            </a:xfrm>
            <a:custGeom>
              <a:avLst/>
              <a:gdLst>
                <a:gd name="T0" fmla="*/ 0 w 104"/>
                <a:gd name="T1" fmla="*/ 81 h 104"/>
                <a:gd name="T2" fmla="*/ 30 w 104"/>
                <a:gd name="T3" fmla="*/ 52 h 104"/>
                <a:gd name="T4" fmla="*/ 0 w 104"/>
                <a:gd name="T5" fmla="*/ 22 h 104"/>
                <a:gd name="T6" fmla="*/ 23 w 104"/>
                <a:gd name="T7" fmla="*/ 0 h 104"/>
                <a:gd name="T8" fmla="*/ 52 w 104"/>
                <a:gd name="T9" fmla="*/ 29 h 104"/>
                <a:gd name="T10" fmla="*/ 81 w 104"/>
                <a:gd name="T11" fmla="*/ 0 h 104"/>
                <a:gd name="T12" fmla="*/ 104 w 104"/>
                <a:gd name="T13" fmla="*/ 22 h 104"/>
                <a:gd name="T14" fmla="*/ 74 w 104"/>
                <a:gd name="T15" fmla="*/ 52 h 104"/>
                <a:gd name="T16" fmla="*/ 104 w 104"/>
                <a:gd name="T17" fmla="*/ 81 h 104"/>
                <a:gd name="T18" fmla="*/ 81 w 104"/>
                <a:gd name="T19" fmla="*/ 104 h 104"/>
                <a:gd name="T20" fmla="*/ 52 w 104"/>
                <a:gd name="T21" fmla="*/ 74 h 104"/>
                <a:gd name="T22" fmla="*/ 23 w 104"/>
                <a:gd name="T23" fmla="*/ 104 h 104"/>
                <a:gd name="T24" fmla="*/ 0 w 104"/>
                <a:gd name="T25" fmla="*/ 8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04">
                  <a:moveTo>
                    <a:pt x="0" y="81"/>
                  </a:moveTo>
                  <a:lnTo>
                    <a:pt x="30" y="52"/>
                  </a:lnTo>
                  <a:lnTo>
                    <a:pt x="0" y="22"/>
                  </a:lnTo>
                  <a:lnTo>
                    <a:pt x="23" y="0"/>
                  </a:lnTo>
                  <a:lnTo>
                    <a:pt x="52" y="29"/>
                  </a:lnTo>
                  <a:lnTo>
                    <a:pt x="81" y="0"/>
                  </a:lnTo>
                  <a:lnTo>
                    <a:pt x="104" y="22"/>
                  </a:lnTo>
                  <a:lnTo>
                    <a:pt x="74" y="52"/>
                  </a:lnTo>
                  <a:lnTo>
                    <a:pt x="104" y="81"/>
                  </a:lnTo>
                  <a:lnTo>
                    <a:pt x="81" y="104"/>
                  </a:lnTo>
                  <a:lnTo>
                    <a:pt x="52" y="74"/>
                  </a:lnTo>
                  <a:lnTo>
                    <a:pt x="23" y="104"/>
                  </a:lnTo>
                  <a:lnTo>
                    <a:pt x="0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327">
              <a:extLst>
                <a:ext uri="{FF2B5EF4-FFF2-40B4-BE49-F238E27FC236}">
                  <a16:creationId xmlns:a16="http://schemas.microsoft.com/office/drawing/2014/main" xmlns="" id="{3F568F0A-F6A8-4A78-90D4-7D7D005569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0" y="2697"/>
              <a:ext cx="122" cy="148"/>
            </a:xfrm>
            <a:custGeom>
              <a:avLst/>
              <a:gdLst>
                <a:gd name="T0" fmla="*/ 112 w 244"/>
                <a:gd name="T1" fmla="*/ 21 h 297"/>
                <a:gd name="T2" fmla="*/ 120 w 244"/>
                <a:gd name="T3" fmla="*/ 6 h 297"/>
                <a:gd name="T4" fmla="*/ 125 w 244"/>
                <a:gd name="T5" fmla="*/ 3 h 297"/>
                <a:gd name="T6" fmla="*/ 133 w 244"/>
                <a:gd name="T7" fmla="*/ 0 h 297"/>
                <a:gd name="T8" fmla="*/ 137 w 244"/>
                <a:gd name="T9" fmla="*/ 1 h 297"/>
                <a:gd name="T10" fmla="*/ 142 w 244"/>
                <a:gd name="T11" fmla="*/ 4 h 297"/>
                <a:gd name="T12" fmla="*/ 143 w 244"/>
                <a:gd name="T13" fmla="*/ 6 h 297"/>
                <a:gd name="T14" fmla="*/ 144 w 244"/>
                <a:gd name="T15" fmla="*/ 98 h 297"/>
                <a:gd name="T16" fmla="*/ 150 w 244"/>
                <a:gd name="T17" fmla="*/ 103 h 297"/>
                <a:gd name="T18" fmla="*/ 156 w 244"/>
                <a:gd name="T19" fmla="*/ 107 h 297"/>
                <a:gd name="T20" fmla="*/ 164 w 244"/>
                <a:gd name="T21" fmla="*/ 118 h 297"/>
                <a:gd name="T22" fmla="*/ 168 w 244"/>
                <a:gd name="T23" fmla="*/ 131 h 297"/>
                <a:gd name="T24" fmla="*/ 175 w 244"/>
                <a:gd name="T25" fmla="*/ 135 h 297"/>
                <a:gd name="T26" fmla="*/ 182 w 244"/>
                <a:gd name="T27" fmla="*/ 141 h 297"/>
                <a:gd name="T28" fmla="*/ 233 w 244"/>
                <a:gd name="T29" fmla="*/ 187 h 297"/>
                <a:gd name="T30" fmla="*/ 233 w 244"/>
                <a:gd name="T31" fmla="*/ 187 h 297"/>
                <a:gd name="T32" fmla="*/ 242 w 244"/>
                <a:gd name="T33" fmla="*/ 200 h 297"/>
                <a:gd name="T34" fmla="*/ 244 w 244"/>
                <a:gd name="T35" fmla="*/ 207 h 297"/>
                <a:gd name="T36" fmla="*/ 241 w 244"/>
                <a:gd name="T37" fmla="*/ 215 h 297"/>
                <a:gd name="T38" fmla="*/ 238 w 244"/>
                <a:gd name="T39" fmla="*/ 218 h 297"/>
                <a:gd name="T40" fmla="*/ 234 w 244"/>
                <a:gd name="T41" fmla="*/ 221 h 297"/>
                <a:gd name="T42" fmla="*/ 231 w 244"/>
                <a:gd name="T43" fmla="*/ 221 h 297"/>
                <a:gd name="T44" fmla="*/ 150 w 244"/>
                <a:gd name="T45" fmla="*/ 176 h 297"/>
                <a:gd name="T46" fmla="*/ 147 w 244"/>
                <a:gd name="T47" fmla="*/ 177 h 297"/>
                <a:gd name="T48" fmla="*/ 85 w 244"/>
                <a:gd name="T49" fmla="*/ 297 h 297"/>
                <a:gd name="T50" fmla="*/ 101 w 244"/>
                <a:gd name="T51" fmla="*/ 185 h 297"/>
                <a:gd name="T52" fmla="*/ 101 w 244"/>
                <a:gd name="T53" fmla="*/ 185 h 297"/>
                <a:gd name="T54" fmla="*/ 95 w 244"/>
                <a:gd name="T55" fmla="*/ 188 h 297"/>
                <a:gd name="T56" fmla="*/ 31 w 244"/>
                <a:gd name="T57" fmla="*/ 209 h 297"/>
                <a:gd name="T58" fmla="*/ 29 w 244"/>
                <a:gd name="T59" fmla="*/ 209 h 297"/>
                <a:gd name="T60" fmla="*/ 20 w 244"/>
                <a:gd name="T61" fmla="*/ 211 h 297"/>
                <a:gd name="T62" fmla="*/ 10 w 244"/>
                <a:gd name="T63" fmla="*/ 209 h 297"/>
                <a:gd name="T64" fmla="*/ 4 w 244"/>
                <a:gd name="T65" fmla="*/ 205 h 297"/>
                <a:gd name="T66" fmla="*/ 0 w 244"/>
                <a:gd name="T67" fmla="*/ 197 h 297"/>
                <a:gd name="T68" fmla="*/ 0 w 244"/>
                <a:gd name="T69" fmla="*/ 194 h 297"/>
                <a:gd name="T70" fmla="*/ 0 w 244"/>
                <a:gd name="T71" fmla="*/ 193 h 297"/>
                <a:gd name="T72" fmla="*/ 3 w 244"/>
                <a:gd name="T73" fmla="*/ 188 h 297"/>
                <a:gd name="T74" fmla="*/ 80 w 244"/>
                <a:gd name="T75" fmla="*/ 143 h 297"/>
                <a:gd name="T76" fmla="*/ 80 w 244"/>
                <a:gd name="T77" fmla="*/ 139 h 297"/>
                <a:gd name="T78" fmla="*/ 83 w 244"/>
                <a:gd name="T79" fmla="*/ 122 h 297"/>
                <a:gd name="T80" fmla="*/ 92 w 244"/>
                <a:gd name="T81" fmla="*/ 107 h 297"/>
                <a:gd name="T82" fmla="*/ 97 w 244"/>
                <a:gd name="T83" fmla="*/ 104 h 297"/>
                <a:gd name="T84" fmla="*/ 97 w 244"/>
                <a:gd name="T85" fmla="*/ 97 h 297"/>
                <a:gd name="T86" fmla="*/ 98 w 244"/>
                <a:gd name="T87" fmla="*/ 89 h 297"/>
                <a:gd name="T88" fmla="*/ 112 w 244"/>
                <a:gd name="T89" fmla="*/ 21 h 297"/>
                <a:gd name="T90" fmla="*/ 112 w 244"/>
                <a:gd name="T91" fmla="*/ 21 h 297"/>
                <a:gd name="T92" fmla="*/ 111 w 244"/>
                <a:gd name="T93" fmla="*/ 125 h 297"/>
                <a:gd name="T94" fmla="*/ 106 w 244"/>
                <a:gd name="T95" fmla="*/ 131 h 297"/>
                <a:gd name="T96" fmla="*/ 105 w 244"/>
                <a:gd name="T97" fmla="*/ 139 h 297"/>
                <a:gd name="T98" fmla="*/ 111 w 244"/>
                <a:gd name="T99" fmla="*/ 153 h 297"/>
                <a:gd name="T100" fmla="*/ 116 w 244"/>
                <a:gd name="T101" fmla="*/ 157 h 297"/>
                <a:gd name="T102" fmla="*/ 125 w 244"/>
                <a:gd name="T103" fmla="*/ 159 h 297"/>
                <a:gd name="T104" fmla="*/ 139 w 244"/>
                <a:gd name="T105" fmla="*/ 153 h 297"/>
                <a:gd name="T106" fmla="*/ 143 w 244"/>
                <a:gd name="T107" fmla="*/ 146 h 297"/>
                <a:gd name="T108" fmla="*/ 144 w 244"/>
                <a:gd name="T109" fmla="*/ 139 h 297"/>
                <a:gd name="T110" fmla="*/ 139 w 244"/>
                <a:gd name="T111" fmla="*/ 125 h 297"/>
                <a:gd name="T112" fmla="*/ 132 w 244"/>
                <a:gd name="T113" fmla="*/ 121 h 297"/>
                <a:gd name="T114" fmla="*/ 125 w 244"/>
                <a:gd name="T115" fmla="*/ 119 h 297"/>
                <a:gd name="T116" fmla="*/ 111 w 244"/>
                <a:gd name="T117" fmla="*/ 12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4" h="297">
                  <a:moveTo>
                    <a:pt x="112" y="21"/>
                  </a:moveTo>
                  <a:lnTo>
                    <a:pt x="112" y="21"/>
                  </a:lnTo>
                  <a:lnTo>
                    <a:pt x="116" y="11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25" y="3"/>
                  </a:lnTo>
                  <a:lnTo>
                    <a:pt x="127" y="1"/>
                  </a:lnTo>
                  <a:lnTo>
                    <a:pt x="133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40" y="1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3" y="6"/>
                  </a:lnTo>
                  <a:lnTo>
                    <a:pt x="144" y="8"/>
                  </a:lnTo>
                  <a:lnTo>
                    <a:pt x="144" y="98"/>
                  </a:lnTo>
                  <a:lnTo>
                    <a:pt x="144" y="98"/>
                  </a:lnTo>
                  <a:lnTo>
                    <a:pt x="150" y="103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61" y="112"/>
                  </a:lnTo>
                  <a:lnTo>
                    <a:pt x="164" y="118"/>
                  </a:lnTo>
                  <a:lnTo>
                    <a:pt x="167" y="125"/>
                  </a:lnTo>
                  <a:lnTo>
                    <a:pt x="168" y="131"/>
                  </a:lnTo>
                  <a:lnTo>
                    <a:pt x="168" y="131"/>
                  </a:lnTo>
                  <a:lnTo>
                    <a:pt x="175" y="135"/>
                  </a:lnTo>
                  <a:lnTo>
                    <a:pt x="182" y="141"/>
                  </a:lnTo>
                  <a:lnTo>
                    <a:pt x="182" y="141"/>
                  </a:lnTo>
                  <a:lnTo>
                    <a:pt x="233" y="187"/>
                  </a:lnTo>
                  <a:lnTo>
                    <a:pt x="233" y="187"/>
                  </a:lnTo>
                  <a:lnTo>
                    <a:pt x="233" y="187"/>
                  </a:lnTo>
                  <a:lnTo>
                    <a:pt x="233" y="187"/>
                  </a:lnTo>
                  <a:lnTo>
                    <a:pt x="240" y="195"/>
                  </a:lnTo>
                  <a:lnTo>
                    <a:pt x="242" y="200"/>
                  </a:lnTo>
                  <a:lnTo>
                    <a:pt x="244" y="204"/>
                  </a:lnTo>
                  <a:lnTo>
                    <a:pt x="244" y="207"/>
                  </a:lnTo>
                  <a:lnTo>
                    <a:pt x="242" y="211"/>
                  </a:lnTo>
                  <a:lnTo>
                    <a:pt x="241" y="215"/>
                  </a:lnTo>
                  <a:lnTo>
                    <a:pt x="238" y="218"/>
                  </a:lnTo>
                  <a:lnTo>
                    <a:pt x="238" y="218"/>
                  </a:lnTo>
                  <a:lnTo>
                    <a:pt x="235" y="221"/>
                  </a:lnTo>
                  <a:lnTo>
                    <a:pt x="234" y="221"/>
                  </a:lnTo>
                  <a:lnTo>
                    <a:pt x="234" y="221"/>
                  </a:lnTo>
                  <a:lnTo>
                    <a:pt x="231" y="221"/>
                  </a:lnTo>
                  <a:lnTo>
                    <a:pt x="228" y="221"/>
                  </a:lnTo>
                  <a:lnTo>
                    <a:pt x="150" y="176"/>
                  </a:lnTo>
                  <a:lnTo>
                    <a:pt x="150" y="176"/>
                  </a:lnTo>
                  <a:lnTo>
                    <a:pt x="147" y="177"/>
                  </a:lnTo>
                  <a:lnTo>
                    <a:pt x="164" y="297"/>
                  </a:lnTo>
                  <a:lnTo>
                    <a:pt x="85" y="297"/>
                  </a:lnTo>
                  <a:lnTo>
                    <a:pt x="85" y="297"/>
                  </a:lnTo>
                  <a:lnTo>
                    <a:pt x="101" y="185"/>
                  </a:lnTo>
                  <a:lnTo>
                    <a:pt x="101" y="185"/>
                  </a:lnTo>
                  <a:lnTo>
                    <a:pt x="101" y="185"/>
                  </a:lnTo>
                  <a:lnTo>
                    <a:pt x="95" y="188"/>
                  </a:lnTo>
                  <a:lnTo>
                    <a:pt x="95" y="188"/>
                  </a:lnTo>
                  <a:lnTo>
                    <a:pt x="95" y="188"/>
                  </a:lnTo>
                  <a:lnTo>
                    <a:pt x="31" y="209"/>
                  </a:lnTo>
                  <a:lnTo>
                    <a:pt x="31" y="209"/>
                  </a:lnTo>
                  <a:lnTo>
                    <a:pt x="29" y="209"/>
                  </a:lnTo>
                  <a:lnTo>
                    <a:pt x="29" y="209"/>
                  </a:lnTo>
                  <a:lnTo>
                    <a:pt x="20" y="211"/>
                  </a:lnTo>
                  <a:lnTo>
                    <a:pt x="14" y="211"/>
                  </a:lnTo>
                  <a:lnTo>
                    <a:pt x="10" y="209"/>
                  </a:lnTo>
                  <a:lnTo>
                    <a:pt x="7" y="208"/>
                  </a:lnTo>
                  <a:lnTo>
                    <a:pt x="4" y="205"/>
                  </a:lnTo>
                  <a:lnTo>
                    <a:pt x="1" y="201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19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190"/>
                  </a:lnTo>
                  <a:lnTo>
                    <a:pt x="3" y="188"/>
                  </a:lnTo>
                  <a:lnTo>
                    <a:pt x="80" y="143"/>
                  </a:lnTo>
                  <a:lnTo>
                    <a:pt x="80" y="143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81" y="131"/>
                  </a:lnTo>
                  <a:lnTo>
                    <a:pt x="83" y="122"/>
                  </a:lnTo>
                  <a:lnTo>
                    <a:pt x="87" y="114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97" y="104"/>
                  </a:lnTo>
                  <a:lnTo>
                    <a:pt x="97" y="104"/>
                  </a:lnTo>
                  <a:lnTo>
                    <a:pt x="97" y="97"/>
                  </a:lnTo>
                  <a:lnTo>
                    <a:pt x="98" y="89"/>
                  </a:lnTo>
                  <a:lnTo>
                    <a:pt x="98" y="89"/>
                  </a:lnTo>
                  <a:lnTo>
                    <a:pt x="98" y="89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1"/>
                  </a:lnTo>
                  <a:close/>
                  <a:moveTo>
                    <a:pt x="111" y="125"/>
                  </a:moveTo>
                  <a:lnTo>
                    <a:pt x="111" y="125"/>
                  </a:lnTo>
                  <a:lnTo>
                    <a:pt x="106" y="131"/>
                  </a:lnTo>
                  <a:lnTo>
                    <a:pt x="105" y="139"/>
                  </a:lnTo>
                  <a:lnTo>
                    <a:pt x="105" y="139"/>
                  </a:lnTo>
                  <a:lnTo>
                    <a:pt x="106" y="146"/>
                  </a:lnTo>
                  <a:lnTo>
                    <a:pt x="111" y="153"/>
                  </a:lnTo>
                  <a:lnTo>
                    <a:pt x="111" y="153"/>
                  </a:lnTo>
                  <a:lnTo>
                    <a:pt x="116" y="157"/>
                  </a:lnTo>
                  <a:lnTo>
                    <a:pt x="125" y="159"/>
                  </a:lnTo>
                  <a:lnTo>
                    <a:pt x="125" y="159"/>
                  </a:lnTo>
                  <a:lnTo>
                    <a:pt x="132" y="157"/>
                  </a:lnTo>
                  <a:lnTo>
                    <a:pt x="139" y="153"/>
                  </a:lnTo>
                  <a:lnTo>
                    <a:pt x="139" y="153"/>
                  </a:lnTo>
                  <a:lnTo>
                    <a:pt x="143" y="146"/>
                  </a:lnTo>
                  <a:lnTo>
                    <a:pt x="144" y="139"/>
                  </a:lnTo>
                  <a:lnTo>
                    <a:pt x="144" y="139"/>
                  </a:lnTo>
                  <a:lnTo>
                    <a:pt x="143" y="131"/>
                  </a:lnTo>
                  <a:lnTo>
                    <a:pt x="139" y="125"/>
                  </a:lnTo>
                  <a:lnTo>
                    <a:pt x="139" y="125"/>
                  </a:lnTo>
                  <a:lnTo>
                    <a:pt x="132" y="121"/>
                  </a:lnTo>
                  <a:lnTo>
                    <a:pt x="125" y="119"/>
                  </a:lnTo>
                  <a:lnTo>
                    <a:pt x="125" y="119"/>
                  </a:lnTo>
                  <a:lnTo>
                    <a:pt x="116" y="121"/>
                  </a:lnTo>
                  <a:lnTo>
                    <a:pt x="111" y="125"/>
                  </a:lnTo>
                  <a:lnTo>
                    <a:pt x="11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328">
              <a:extLst>
                <a:ext uri="{FF2B5EF4-FFF2-40B4-BE49-F238E27FC236}">
                  <a16:creationId xmlns:a16="http://schemas.microsoft.com/office/drawing/2014/main" xmlns="" id="{3AEE9AFC-2C82-4F1A-95FA-1E5A8E82B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" y="2866"/>
              <a:ext cx="154" cy="124"/>
            </a:xfrm>
            <a:custGeom>
              <a:avLst/>
              <a:gdLst>
                <a:gd name="T0" fmla="*/ 259 w 308"/>
                <a:gd name="T1" fmla="*/ 21 h 249"/>
                <a:gd name="T2" fmla="*/ 259 w 308"/>
                <a:gd name="T3" fmla="*/ 82 h 249"/>
                <a:gd name="T4" fmla="*/ 308 w 308"/>
                <a:gd name="T5" fmla="*/ 118 h 249"/>
                <a:gd name="T6" fmla="*/ 308 w 308"/>
                <a:gd name="T7" fmla="*/ 118 h 249"/>
                <a:gd name="T8" fmla="*/ 276 w 308"/>
                <a:gd name="T9" fmla="*/ 160 h 249"/>
                <a:gd name="T10" fmla="*/ 259 w 308"/>
                <a:gd name="T11" fmla="*/ 148 h 249"/>
                <a:gd name="T12" fmla="*/ 259 w 308"/>
                <a:gd name="T13" fmla="*/ 249 h 249"/>
                <a:gd name="T14" fmla="*/ 259 w 308"/>
                <a:gd name="T15" fmla="*/ 249 h 249"/>
                <a:gd name="T16" fmla="*/ 259 w 308"/>
                <a:gd name="T17" fmla="*/ 249 h 249"/>
                <a:gd name="T18" fmla="*/ 259 w 308"/>
                <a:gd name="T19" fmla="*/ 249 h 249"/>
                <a:gd name="T20" fmla="*/ 130 w 308"/>
                <a:gd name="T21" fmla="*/ 249 h 249"/>
                <a:gd name="T22" fmla="*/ 130 w 308"/>
                <a:gd name="T23" fmla="*/ 249 h 249"/>
                <a:gd name="T24" fmla="*/ 214 w 308"/>
                <a:gd name="T25" fmla="*/ 145 h 249"/>
                <a:gd name="T26" fmla="*/ 164 w 308"/>
                <a:gd name="T27" fmla="*/ 145 h 249"/>
                <a:gd name="T28" fmla="*/ 164 w 308"/>
                <a:gd name="T29" fmla="*/ 145 h 249"/>
                <a:gd name="T30" fmla="*/ 186 w 308"/>
                <a:gd name="T31" fmla="*/ 66 h 249"/>
                <a:gd name="T32" fmla="*/ 182 w 308"/>
                <a:gd name="T33" fmla="*/ 66 h 249"/>
                <a:gd name="T34" fmla="*/ 182 w 308"/>
                <a:gd name="T35" fmla="*/ 66 h 249"/>
                <a:gd name="T36" fmla="*/ 94 w 308"/>
                <a:gd name="T37" fmla="*/ 177 h 249"/>
                <a:gd name="T38" fmla="*/ 143 w 308"/>
                <a:gd name="T39" fmla="*/ 177 h 249"/>
                <a:gd name="T40" fmla="*/ 143 w 308"/>
                <a:gd name="T41" fmla="*/ 177 h 249"/>
                <a:gd name="T42" fmla="*/ 123 w 308"/>
                <a:gd name="T43" fmla="*/ 249 h 249"/>
                <a:gd name="T44" fmla="*/ 123 w 308"/>
                <a:gd name="T45" fmla="*/ 249 h 249"/>
                <a:gd name="T46" fmla="*/ 47 w 308"/>
                <a:gd name="T47" fmla="*/ 249 h 249"/>
                <a:gd name="T48" fmla="*/ 47 w 308"/>
                <a:gd name="T49" fmla="*/ 148 h 249"/>
                <a:gd name="T50" fmla="*/ 31 w 308"/>
                <a:gd name="T51" fmla="*/ 160 h 249"/>
                <a:gd name="T52" fmla="*/ 0 w 308"/>
                <a:gd name="T53" fmla="*/ 118 h 249"/>
                <a:gd name="T54" fmla="*/ 0 w 308"/>
                <a:gd name="T55" fmla="*/ 118 h 249"/>
                <a:gd name="T56" fmla="*/ 0 w 308"/>
                <a:gd name="T57" fmla="*/ 118 h 249"/>
                <a:gd name="T58" fmla="*/ 154 w 308"/>
                <a:gd name="T59" fmla="*/ 0 h 249"/>
                <a:gd name="T60" fmla="*/ 207 w 308"/>
                <a:gd name="T61" fmla="*/ 41 h 249"/>
                <a:gd name="T62" fmla="*/ 207 w 308"/>
                <a:gd name="T63" fmla="*/ 21 h 249"/>
                <a:gd name="T64" fmla="*/ 259 w 308"/>
                <a:gd name="T65" fmla="*/ 2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8" h="249">
                  <a:moveTo>
                    <a:pt x="259" y="21"/>
                  </a:moveTo>
                  <a:lnTo>
                    <a:pt x="259" y="82"/>
                  </a:lnTo>
                  <a:lnTo>
                    <a:pt x="308" y="118"/>
                  </a:lnTo>
                  <a:lnTo>
                    <a:pt x="308" y="118"/>
                  </a:lnTo>
                  <a:lnTo>
                    <a:pt x="276" y="160"/>
                  </a:lnTo>
                  <a:lnTo>
                    <a:pt x="259" y="148"/>
                  </a:lnTo>
                  <a:lnTo>
                    <a:pt x="259" y="249"/>
                  </a:lnTo>
                  <a:lnTo>
                    <a:pt x="259" y="249"/>
                  </a:lnTo>
                  <a:lnTo>
                    <a:pt x="259" y="249"/>
                  </a:lnTo>
                  <a:lnTo>
                    <a:pt x="259" y="249"/>
                  </a:lnTo>
                  <a:lnTo>
                    <a:pt x="130" y="249"/>
                  </a:lnTo>
                  <a:lnTo>
                    <a:pt x="130" y="249"/>
                  </a:lnTo>
                  <a:lnTo>
                    <a:pt x="214" y="145"/>
                  </a:lnTo>
                  <a:lnTo>
                    <a:pt x="164" y="145"/>
                  </a:lnTo>
                  <a:lnTo>
                    <a:pt x="164" y="145"/>
                  </a:lnTo>
                  <a:lnTo>
                    <a:pt x="186" y="66"/>
                  </a:lnTo>
                  <a:lnTo>
                    <a:pt x="182" y="66"/>
                  </a:lnTo>
                  <a:lnTo>
                    <a:pt x="182" y="66"/>
                  </a:lnTo>
                  <a:lnTo>
                    <a:pt x="94" y="177"/>
                  </a:lnTo>
                  <a:lnTo>
                    <a:pt x="143" y="177"/>
                  </a:lnTo>
                  <a:lnTo>
                    <a:pt x="143" y="177"/>
                  </a:lnTo>
                  <a:lnTo>
                    <a:pt x="123" y="249"/>
                  </a:lnTo>
                  <a:lnTo>
                    <a:pt x="123" y="249"/>
                  </a:lnTo>
                  <a:lnTo>
                    <a:pt x="47" y="249"/>
                  </a:lnTo>
                  <a:lnTo>
                    <a:pt x="47" y="148"/>
                  </a:lnTo>
                  <a:lnTo>
                    <a:pt x="31" y="16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154" y="0"/>
                  </a:lnTo>
                  <a:lnTo>
                    <a:pt x="207" y="41"/>
                  </a:lnTo>
                  <a:lnTo>
                    <a:pt x="207" y="21"/>
                  </a:lnTo>
                  <a:lnTo>
                    <a:pt x="25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1" name="Group 323">
            <a:extLst>
              <a:ext uri="{FF2B5EF4-FFF2-40B4-BE49-F238E27FC236}">
                <a16:creationId xmlns:a16="http://schemas.microsoft.com/office/drawing/2014/main" xmlns="" id="{08BB3F3B-3DF9-444D-837E-9252CC1597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20172" y="1307806"/>
            <a:ext cx="449262" cy="465137"/>
            <a:chOff x="2935" y="2697"/>
            <a:chExt cx="283" cy="293"/>
          </a:xfrm>
          <a:solidFill>
            <a:srgbClr val="4583FF"/>
          </a:solidFill>
        </p:grpSpPr>
        <p:sp>
          <p:nvSpPr>
            <p:cNvPr id="72" name="Freeform 324">
              <a:extLst>
                <a:ext uri="{FF2B5EF4-FFF2-40B4-BE49-F238E27FC236}">
                  <a16:creationId xmlns:a16="http://schemas.microsoft.com/office/drawing/2014/main" xmlns="" id="{77A64C71-3C57-4EDA-B813-896CAC97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" y="2835"/>
              <a:ext cx="113" cy="155"/>
            </a:xfrm>
            <a:custGeom>
              <a:avLst/>
              <a:gdLst>
                <a:gd name="T0" fmla="*/ 134 w 227"/>
                <a:gd name="T1" fmla="*/ 47 h 311"/>
                <a:gd name="T2" fmla="*/ 134 w 227"/>
                <a:gd name="T3" fmla="*/ 47 h 311"/>
                <a:gd name="T4" fmla="*/ 187 w 227"/>
                <a:gd name="T5" fmla="*/ 47 h 311"/>
                <a:gd name="T6" fmla="*/ 144 w 227"/>
                <a:gd name="T7" fmla="*/ 96 h 311"/>
                <a:gd name="T8" fmla="*/ 151 w 227"/>
                <a:gd name="T9" fmla="*/ 130 h 311"/>
                <a:gd name="T10" fmla="*/ 227 w 227"/>
                <a:gd name="T11" fmla="*/ 130 h 311"/>
                <a:gd name="T12" fmla="*/ 166 w 227"/>
                <a:gd name="T13" fmla="*/ 197 h 311"/>
                <a:gd name="T14" fmla="*/ 190 w 227"/>
                <a:gd name="T15" fmla="*/ 311 h 311"/>
                <a:gd name="T16" fmla="*/ 151 w 227"/>
                <a:gd name="T17" fmla="*/ 311 h 311"/>
                <a:gd name="T18" fmla="*/ 113 w 227"/>
                <a:gd name="T19" fmla="*/ 140 h 311"/>
                <a:gd name="T20" fmla="*/ 77 w 227"/>
                <a:gd name="T21" fmla="*/ 311 h 311"/>
                <a:gd name="T22" fmla="*/ 36 w 227"/>
                <a:gd name="T23" fmla="*/ 311 h 311"/>
                <a:gd name="T24" fmla="*/ 61 w 227"/>
                <a:gd name="T25" fmla="*/ 197 h 311"/>
                <a:gd name="T26" fmla="*/ 0 w 227"/>
                <a:gd name="T27" fmla="*/ 130 h 311"/>
                <a:gd name="T28" fmla="*/ 75 w 227"/>
                <a:gd name="T29" fmla="*/ 130 h 311"/>
                <a:gd name="T30" fmla="*/ 84 w 227"/>
                <a:gd name="T31" fmla="*/ 96 h 311"/>
                <a:gd name="T32" fmla="*/ 39 w 227"/>
                <a:gd name="T33" fmla="*/ 47 h 311"/>
                <a:gd name="T34" fmla="*/ 93 w 227"/>
                <a:gd name="T35" fmla="*/ 47 h 311"/>
                <a:gd name="T36" fmla="*/ 103 w 227"/>
                <a:gd name="T37" fmla="*/ 0 h 311"/>
                <a:gd name="T38" fmla="*/ 123 w 227"/>
                <a:gd name="T39" fmla="*/ 0 h 311"/>
                <a:gd name="T40" fmla="*/ 134 w 227"/>
                <a:gd name="T41" fmla="*/ 4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7" h="311">
                  <a:moveTo>
                    <a:pt x="134" y="47"/>
                  </a:moveTo>
                  <a:lnTo>
                    <a:pt x="134" y="47"/>
                  </a:lnTo>
                  <a:lnTo>
                    <a:pt x="187" y="47"/>
                  </a:lnTo>
                  <a:lnTo>
                    <a:pt x="144" y="96"/>
                  </a:lnTo>
                  <a:lnTo>
                    <a:pt x="151" y="130"/>
                  </a:lnTo>
                  <a:lnTo>
                    <a:pt x="227" y="130"/>
                  </a:lnTo>
                  <a:lnTo>
                    <a:pt x="166" y="197"/>
                  </a:lnTo>
                  <a:lnTo>
                    <a:pt x="190" y="311"/>
                  </a:lnTo>
                  <a:lnTo>
                    <a:pt x="151" y="311"/>
                  </a:lnTo>
                  <a:lnTo>
                    <a:pt x="113" y="140"/>
                  </a:lnTo>
                  <a:lnTo>
                    <a:pt x="77" y="311"/>
                  </a:lnTo>
                  <a:lnTo>
                    <a:pt x="36" y="311"/>
                  </a:lnTo>
                  <a:lnTo>
                    <a:pt x="61" y="197"/>
                  </a:lnTo>
                  <a:lnTo>
                    <a:pt x="0" y="130"/>
                  </a:lnTo>
                  <a:lnTo>
                    <a:pt x="75" y="130"/>
                  </a:lnTo>
                  <a:lnTo>
                    <a:pt x="84" y="96"/>
                  </a:lnTo>
                  <a:lnTo>
                    <a:pt x="39" y="47"/>
                  </a:lnTo>
                  <a:lnTo>
                    <a:pt x="93" y="47"/>
                  </a:lnTo>
                  <a:lnTo>
                    <a:pt x="103" y="0"/>
                  </a:lnTo>
                  <a:lnTo>
                    <a:pt x="123" y="0"/>
                  </a:lnTo>
                  <a:lnTo>
                    <a:pt x="134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325">
              <a:extLst>
                <a:ext uri="{FF2B5EF4-FFF2-40B4-BE49-F238E27FC236}">
                  <a16:creationId xmlns:a16="http://schemas.microsoft.com/office/drawing/2014/main" xmlns="" id="{FA0F106D-E1D2-490E-8CB2-4C58C239C6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5" y="2698"/>
              <a:ext cx="133" cy="126"/>
            </a:xfrm>
            <a:custGeom>
              <a:avLst/>
              <a:gdLst>
                <a:gd name="T0" fmla="*/ 241 w 266"/>
                <a:gd name="T1" fmla="*/ 48 h 253"/>
                <a:gd name="T2" fmla="*/ 226 w 266"/>
                <a:gd name="T3" fmla="*/ 96 h 253"/>
                <a:gd name="T4" fmla="*/ 266 w 266"/>
                <a:gd name="T5" fmla="*/ 127 h 253"/>
                <a:gd name="T6" fmla="*/ 226 w 266"/>
                <a:gd name="T7" fmla="*/ 156 h 253"/>
                <a:gd name="T8" fmla="*/ 241 w 266"/>
                <a:gd name="T9" fmla="*/ 204 h 253"/>
                <a:gd name="T10" fmla="*/ 191 w 266"/>
                <a:gd name="T11" fmla="*/ 204 h 253"/>
                <a:gd name="T12" fmla="*/ 175 w 266"/>
                <a:gd name="T13" fmla="*/ 253 h 253"/>
                <a:gd name="T14" fmla="*/ 133 w 266"/>
                <a:gd name="T15" fmla="*/ 224 h 253"/>
                <a:gd name="T16" fmla="*/ 92 w 266"/>
                <a:gd name="T17" fmla="*/ 253 h 253"/>
                <a:gd name="T18" fmla="*/ 77 w 266"/>
                <a:gd name="T19" fmla="*/ 204 h 253"/>
                <a:gd name="T20" fmla="*/ 25 w 266"/>
                <a:gd name="T21" fmla="*/ 204 h 253"/>
                <a:gd name="T22" fmla="*/ 42 w 266"/>
                <a:gd name="T23" fmla="*/ 156 h 253"/>
                <a:gd name="T24" fmla="*/ 0 w 266"/>
                <a:gd name="T25" fmla="*/ 127 h 253"/>
                <a:gd name="T26" fmla="*/ 42 w 266"/>
                <a:gd name="T27" fmla="*/ 96 h 253"/>
                <a:gd name="T28" fmla="*/ 25 w 266"/>
                <a:gd name="T29" fmla="*/ 48 h 253"/>
                <a:gd name="T30" fmla="*/ 77 w 266"/>
                <a:gd name="T31" fmla="*/ 48 h 253"/>
                <a:gd name="T32" fmla="*/ 92 w 266"/>
                <a:gd name="T33" fmla="*/ 0 h 253"/>
                <a:gd name="T34" fmla="*/ 133 w 266"/>
                <a:gd name="T35" fmla="*/ 30 h 253"/>
                <a:gd name="T36" fmla="*/ 175 w 266"/>
                <a:gd name="T37" fmla="*/ 0 h 253"/>
                <a:gd name="T38" fmla="*/ 191 w 266"/>
                <a:gd name="T39" fmla="*/ 48 h 253"/>
                <a:gd name="T40" fmla="*/ 241 w 266"/>
                <a:gd name="T41" fmla="*/ 48 h 253"/>
                <a:gd name="T42" fmla="*/ 95 w 266"/>
                <a:gd name="T43" fmla="*/ 89 h 253"/>
                <a:gd name="T44" fmla="*/ 95 w 266"/>
                <a:gd name="T45" fmla="*/ 89 h 253"/>
                <a:gd name="T46" fmla="*/ 90 w 266"/>
                <a:gd name="T47" fmla="*/ 97 h 253"/>
                <a:gd name="T48" fmla="*/ 84 w 266"/>
                <a:gd name="T49" fmla="*/ 106 h 253"/>
                <a:gd name="T50" fmla="*/ 81 w 266"/>
                <a:gd name="T51" fmla="*/ 116 h 253"/>
                <a:gd name="T52" fmla="*/ 80 w 266"/>
                <a:gd name="T53" fmla="*/ 127 h 253"/>
                <a:gd name="T54" fmla="*/ 80 w 266"/>
                <a:gd name="T55" fmla="*/ 127 h 253"/>
                <a:gd name="T56" fmla="*/ 81 w 266"/>
                <a:gd name="T57" fmla="*/ 137 h 253"/>
                <a:gd name="T58" fmla="*/ 84 w 266"/>
                <a:gd name="T59" fmla="*/ 147 h 253"/>
                <a:gd name="T60" fmla="*/ 90 w 266"/>
                <a:gd name="T61" fmla="*/ 156 h 253"/>
                <a:gd name="T62" fmla="*/ 95 w 266"/>
                <a:gd name="T63" fmla="*/ 165 h 253"/>
                <a:gd name="T64" fmla="*/ 95 w 266"/>
                <a:gd name="T65" fmla="*/ 165 h 253"/>
                <a:gd name="T66" fmla="*/ 104 w 266"/>
                <a:gd name="T67" fmla="*/ 170 h 253"/>
                <a:gd name="T68" fmla="*/ 113 w 266"/>
                <a:gd name="T69" fmla="*/ 176 h 253"/>
                <a:gd name="T70" fmla="*/ 123 w 266"/>
                <a:gd name="T71" fmla="*/ 179 h 253"/>
                <a:gd name="T72" fmla="*/ 133 w 266"/>
                <a:gd name="T73" fmla="*/ 180 h 253"/>
                <a:gd name="T74" fmla="*/ 133 w 266"/>
                <a:gd name="T75" fmla="*/ 180 h 253"/>
                <a:gd name="T76" fmla="*/ 144 w 266"/>
                <a:gd name="T77" fmla="*/ 179 h 253"/>
                <a:gd name="T78" fmla="*/ 154 w 266"/>
                <a:gd name="T79" fmla="*/ 176 h 253"/>
                <a:gd name="T80" fmla="*/ 163 w 266"/>
                <a:gd name="T81" fmla="*/ 170 h 253"/>
                <a:gd name="T82" fmla="*/ 171 w 266"/>
                <a:gd name="T83" fmla="*/ 165 h 253"/>
                <a:gd name="T84" fmla="*/ 171 w 266"/>
                <a:gd name="T85" fmla="*/ 165 h 253"/>
                <a:gd name="T86" fmla="*/ 178 w 266"/>
                <a:gd name="T87" fmla="*/ 156 h 253"/>
                <a:gd name="T88" fmla="*/ 182 w 266"/>
                <a:gd name="T89" fmla="*/ 147 h 253"/>
                <a:gd name="T90" fmla="*/ 185 w 266"/>
                <a:gd name="T91" fmla="*/ 137 h 253"/>
                <a:gd name="T92" fmla="*/ 186 w 266"/>
                <a:gd name="T93" fmla="*/ 127 h 253"/>
                <a:gd name="T94" fmla="*/ 186 w 266"/>
                <a:gd name="T95" fmla="*/ 127 h 253"/>
                <a:gd name="T96" fmla="*/ 185 w 266"/>
                <a:gd name="T97" fmla="*/ 116 h 253"/>
                <a:gd name="T98" fmla="*/ 182 w 266"/>
                <a:gd name="T99" fmla="*/ 106 h 253"/>
                <a:gd name="T100" fmla="*/ 178 w 266"/>
                <a:gd name="T101" fmla="*/ 97 h 253"/>
                <a:gd name="T102" fmla="*/ 171 w 266"/>
                <a:gd name="T103" fmla="*/ 89 h 253"/>
                <a:gd name="T104" fmla="*/ 171 w 266"/>
                <a:gd name="T105" fmla="*/ 89 h 253"/>
                <a:gd name="T106" fmla="*/ 163 w 266"/>
                <a:gd name="T107" fmla="*/ 82 h 253"/>
                <a:gd name="T108" fmla="*/ 154 w 266"/>
                <a:gd name="T109" fmla="*/ 78 h 253"/>
                <a:gd name="T110" fmla="*/ 144 w 266"/>
                <a:gd name="T111" fmla="*/ 75 h 253"/>
                <a:gd name="T112" fmla="*/ 133 w 266"/>
                <a:gd name="T113" fmla="*/ 73 h 253"/>
                <a:gd name="T114" fmla="*/ 133 w 266"/>
                <a:gd name="T115" fmla="*/ 73 h 253"/>
                <a:gd name="T116" fmla="*/ 123 w 266"/>
                <a:gd name="T117" fmla="*/ 75 h 253"/>
                <a:gd name="T118" fmla="*/ 113 w 266"/>
                <a:gd name="T119" fmla="*/ 78 h 253"/>
                <a:gd name="T120" fmla="*/ 104 w 266"/>
                <a:gd name="T121" fmla="*/ 82 h 253"/>
                <a:gd name="T122" fmla="*/ 95 w 266"/>
                <a:gd name="T123" fmla="*/ 89 h 253"/>
                <a:gd name="T124" fmla="*/ 95 w 266"/>
                <a:gd name="T125" fmla="*/ 89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6" h="253">
                  <a:moveTo>
                    <a:pt x="241" y="48"/>
                  </a:moveTo>
                  <a:lnTo>
                    <a:pt x="226" y="96"/>
                  </a:lnTo>
                  <a:lnTo>
                    <a:pt x="266" y="127"/>
                  </a:lnTo>
                  <a:lnTo>
                    <a:pt x="226" y="156"/>
                  </a:lnTo>
                  <a:lnTo>
                    <a:pt x="241" y="204"/>
                  </a:lnTo>
                  <a:lnTo>
                    <a:pt x="191" y="204"/>
                  </a:lnTo>
                  <a:lnTo>
                    <a:pt x="175" y="253"/>
                  </a:lnTo>
                  <a:lnTo>
                    <a:pt x="133" y="224"/>
                  </a:lnTo>
                  <a:lnTo>
                    <a:pt x="92" y="253"/>
                  </a:lnTo>
                  <a:lnTo>
                    <a:pt x="77" y="204"/>
                  </a:lnTo>
                  <a:lnTo>
                    <a:pt x="25" y="204"/>
                  </a:lnTo>
                  <a:lnTo>
                    <a:pt x="42" y="156"/>
                  </a:lnTo>
                  <a:lnTo>
                    <a:pt x="0" y="127"/>
                  </a:lnTo>
                  <a:lnTo>
                    <a:pt x="42" y="96"/>
                  </a:lnTo>
                  <a:lnTo>
                    <a:pt x="25" y="48"/>
                  </a:lnTo>
                  <a:lnTo>
                    <a:pt x="77" y="48"/>
                  </a:lnTo>
                  <a:lnTo>
                    <a:pt x="92" y="0"/>
                  </a:lnTo>
                  <a:lnTo>
                    <a:pt x="133" y="30"/>
                  </a:lnTo>
                  <a:lnTo>
                    <a:pt x="175" y="0"/>
                  </a:lnTo>
                  <a:lnTo>
                    <a:pt x="191" y="48"/>
                  </a:lnTo>
                  <a:lnTo>
                    <a:pt x="241" y="48"/>
                  </a:lnTo>
                  <a:close/>
                  <a:moveTo>
                    <a:pt x="95" y="89"/>
                  </a:moveTo>
                  <a:lnTo>
                    <a:pt x="95" y="89"/>
                  </a:lnTo>
                  <a:lnTo>
                    <a:pt x="90" y="97"/>
                  </a:lnTo>
                  <a:lnTo>
                    <a:pt x="84" y="106"/>
                  </a:lnTo>
                  <a:lnTo>
                    <a:pt x="81" y="116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1" y="137"/>
                  </a:lnTo>
                  <a:lnTo>
                    <a:pt x="84" y="147"/>
                  </a:lnTo>
                  <a:lnTo>
                    <a:pt x="90" y="156"/>
                  </a:lnTo>
                  <a:lnTo>
                    <a:pt x="95" y="165"/>
                  </a:lnTo>
                  <a:lnTo>
                    <a:pt x="95" y="165"/>
                  </a:lnTo>
                  <a:lnTo>
                    <a:pt x="104" y="170"/>
                  </a:lnTo>
                  <a:lnTo>
                    <a:pt x="113" y="176"/>
                  </a:lnTo>
                  <a:lnTo>
                    <a:pt x="123" y="179"/>
                  </a:lnTo>
                  <a:lnTo>
                    <a:pt x="133" y="180"/>
                  </a:lnTo>
                  <a:lnTo>
                    <a:pt x="133" y="180"/>
                  </a:lnTo>
                  <a:lnTo>
                    <a:pt x="144" y="179"/>
                  </a:lnTo>
                  <a:lnTo>
                    <a:pt x="154" y="176"/>
                  </a:lnTo>
                  <a:lnTo>
                    <a:pt x="163" y="170"/>
                  </a:lnTo>
                  <a:lnTo>
                    <a:pt x="171" y="165"/>
                  </a:lnTo>
                  <a:lnTo>
                    <a:pt x="171" y="165"/>
                  </a:lnTo>
                  <a:lnTo>
                    <a:pt x="178" y="156"/>
                  </a:lnTo>
                  <a:lnTo>
                    <a:pt x="182" y="147"/>
                  </a:lnTo>
                  <a:lnTo>
                    <a:pt x="185" y="137"/>
                  </a:lnTo>
                  <a:lnTo>
                    <a:pt x="186" y="127"/>
                  </a:lnTo>
                  <a:lnTo>
                    <a:pt x="186" y="127"/>
                  </a:lnTo>
                  <a:lnTo>
                    <a:pt x="185" y="116"/>
                  </a:lnTo>
                  <a:lnTo>
                    <a:pt x="182" y="106"/>
                  </a:lnTo>
                  <a:lnTo>
                    <a:pt x="178" y="97"/>
                  </a:lnTo>
                  <a:lnTo>
                    <a:pt x="171" y="89"/>
                  </a:lnTo>
                  <a:lnTo>
                    <a:pt x="171" y="89"/>
                  </a:lnTo>
                  <a:lnTo>
                    <a:pt x="163" y="82"/>
                  </a:lnTo>
                  <a:lnTo>
                    <a:pt x="154" y="78"/>
                  </a:lnTo>
                  <a:lnTo>
                    <a:pt x="144" y="75"/>
                  </a:lnTo>
                  <a:lnTo>
                    <a:pt x="133" y="73"/>
                  </a:lnTo>
                  <a:lnTo>
                    <a:pt x="133" y="73"/>
                  </a:lnTo>
                  <a:lnTo>
                    <a:pt x="123" y="75"/>
                  </a:lnTo>
                  <a:lnTo>
                    <a:pt x="113" y="78"/>
                  </a:lnTo>
                  <a:lnTo>
                    <a:pt x="104" y="82"/>
                  </a:lnTo>
                  <a:lnTo>
                    <a:pt x="95" y="89"/>
                  </a:lnTo>
                  <a:lnTo>
                    <a:pt x="95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326">
              <a:extLst>
                <a:ext uri="{FF2B5EF4-FFF2-40B4-BE49-F238E27FC236}">
                  <a16:creationId xmlns:a16="http://schemas.microsoft.com/office/drawing/2014/main" xmlns="" id="{746E2E6D-55DF-497D-9E87-338F3FEFE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819"/>
              <a:ext cx="51" cy="52"/>
            </a:xfrm>
            <a:custGeom>
              <a:avLst/>
              <a:gdLst>
                <a:gd name="T0" fmla="*/ 0 w 104"/>
                <a:gd name="T1" fmla="*/ 81 h 104"/>
                <a:gd name="T2" fmla="*/ 30 w 104"/>
                <a:gd name="T3" fmla="*/ 52 h 104"/>
                <a:gd name="T4" fmla="*/ 0 w 104"/>
                <a:gd name="T5" fmla="*/ 22 h 104"/>
                <a:gd name="T6" fmla="*/ 23 w 104"/>
                <a:gd name="T7" fmla="*/ 0 h 104"/>
                <a:gd name="T8" fmla="*/ 52 w 104"/>
                <a:gd name="T9" fmla="*/ 29 h 104"/>
                <a:gd name="T10" fmla="*/ 81 w 104"/>
                <a:gd name="T11" fmla="*/ 0 h 104"/>
                <a:gd name="T12" fmla="*/ 104 w 104"/>
                <a:gd name="T13" fmla="*/ 22 h 104"/>
                <a:gd name="T14" fmla="*/ 74 w 104"/>
                <a:gd name="T15" fmla="*/ 52 h 104"/>
                <a:gd name="T16" fmla="*/ 104 w 104"/>
                <a:gd name="T17" fmla="*/ 81 h 104"/>
                <a:gd name="T18" fmla="*/ 81 w 104"/>
                <a:gd name="T19" fmla="*/ 104 h 104"/>
                <a:gd name="T20" fmla="*/ 52 w 104"/>
                <a:gd name="T21" fmla="*/ 74 h 104"/>
                <a:gd name="T22" fmla="*/ 23 w 104"/>
                <a:gd name="T23" fmla="*/ 104 h 104"/>
                <a:gd name="T24" fmla="*/ 0 w 104"/>
                <a:gd name="T25" fmla="*/ 8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04">
                  <a:moveTo>
                    <a:pt x="0" y="81"/>
                  </a:moveTo>
                  <a:lnTo>
                    <a:pt x="30" y="52"/>
                  </a:lnTo>
                  <a:lnTo>
                    <a:pt x="0" y="22"/>
                  </a:lnTo>
                  <a:lnTo>
                    <a:pt x="23" y="0"/>
                  </a:lnTo>
                  <a:lnTo>
                    <a:pt x="52" y="29"/>
                  </a:lnTo>
                  <a:lnTo>
                    <a:pt x="81" y="0"/>
                  </a:lnTo>
                  <a:lnTo>
                    <a:pt x="104" y="22"/>
                  </a:lnTo>
                  <a:lnTo>
                    <a:pt x="74" y="52"/>
                  </a:lnTo>
                  <a:lnTo>
                    <a:pt x="104" y="81"/>
                  </a:lnTo>
                  <a:lnTo>
                    <a:pt x="81" y="104"/>
                  </a:lnTo>
                  <a:lnTo>
                    <a:pt x="52" y="74"/>
                  </a:lnTo>
                  <a:lnTo>
                    <a:pt x="23" y="104"/>
                  </a:lnTo>
                  <a:lnTo>
                    <a:pt x="0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327">
              <a:extLst>
                <a:ext uri="{FF2B5EF4-FFF2-40B4-BE49-F238E27FC236}">
                  <a16:creationId xmlns:a16="http://schemas.microsoft.com/office/drawing/2014/main" xmlns="" id="{C10D8655-58F8-4BD1-9BFE-E495709435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0" y="2697"/>
              <a:ext cx="122" cy="148"/>
            </a:xfrm>
            <a:custGeom>
              <a:avLst/>
              <a:gdLst>
                <a:gd name="T0" fmla="*/ 112 w 244"/>
                <a:gd name="T1" fmla="*/ 21 h 297"/>
                <a:gd name="T2" fmla="*/ 120 w 244"/>
                <a:gd name="T3" fmla="*/ 6 h 297"/>
                <a:gd name="T4" fmla="*/ 125 w 244"/>
                <a:gd name="T5" fmla="*/ 3 h 297"/>
                <a:gd name="T6" fmla="*/ 133 w 244"/>
                <a:gd name="T7" fmla="*/ 0 h 297"/>
                <a:gd name="T8" fmla="*/ 137 w 244"/>
                <a:gd name="T9" fmla="*/ 1 h 297"/>
                <a:gd name="T10" fmla="*/ 142 w 244"/>
                <a:gd name="T11" fmla="*/ 4 h 297"/>
                <a:gd name="T12" fmla="*/ 143 w 244"/>
                <a:gd name="T13" fmla="*/ 6 h 297"/>
                <a:gd name="T14" fmla="*/ 144 w 244"/>
                <a:gd name="T15" fmla="*/ 98 h 297"/>
                <a:gd name="T16" fmla="*/ 150 w 244"/>
                <a:gd name="T17" fmla="*/ 103 h 297"/>
                <a:gd name="T18" fmla="*/ 156 w 244"/>
                <a:gd name="T19" fmla="*/ 107 h 297"/>
                <a:gd name="T20" fmla="*/ 164 w 244"/>
                <a:gd name="T21" fmla="*/ 118 h 297"/>
                <a:gd name="T22" fmla="*/ 168 w 244"/>
                <a:gd name="T23" fmla="*/ 131 h 297"/>
                <a:gd name="T24" fmla="*/ 175 w 244"/>
                <a:gd name="T25" fmla="*/ 135 h 297"/>
                <a:gd name="T26" fmla="*/ 182 w 244"/>
                <a:gd name="T27" fmla="*/ 141 h 297"/>
                <a:gd name="T28" fmla="*/ 233 w 244"/>
                <a:gd name="T29" fmla="*/ 187 h 297"/>
                <a:gd name="T30" fmla="*/ 233 w 244"/>
                <a:gd name="T31" fmla="*/ 187 h 297"/>
                <a:gd name="T32" fmla="*/ 242 w 244"/>
                <a:gd name="T33" fmla="*/ 200 h 297"/>
                <a:gd name="T34" fmla="*/ 244 w 244"/>
                <a:gd name="T35" fmla="*/ 207 h 297"/>
                <a:gd name="T36" fmla="*/ 241 w 244"/>
                <a:gd name="T37" fmla="*/ 215 h 297"/>
                <a:gd name="T38" fmla="*/ 238 w 244"/>
                <a:gd name="T39" fmla="*/ 218 h 297"/>
                <a:gd name="T40" fmla="*/ 234 w 244"/>
                <a:gd name="T41" fmla="*/ 221 h 297"/>
                <a:gd name="T42" fmla="*/ 231 w 244"/>
                <a:gd name="T43" fmla="*/ 221 h 297"/>
                <a:gd name="T44" fmla="*/ 150 w 244"/>
                <a:gd name="T45" fmla="*/ 176 h 297"/>
                <a:gd name="T46" fmla="*/ 147 w 244"/>
                <a:gd name="T47" fmla="*/ 177 h 297"/>
                <a:gd name="T48" fmla="*/ 85 w 244"/>
                <a:gd name="T49" fmla="*/ 297 h 297"/>
                <a:gd name="T50" fmla="*/ 101 w 244"/>
                <a:gd name="T51" fmla="*/ 185 h 297"/>
                <a:gd name="T52" fmla="*/ 101 w 244"/>
                <a:gd name="T53" fmla="*/ 185 h 297"/>
                <a:gd name="T54" fmla="*/ 95 w 244"/>
                <a:gd name="T55" fmla="*/ 188 h 297"/>
                <a:gd name="T56" fmla="*/ 31 w 244"/>
                <a:gd name="T57" fmla="*/ 209 h 297"/>
                <a:gd name="T58" fmla="*/ 29 w 244"/>
                <a:gd name="T59" fmla="*/ 209 h 297"/>
                <a:gd name="T60" fmla="*/ 20 w 244"/>
                <a:gd name="T61" fmla="*/ 211 h 297"/>
                <a:gd name="T62" fmla="*/ 10 w 244"/>
                <a:gd name="T63" fmla="*/ 209 h 297"/>
                <a:gd name="T64" fmla="*/ 4 w 244"/>
                <a:gd name="T65" fmla="*/ 205 h 297"/>
                <a:gd name="T66" fmla="*/ 0 w 244"/>
                <a:gd name="T67" fmla="*/ 197 h 297"/>
                <a:gd name="T68" fmla="*/ 0 w 244"/>
                <a:gd name="T69" fmla="*/ 194 h 297"/>
                <a:gd name="T70" fmla="*/ 0 w 244"/>
                <a:gd name="T71" fmla="*/ 193 h 297"/>
                <a:gd name="T72" fmla="*/ 3 w 244"/>
                <a:gd name="T73" fmla="*/ 188 h 297"/>
                <a:gd name="T74" fmla="*/ 80 w 244"/>
                <a:gd name="T75" fmla="*/ 143 h 297"/>
                <a:gd name="T76" fmla="*/ 80 w 244"/>
                <a:gd name="T77" fmla="*/ 139 h 297"/>
                <a:gd name="T78" fmla="*/ 83 w 244"/>
                <a:gd name="T79" fmla="*/ 122 h 297"/>
                <a:gd name="T80" fmla="*/ 92 w 244"/>
                <a:gd name="T81" fmla="*/ 107 h 297"/>
                <a:gd name="T82" fmla="*/ 97 w 244"/>
                <a:gd name="T83" fmla="*/ 104 h 297"/>
                <a:gd name="T84" fmla="*/ 97 w 244"/>
                <a:gd name="T85" fmla="*/ 97 h 297"/>
                <a:gd name="T86" fmla="*/ 98 w 244"/>
                <a:gd name="T87" fmla="*/ 89 h 297"/>
                <a:gd name="T88" fmla="*/ 112 w 244"/>
                <a:gd name="T89" fmla="*/ 21 h 297"/>
                <a:gd name="T90" fmla="*/ 112 w 244"/>
                <a:gd name="T91" fmla="*/ 21 h 297"/>
                <a:gd name="T92" fmla="*/ 111 w 244"/>
                <a:gd name="T93" fmla="*/ 125 h 297"/>
                <a:gd name="T94" fmla="*/ 106 w 244"/>
                <a:gd name="T95" fmla="*/ 131 h 297"/>
                <a:gd name="T96" fmla="*/ 105 w 244"/>
                <a:gd name="T97" fmla="*/ 139 h 297"/>
                <a:gd name="T98" fmla="*/ 111 w 244"/>
                <a:gd name="T99" fmla="*/ 153 h 297"/>
                <a:gd name="T100" fmla="*/ 116 w 244"/>
                <a:gd name="T101" fmla="*/ 157 h 297"/>
                <a:gd name="T102" fmla="*/ 125 w 244"/>
                <a:gd name="T103" fmla="*/ 159 h 297"/>
                <a:gd name="T104" fmla="*/ 139 w 244"/>
                <a:gd name="T105" fmla="*/ 153 h 297"/>
                <a:gd name="T106" fmla="*/ 143 w 244"/>
                <a:gd name="T107" fmla="*/ 146 h 297"/>
                <a:gd name="T108" fmla="*/ 144 w 244"/>
                <a:gd name="T109" fmla="*/ 139 h 297"/>
                <a:gd name="T110" fmla="*/ 139 w 244"/>
                <a:gd name="T111" fmla="*/ 125 h 297"/>
                <a:gd name="T112" fmla="*/ 132 w 244"/>
                <a:gd name="T113" fmla="*/ 121 h 297"/>
                <a:gd name="T114" fmla="*/ 125 w 244"/>
                <a:gd name="T115" fmla="*/ 119 h 297"/>
                <a:gd name="T116" fmla="*/ 111 w 244"/>
                <a:gd name="T117" fmla="*/ 12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4" h="297">
                  <a:moveTo>
                    <a:pt x="112" y="21"/>
                  </a:moveTo>
                  <a:lnTo>
                    <a:pt x="112" y="21"/>
                  </a:lnTo>
                  <a:lnTo>
                    <a:pt x="116" y="11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25" y="3"/>
                  </a:lnTo>
                  <a:lnTo>
                    <a:pt x="127" y="1"/>
                  </a:lnTo>
                  <a:lnTo>
                    <a:pt x="133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40" y="1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3" y="6"/>
                  </a:lnTo>
                  <a:lnTo>
                    <a:pt x="144" y="8"/>
                  </a:lnTo>
                  <a:lnTo>
                    <a:pt x="144" y="98"/>
                  </a:lnTo>
                  <a:lnTo>
                    <a:pt x="144" y="98"/>
                  </a:lnTo>
                  <a:lnTo>
                    <a:pt x="150" y="103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61" y="112"/>
                  </a:lnTo>
                  <a:lnTo>
                    <a:pt x="164" y="118"/>
                  </a:lnTo>
                  <a:lnTo>
                    <a:pt x="167" y="125"/>
                  </a:lnTo>
                  <a:lnTo>
                    <a:pt x="168" y="131"/>
                  </a:lnTo>
                  <a:lnTo>
                    <a:pt x="168" y="131"/>
                  </a:lnTo>
                  <a:lnTo>
                    <a:pt x="175" y="135"/>
                  </a:lnTo>
                  <a:lnTo>
                    <a:pt x="182" y="141"/>
                  </a:lnTo>
                  <a:lnTo>
                    <a:pt x="182" y="141"/>
                  </a:lnTo>
                  <a:lnTo>
                    <a:pt x="233" y="187"/>
                  </a:lnTo>
                  <a:lnTo>
                    <a:pt x="233" y="187"/>
                  </a:lnTo>
                  <a:lnTo>
                    <a:pt x="233" y="187"/>
                  </a:lnTo>
                  <a:lnTo>
                    <a:pt x="233" y="187"/>
                  </a:lnTo>
                  <a:lnTo>
                    <a:pt x="240" y="195"/>
                  </a:lnTo>
                  <a:lnTo>
                    <a:pt x="242" y="200"/>
                  </a:lnTo>
                  <a:lnTo>
                    <a:pt x="244" y="204"/>
                  </a:lnTo>
                  <a:lnTo>
                    <a:pt x="244" y="207"/>
                  </a:lnTo>
                  <a:lnTo>
                    <a:pt x="242" y="211"/>
                  </a:lnTo>
                  <a:lnTo>
                    <a:pt x="241" y="215"/>
                  </a:lnTo>
                  <a:lnTo>
                    <a:pt x="238" y="218"/>
                  </a:lnTo>
                  <a:lnTo>
                    <a:pt x="238" y="218"/>
                  </a:lnTo>
                  <a:lnTo>
                    <a:pt x="235" y="221"/>
                  </a:lnTo>
                  <a:lnTo>
                    <a:pt x="234" y="221"/>
                  </a:lnTo>
                  <a:lnTo>
                    <a:pt x="234" y="221"/>
                  </a:lnTo>
                  <a:lnTo>
                    <a:pt x="231" y="221"/>
                  </a:lnTo>
                  <a:lnTo>
                    <a:pt x="228" y="221"/>
                  </a:lnTo>
                  <a:lnTo>
                    <a:pt x="150" y="176"/>
                  </a:lnTo>
                  <a:lnTo>
                    <a:pt x="150" y="176"/>
                  </a:lnTo>
                  <a:lnTo>
                    <a:pt x="147" y="177"/>
                  </a:lnTo>
                  <a:lnTo>
                    <a:pt x="164" y="297"/>
                  </a:lnTo>
                  <a:lnTo>
                    <a:pt x="85" y="297"/>
                  </a:lnTo>
                  <a:lnTo>
                    <a:pt x="85" y="297"/>
                  </a:lnTo>
                  <a:lnTo>
                    <a:pt x="101" y="185"/>
                  </a:lnTo>
                  <a:lnTo>
                    <a:pt x="101" y="185"/>
                  </a:lnTo>
                  <a:lnTo>
                    <a:pt x="101" y="185"/>
                  </a:lnTo>
                  <a:lnTo>
                    <a:pt x="95" y="188"/>
                  </a:lnTo>
                  <a:lnTo>
                    <a:pt x="95" y="188"/>
                  </a:lnTo>
                  <a:lnTo>
                    <a:pt x="95" y="188"/>
                  </a:lnTo>
                  <a:lnTo>
                    <a:pt x="31" y="209"/>
                  </a:lnTo>
                  <a:lnTo>
                    <a:pt x="31" y="209"/>
                  </a:lnTo>
                  <a:lnTo>
                    <a:pt x="29" y="209"/>
                  </a:lnTo>
                  <a:lnTo>
                    <a:pt x="29" y="209"/>
                  </a:lnTo>
                  <a:lnTo>
                    <a:pt x="20" y="211"/>
                  </a:lnTo>
                  <a:lnTo>
                    <a:pt x="14" y="211"/>
                  </a:lnTo>
                  <a:lnTo>
                    <a:pt x="10" y="209"/>
                  </a:lnTo>
                  <a:lnTo>
                    <a:pt x="7" y="208"/>
                  </a:lnTo>
                  <a:lnTo>
                    <a:pt x="4" y="205"/>
                  </a:lnTo>
                  <a:lnTo>
                    <a:pt x="1" y="201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19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190"/>
                  </a:lnTo>
                  <a:lnTo>
                    <a:pt x="3" y="188"/>
                  </a:lnTo>
                  <a:lnTo>
                    <a:pt x="80" y="143"/>
                  </a:lnTo>
                  <a:lnTo>
                    <a:pt x="80" y="143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81" y="131"/>
                  </a:lnTo>
                  <a:lnTo>
                    <a:pt x="83" y="122"/>
                  </a:lnTo>
                  <a:lnTo>
                    <a:pt x="87" y="114"/>
                  </a:lnTo>
                  <a:lnTo>
                    <a:pt x="92" y="107"/>
                  </a:lnTo>
                  <a:lnTo>
                    <a:pt x="92" y="107"/>
                  </a:lnTo>
                  <a:lnTo>
                    <a:pt x="97" y="104"/>
                  </a:lnTo>
                  <a:lnTo>
                    <a:pt x="97" y="104"/>
                  </a:lnTo>
                  <a:lnTo>
                    <a:pt x="97" y="97"/>
                  </a:lnTo>
                  <a:lnTo>
                    <a:pt x="98" y="89"/>
                  </a:lnTo>
                  <a:lnTo>
                    <a:pt x="98" y="89"/>
                  </a:lnTo>
                  <a:lnTo>
                    <a:pt x="98" y="89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1"/>
                  </a:lnTo>
                  <a:close/>
                  <a:moveTo>
                    <a:pt x="111" y="125"/>
                  </a:moveTo>
                  <a:lnTo>
                    <a:pt x="111" y="125"/>
                  </a:lnTo>
                  <a:lnTo>
                    <a:pt x="106" y="131"/>
                  </a:lnTo>
                  <a:lnTo>
                    <a:pt x="105" y="139"/>
                  </a:lnTo>
                  <a:lnTo>
                    <a:pt x="105" y="139"/>
                  </a:lnTo>
                  <a:lnTo>
                    <a:pt x="106" y="146"/>
                  </a:lnTo>
                  <a:lnTo>
                    <a:pt x="111" y="153"/>
                  </a:lnTo>
                  <a:lnTo>
                    <a:pt x="111" y="153"/>
                  </a:lnTo>
                  <a:lnTo>
                    <a:pt x="116" y="157"/>
                  </a:lnTo>
                  <a:lnTo>
                    <a:pt x="125" y="159"/>
                  </a:lnTo>
                  <a:lnTo>
                    <a:pt x="125" y="159"/>
                  </a:lnTo>
                  <a:lnTo>
                    <a:pt x="132" y="157"/>
                  </a:lnTo>
                  <a:lnTo>
                    <a:pt x="139" y="153"/>
                  </a:lnTo>
                  <a:lnTo>
                    <a:pt x="139" y="153"/>
                  </a:lnTo>
                  <a:lnTo>
                    <a:pt x="143" y="146"/>
                  </a:lnTo>
                  <a:lnTo>
                    <a:pt x="144" y="139"/>
                  </a:lnTo>
                  <a:lnTo>
                    <a:pt x="144" y="139"/>
                  </a:lnTo>
                  <a:lnTo>
                    <a:pt x="143" y="131"/>
                  </a:lnTo>
                  <a:lnTo>
                    <a:pt x="139" y="125"/>
                  </a:lnTo>
                  <a:lnTo>
                    <a:pt x="139" y="125"/>
                  </a:lnTo>
                  <a:lnTo>
                    <a:pt x="132" y="121"/>
                  </a:lnTo>
                  <a:lnTo>
                    <a:pt x="125" y="119"/>
                  </a:lnTo>
                  <a:lnTo>
                    <a:pt x="125" y="119"/>
                  </a:lnTo>
                  <a:lnTo>
                    <a:pt x="116" y="121"/>
                  </a:lnTo>
                  <a:lnTo>
                    <a:pt x="111" y="125"/>
                  </a:lnTo>
                  <a:lnTo>
                    <a:pt x="111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328">
              <a:extLst>
                <a:ext uri="{FF2B5EF4-FFF2-40B4-BE49-F238E27FC236}">
                  <a16:creationId xmlns:a16="http://schemas.microsoft.com/office/drawing/2014/main" xmlns="" id="{41B897DD-57DC-47EF-BBBF-C0ECFE360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" y="2866"/>
              <a:ext cx="154" cy="124"/>
            </a:xfrm>
            <a:custGeom>
              <a:avLst/>
              <a:gdLst>
                <a:gd name="T0" fmla="*/ 259 w 308"/>
                <a:gd name="T1" fmla="*/ 21 h 249"/>
                <a:gd name="T2" fmla="*/ 259 w 308"/>
                <a:gd name="T3" fmla="*/ 82 h 249"/>
                <a:gd name="T4" fmla="*/ 308 w 308"/>
                <a:gd name="T5" fmla="*/ 118 h 249"/>
                <a:gd name="T6" fmla="*/ 308 w 308"/>
                <a:gd name="T7" fmla="*/ 118 h 249"/>
                <a:gd name="T8" fmla="*/ 276 w 308"/>
                <a:gd name="T9" fmla="*/ 160 h 249"/>
                <a:gd name="T10" fmla="*/ 259 w 308"/>
                <a:gd name="T11" fmla="*/ 148 h 249"/>
                <a:gd name="T12" fmla="*/ 259 w 308"/>
                <a:gd name="T13" fmla="*/ 249 h 249"/>
                <a:gd name="T14" fmla="*/ 259 w 308"/>
                <a:gd name="T15" fmla="*/ 249 h 249"/>
                <a:gd name="T16" fmla="*/ 259 w 308"/>
                <a:gd name="T17" fmla="*/ 249 h 249"/>
                <a:gd name="T18" fmla="*/ 259 w 308"/>
                <a:gd name="T19" fmla="*/ 249 h 249"/>
                <a:gd name="T20" fmla="*/ 130 w 308"/>
                <a:gd name="T21" fmla="*/ 249 h 249"/>
                <a:gd name="T22" fmla="*/ 130 w 308"/>
                <a:gd name="T23" fmla="*/ 249 h 249"/>
                <a:gd name="T24" fmla="*/ 214 w 308"/>
                <a:gd name="T25" fmla="*/ 145 h 249"/>
                <a:gd name="T26" fmla="*/ 164 w 308"/>
                <a:gd name="T27" fmla="*/ 145 h 249"/>
                <a:gd name="T28" fmla="*/ 164 w 308"/>
                <a:gd name="T29" fmla="*/ 145 h 249"/>
                <a:gd name="T30" fmla="*/ 186 w 308"/>
                <a:gd name="T31" fmla="*/ 66 h 249"/>
                <a:gd name="T32" fmla="*/ 182 w 308"/>
                <a:gd name="T33" fmla="*/ 66 h 249"/>
                <a:gd name="T34" fmla="*/ 182 w 308"/>
                <a:gd name="T35" fmla="*/ 66 h 249"/>
                <a:gd name="T36" fmla="*/ 94 w 308"/>
                <a:gd name="T37" fmla="*/ 177 h 249"/>
                <a:gd name="T38" fmla="*/ 143 w 308"/>
                <a:gd name="T39" fmla="*/ 177 h 249"/>
                <a:gd name="T40" fmla="*/ 143 w 308"/>
                <a:gd name="T41" fmla="*/ 177 h 249"/>
                <a:gd name="T42" fmla="*/ 123 w 308"/>
                <a:gd name="T43" fmla="*/ 249 h 249"/>
                <a:gd name="T44" fmla="*/ 123 w 308"/>
                <a:gd name="T45" fmla="*/ 249 h 249"/>
                <a:gd name="T46" fmla="*/ 47 w 308"/>
                <a:gd name="T47" fmla="*/ 249 h 249"/>
                <a:gd name="T48" fmla="*/ 47 w 308"/>
                <a:gd name="T49" fmla="*/ 148 h 249"/>
                <a:gd name="T50" fmla="*/ 31 w 308"/>
                <a:gd name="T51" fmla="*/ 160 h 249"/>
                <a:gd name="T52" fmla="*/ 0 w 308"/>
                <a:gd name="T53" fmla="*/ 118 h 249"/>
                <a:gd name="T54" fmla="*/ 0 w 308"/>
                <a:gd name="T55" fmla="*/ 118 h 249"/>
                <a:gd name="T56" fmla="*/ 0 w 308"/>
                <a:gd name="T57" fmla="*/ 118 h 249"/>
                <a:gd name="T58" fmla="*/ 154 w 308"/>
                <a:gd name="T59" fmla="*/ 0 h 249"/>
                <a:gd name="T60" fmla="*/ 207 w 308"/>
                <a:gd name="T61" fmla="*/ 41 h 249"/>
                <a:gd name="T62" fmla="*/ 207 w 308"/>
                <a:gd name="T63" fmla="*/ 21 h 249"/>
                <a:gd name="T64" fmla="*/ 259 w 308"/>
                <a:gd name="T65" fmla="*/ 2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8" h="249">
                  <a:moveTo>
                    <a:pt x="259" y="21"/>
                  </a:moveTo>
                  <a:lnTo>
                    <a:pt x="259" y="82"/>
                  </a:lnTo>
                  <a:lnTo>
                    <a:pt x="308" y="118"/>
                  </a:lnTo>
                  <a:lnTo>
                    <a:pt x="308" y="118"/>
                  </a:lnTo>
                  <a:lnTo>
                    <a:pt x="276" y="160"/>
                  </a:lnTo>
                  <a:lnTo>
                    <a:pt x="259" y="148"/>
                  </a:lnTo>
                  <a:lnTo>
                    <a:pt x="259" y="249"/>
                  </a:lnTo>
                  <a:lnTo>
                    <a:pt x="259" y="249"/>
                  </a:lnTo>
                  <a:lnTo>
                    <a:pt x="259" y="249"/>
                  </a:lnTo>
                  <a:lnTo>
                    <a:pt x="259" y="249"/>
                  </a:lnTo>
                  <a:lnTo>
                    <a:pt x="130" y="249"/>
                  </a:lnTo>
                  <a:lnTo>
                    <a:pt x="130" y="249"/>
                  </a:lnTo>
                  <a:lnTo>
                    <a:pt x="214" y="145"/>
                  </a:lnTo>
                  <a:lnTo>
                    <a:pt x="164" y="145"/>
                  </a:lnTo>
                  <a:lnTo>
                    <a:pt x="164" y="145"/>
                  </a:lnTo>
                  <a:lnTo>
                    <a:pt x="186" y="66"/>
                  </a:lnTo>
                  <a:lnTo>
                    <a:pt x="182" y="66"/>
                  </a:lnTo>
                  <a:lnTo>
                    <a:pt x="182" y="66"/>
                  </a:lnTo>
                  <a:lnTo>
                    <a:pt x="94" y="177"/>
                  </a:lnTo>
                  <a:lnTo>
                    <a:pt x="143" y="177"/>
                  </a:lnTo>
                  <a:lnTo>
                    <a:pt x="143" y="177"/>
                  </a:lnTo>
                  <a:lnTo>
                    <a:pt x="123" y="249"/>
                  </a:lnTo>
                  <a:lnTo>
                    <a:pt x="123" y="249"/>
                  </a:lnTo>
                  <a:lnTo>
                    <a:pt x="47" y="249"/>
                  </a:lnTo>
                  <a:lnTo>
                    <a:pt x="47" y="148"/>
                  </a:lnTo>
                  <a:lnTo>
                    <a:pt x="31" y="16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154" y="0"/>
                  </a:lnTo>
                  <a:lnTo>
                    <a:pt x="207" y="41"/>
                  </a:lnTo>
                  <a:lnTo>
                    <a:pt x="207" y="21"/>
                  </a:lnTo>
                  <a:lnTo>
                    <a:pt x="25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7" name="Group 249">
            <a:extLst>
              <a:ext uri="{FF2B5EF4-FFF2-40B4-BE49-F238E27FC236}">
                <a16:creationId xmlns:a16="http://schemas.microsoft.com/office/drawing/2014/main" xmlns="" id="{DC2F7C42-9826-4FAE-8408-169FE4F6CD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09856" y="1263211"/>
            <a:ext cx="498475" cy="466725"/>
            <a:chOff x="3361" y="2149"/>
            <a:chExt cx="314" cy="294"/>
          </a:xfrm>
          <a:solidFill>
            <a:srgbClr val="62CB7D"/>
          </a:solidFill>
        </p:grpSpPr>
        <p:sp>
          <p:nvSpPr>
            <p:cNvPr id="78" name="Freeform 250">
              <a:extLst>
                <a:ext uri="{FF2B5EF4-FFF2-40B4-BE49-F238E27FC236}">
                  <a16:creationId xmlns:a16="http://schemas.microsoft.com/office/drawing/2014/main" xmlns="" id="{FEBE5325-A936-41C4-8719-DBFB8A5BF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149"/>
              <a:ext cx="93" cy="27"/>
            </a:xfrm>
            <a:custGeom>
              <a:avLst/>
              <a:gdLst>
                <a:gd name="T0" fmla="*/ 9 w 187"/>
                <a:gd name="T1" fmla="*/ 55 h 55"/>
                <a:gd name="T2" fmla="*/ 9 w 187"/>
                <a:gd name="T3" fmla="*/ 55 h 55"/>
                <a:gd name="T4" fmla="*/ 18 w 187"/>
                <a:gd name="T5" fmla="*/ 55 h 55"/>
                <a:gd name="T6" fmla="*/ 18 w 187"/>
                <a:gd name="T7" fmla="*/ 36 h 55"/>
                <a:gd name="T8" fmla="*/ 18 w 187"/>
                <a:gd name="T9" fmla="*/ 36 h 55"/>
                <a:gd name="T10" fmla="*/ 20 w 187"/>
                <a:gd name="T11" fmla="*/ 29 h 55"/>
                <a:gd name="T12" fmla="*/ 24 w 187"/>
                <a:gd name="T13" fmla="*/ 22 h 55"/>
                <a:gd name="T14" fmla="*/ 30 w 187"/>
                <a:gd name="T15" fmla="*/ 18 h 55"/>
                <a:gd name="T16" fmla="*/ 37 w 187"/>
                <a:gd name="T17" fmla="*/ 17 h 55"/>
                <a:gd name="T18" fmla="*/ 150 w 187"/>
                <a:gd name="T19" fmla="*/ 17 h 55"/>
                <a:gd name="T20" fmla="*/ 150 w 187"/>
                <a:gd name="T21" fmla="*/ 17 h 55"/>
                <a:gd name="T22" fmla="*/ 159 w 187"/>
                <a:gd name="T23" fmla="*/ 18 h 55"/>
                <a:gd name="T24" fmla="*/ 164 w 187"/>
                <a:gd name="T25" fmla="*/ 22 h 55"/>
                <a:gd name="T26" fmla="*/ 168 w 187"/>
                <a:gd name="T27" fmla="*/ 29 h 55"/>
                <a:gd name="T28" fmla="*/ 170 w 187"/>
                <a:gd name="T29" fmla="*/ 36 h 55"/>
                <a:gd name="T30" fmla="*/ 170 w 187"/>
                <a:gd name="T31" fmla="*/ 55 h 55"/>
                <a:gd name="T32" fmla="*/ 170 w 187"/>
                <a:gd name="T33" fmla="*/ 55 h 55"/>
                <a:gd name="T34" fmla="*/ 178 w 187"/>
                <a:gd name="T35" fmla="*/ 55 h 55"/>
                <a:gd name="T36" fmla="*/ 178 w 187"/>
                <a:gd name="T37" fmla="*/ 55 h 55"/>
                <a:gd name="T38" fmla="*/ 187 w 187"/>
                <a:gd name="T39" fmla="*/ 55 h 55"/>
                <a:gd name="T40" fmla="*/ 187 w 187"/>
                <a:gd name="T41" fmla="*/ 36 h 55"/>
                <a:gd name="T42" fmla="*/ 187 w 187"/>
                <a:gd name="T43" fmla="*/ 36 h 55"/>
                <a:gd name="T44" fmla="*/ 187 w 187"/>
                <a:gd name="T45" fmla="*/ 29 h 55"/>
                <a:gd name="T46" fmla="*/ 184 w 187"/>
                <a:gd name="T47" fmla="*/ 22 h 55"/>
                <a:gd name="T48" fmla="*/ 181 w 187"/>
                <a:gd name="T49" fmla="*/ 15 h 55"/>
                <a:gd name="T50" fmla="*/ 177 w 187"/>
                <a:gd name="T51" fmla="*/ 10 h 55"/>
                <a:gd name="T52" fmla="*/ 171 w 187"/>
                <a:gd name="T53" fmla="*/ 6 h 55"/>
                <a:gd name="T54" fmla="*/ 164 w 187"/>
                <a:gd name="T55" fmla="*/ 3 h 55"/>
                <a:gd name="T56" fmla="*/ 159 w 187"/>
                <a:gd name="T57" fmla="*/ 0 h 55"/>
                <a:gd name="T58" fmla="*/ 150 w 187"/>
                <a:gd name="T59" fmla="*/ 0 h 55"/>
                <a:gd name="T60" fmla="*/ 37 w 187"/>
                <a:gd name="T61" fmla="*/ 0 h 55"/>
                <a:gd name="T62" fmla="*/ 37 w 187"/>
                <a:gd name="T63" fmla="*/ 0 h 55"/>
                <a:gd name="T64" fmla="*/ 30 w 187"/>
                <a:gd name="T65" fmla="*/ 0 h 55"/>
                <a:gd name="T66" fmla="*/ 23 w 187"/>
                <a:gd name="T67" fmla="*/ 3 h 55"/>
                <a:gd name="T68" fmla="*/ 17 w 187"/>
                <a:gd name="T69" fmla="*/ 6 h 55"/>
                <a:gd name="T70" fmla="*/ 11 w 187"/>
                <a:gd name="T71" fmla="*/ 10 h 55"/>
                <a:gd name="T72" fmla="*/ 7 w 187"/>
                <a:gd name="T73" fmla="*/ 15 h 55"/>
                <a:gd name="T74" fmla="*/ 3 w 187"/>
                <a:gd name="T75" fmla="*/ 22 h 55"/>
                <a:gd name="T76" fmla="*/ 2 w 187"/>
                <a:gd name="T77" fmla="*/ 29 h 55"/>
                <a:gd name="T78" fmla="*/ 0 w 187"/>
                <a:gd name="T79" fmla="*/ 36 h 55"/>
                <a:gd name="T80" fmla="*/ 0 w 187"/>
                <a:gd name="T81" fmla="*/ 55 h 55"/>
                <a:gd name="T82" fmla="*/ 0 w 187"/>
                <a:gd name="T83" fmla="*/ 55 h 55"/>
                <a:gd name="T84" fmla="*/ 9 w 187"/>
                <a:gd name="T85" fmla="*/ 55 h 55"/>
                <a:gd name="T86" fmla="*/ 9 w 187"/>
                <a:gd name="T8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7" h="55">
                  <a:moveTo>
                    <a:pt x="9" y="55"/>
                  </a:moveTo>
                  <a:lnTo>
                    <a:pt x="9" y="55"/>
                  </a:lnTo>
                  <a:lnTo>
                    <a:pt x="18" y="55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0" y="29"/>
                  </a:lnTo>
                  <a:lnTo>
                    <a:pt x="24" y="22"/>
                  </a:lnTo>
                  <a:lnTo>
                    <a:pt x="30" y="18"/>
                  </a:lnTo>
                  <a:lnTo>
                    <a:pt x="37" y="17"/>
                  </a:lnTo>
                  <a:lnTo>
                    <a:pt x="150" y="17"/>
                  </a:lnTo>
                  <a:lnTo>
                    <a:pt x="150" y="17"/>
                  </a:lnTo>
                  <a:lnTo>
                    <a:pt x="159" y="18"/>
                  </a:lnTo>
                  <a:lnTo>
                    <a:pt x="164" y="22"/>
                  </a:lnTo>
                  <a:lnTo>
                    <a:pt x="168" y="29"/>
                  </a:lnTo>
                  <a:lnTo>
                    <a:pt x="170" y="36"/>
                  </a:lnTo>
                  <a:lnTo>
                    <a:pt x="170" y="55"/>
                  </a:lnTo>
                  <a:lnTo>
                    <a:pt x="170" y="55"/>
                  </a:lnTo>
                  <a:lnTo>
                    <a:pt x="178" y="55"/>
                  </a:lnTo>
                  <a:lnTo>
                    <a:pt x="178" y="55"/>
                  </a:lnTo>
                  <a:lnTo>
                    <a:pt x="187" y="55"/>
                  </a:lnTo>
                  <a:lnTo>
                    <a:pt x="187" y="36"/>
                  </a:lnTo>
                  <a:lnTo>
                    <a:pt x="187" y="36"/>
                  </a:lnTo>
                  <a:lnTo>
                    <a:pt x="187" y="29"/>
                  </a:lnTo>
                  <a:lnTo>
                    <a:pt x="184" y="22"/>
                  </a:lnTo>
                  <a:lnTo>
                    <a:pt x="181" y="15"/>
                  </a:lnTo>
                  <a:lnTo>
                    <a:pt x="177" y="10"/>
                  </a:lnTo>
                  <a:lnTo>
                    <a:pt x="171" y="6"/>
                  </a:lnTo>
                  <a:lnTo>
                    <a:pt x="164" y="3"/>
                  </a:lnTo>
                  <a:lnTo>
                    <a:pt x="159" y="0"/>
                  </a:lnTo>
                  <a:lnTo>
                    <a:pt x="150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0"/>
                  </a:lnTo>
                  <a:lnTo>
                    <a:pt x="7" y="15"/>
                  </a:lnTo>
                  <a:lnTo>
                    <a:pt x="3" y="22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9" y="55"/>
                  </a:lnTo>
                  <a:lnTo>
                    <a:pt x="9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251">
              <a:extLst>
                <a:ext uri="{FF2B5EF4-FFF2-40B4-BE49-F238E27FC236}">
                  <a16:creationId xmlns:a16="http://schemas.microsoft.com/office/drawing/2014/main" xmlns="" id="{5799A4BE-9780-4E1E-8EB2-858CA5F52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185"/>
              <a:ext cx="62" cy="257"/>
            </a:xfrm>
            <a:custGeom>
              <a:avLst/>
              <a:gdLst>
                <a:gd name="T0" fmla="*/ 86 w 125"/>
                <a:gd name="T1" fmla="*/ 318 h 514"/>
                <a:gd name="T2" fmla="*/ 86 w 125"/>
                <a:gd name="T3" fmla="*/ 318 h 514"/>
                <a:gd name="T4" fmla="*/ 87 w 125"/>
                <a:gd name="T5" fmla="*/ 312 h 514"/>
                <a:gd name="T6" fmla="*/ 88 w 125"/>
                <a:gd name="T7" fmla="*/ 308 h 514"/>
                <a:gd name="T8" fmla="*/ 91 w 125"/>
                <a:gd name="T9" fmla="*/ 302 h 514"/>
                <a:gd name="T10" fmla="*/ 94 w 125"/>
                <a:gd name="T11" fmla="*/ 298 h 514"/>
                <a:gd name="T12" fmla="*/ 98 w 125"/>
                <a:gd name="T13" fmla="*/ 295 h 514"/>
                <a:gd name="T14" fmla="*/ 104 w 125"/>
                <a:gd name="T15" fmla="*/ 292 h 514"/>
                <a:gd name="T16" fmla="*/ 108 w 125"/>
                <a:gd name="T17" fmla="*/ 291 h 514"/>
                <a:gd name="T18" fmla="*/ 114 w 125"/>
                <a:gd name="T19" fmla="*/ 290 h 514"/>
                <a:gd name="T20" fmla="*/ 125 w 125"/>
                <a:gd name="T21" fmla="*/ 290 h 514"/>
                <a:gd name="T22" fmla="*/ 125 w 125"/>
                <a:gd name="T23" fmla="*/ 61 h 514"/>
                <a:gd name="T24" fmla="*/ 125 w 125"/>
                <a:gd name="T25" fmla="*/ 61 h 514"/>
                <a:gd name="T26" fmla="*/ 123 w 125"/>
                <a:gd name="T27" fmla="*/ 49 h 514"/>
                <a:gd name="T28" fmla="*/ 119 w 125"/>
                <a:gd name="T29" fmla="*/ 38 h 514"/>
                <a:gd name="T30" fmla="*/ 114 w 125"/>
                <a:gd name="T31" fmla="*/ 26 h 514"/>
                <a:gd name="T32" fmla="*/ 107 w 125"/>
                <a:gd name="T33" fmla="*/ 18 h 514"/>
                <a:gd name="T34" fmla="*/ 97 w 125"/>
                <a:gd name="T35" fmla="*/ 10 h 514"/>
                <a:gd name="T36" fmla="*/ 87 w 125"/>
                <a:gd name="T37" fmla="*/ 4 h 514"/>
                <a:gd name="T38" fmla="*/ 74 w 125"/>
                <a:gd name="T39" fmla="*/ 0 h 514"/>
                <a:gd name="T40" fmla="*/ 62 w 125"/>
                <a:gd name="T41" fmla="*/ 0 h 514"/>
                <a:gd name="T42" fmla="*/ 62 w 125"/>
                <a:gd name="T43" fmla="*/ 0 h 514"/>
                <a:gd name="T44" fmla="*/ 62 w 125"/>
                <a:gd name="T45" fmla="*/ 0 h 514"/>
                <a:gd name="T46" fmla="*/ 49 w 125"/>
                <a:gd name="T47" fmla="*/ 0 h 514"/>
                <a:gd name="T48" fmla="*/ 38 w 125"/>
                <a:gd name="T49" fmla="*/ 4 h 514"/>
                <a:gd name="T50" fmla="*/ 28 w 125"/>
                <a:gd name="T51" fmla="*/ 10 h 514"/>
                <a:gd name="T52" fmla="*/ 18 w 125"/>
                <a:gd name="T53" fmla="*/ 18 h 514"/>
                <a:gd name="T54" fmla="*/ 11 w 125"/>
                <a:gd name="T55" fmla="*/ 26 h 514"/>
                <a:gd name="T56" fmla="*/ 4 w 125"/>
                <a:gd name="T57" fmla="*/ 38 h 514"/>
                <a:gd name="T58" fmla="*/ 1 w 125"/>
                <a:gd name="T59" fmla="*/ 49 h 514"/>
                <a:gd name="T60" fmla="*/ 0 w 125"/>
                <a:gd name="T61" fmla="*/ 61 h 514"/>
                <a:gd name="T62" fmla="*/ 0 w 125"/>
                <a:gd name="T63" fmla="*/ 514 h 514"/>
                <a:gd name="T64" fmla="*/ 86 w 125"/>
                <a:gd name="T65" fmla="*/ 514 h 514"/>
                <a:gd name="T66" fmla="*/ 86 w 125"/>
                <a:gd name="T67" fmla="*/ 318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5" h="514">
                  <a:moveTo>
                    <a:pt x="86" y="318"/>
                  </a:moveTo>
                  <a:lnTo>
                    <a:pt x="86" y="318"/>
                  </a:lnTo>
                  <a:lnTo>
                    <a:pt x="87" y="312"/>
                  </a:lnTo>
                  <a:lnTo>
                    <a:pt x="88" y="308"/>
                  </a:lnTo>
                  <a:lnTo>
                    <a:pt x="91" y="302"/>
                  </a:lnTo>
                  <a:lnTo>
                    <a:pt x="94" y="298"/>
                  </a:lnTo>
                  <a:lnTo>
                    <a:pt x="98" y="295"/>
                  </a:lnTo>
                  <a:lnTo>
                    <a:pt x="104" y="292"/>
                  </a:lnTo>
                  <a:lnTo>
                    <a:pt x="108" y="291"/>
                  </a:lnTo>
                  <a:lnTo>
                    <a:pt x="114" y="290"/>
                  </a:lnTo>
                  <a:lnTo>
                    <a:pt x="125" y="290"/>
                  </a:lnTo>
                  <a:lnTo>
                    <a:pt x="125" y="61"/>
                  </a:lnTo>
                  <a:lnTo>
                    <a:pt x="125" y="61"/>
                  </a:lnTo>
                  <a:lnTo>
                    <a:pt x="123" y="49"/>
                  </a:lnTo>
                  <a:lnTo>
                    <a:pt x="119" y="38"/>
                  </a:lnTo>
                  <a:lnTo>
                    <a:pt x="114" y="26"/>
                  </a:lnTo>
                  <a:lnTo>
                    <a:pt x="107" y="18"/>
                  </a:lnTo>
                  <a:lnTo>
                    <a:pt x="97" y="10"/>
                  </a:lnTo>
                  <a:lnTo>
                    <a:pt x="87" y="4"/>
                  </a:lnTo>
                  <a:lnTo>
                    <a:pt x="74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49" y="0"/>
                  </a:lnTo>
                  <a:lnTo>
                    <a:pt x="38" y="4"/>
                  </a:lnTo>
                  <a:lnTo>
                    <a:pt x="28" y="10"/>
                  </a:lnTo>
                  <a:lnTo>
                    <a:pt x="18" y="18"/>
                  </a:lnTo>
                  <a:lnTo>
                    <a:pt x="11" y="26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61"/>
                  </a:lnTo>
                  <a:lnTo>
                    <a:pt x="0" y="514"/>
                  </a:lnTo>
                  <a:lnTo>
                    <a:pt x="86" y="514"/>
                  </a:lnTo>
                  <a:lnTo>
                    <a:pt x="86" y="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252">
              <a:extLst>
                <a:ext uri="{FF2B5EF4-FFF2-40B4-BE49-F238E27FC236}">
                  <a16:creationId xmlns:a16="http://schemas.microsoft.com/office/drawing/2014/main" xmlns="" id="{783E70EA-0D4E-4B2C-B193-1C3B06674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185"/>
              <a:ext cx="62" cy="145"/>
            </a:xfrm>
            <a:custGeom>
              <a:avLst/>
              <a:gdLst>
                <a:gd name="T0" fmla="*/ 124 w 124"/>
                <a:gd name="T1" fmla="*/ 290 h 290"/>
                <a:gd name="T2" fmla="*/ 124 w 124"/>
                <a:gd name="T3" fmla="*/ 61 h 290"/>
                <a:gd name="T4" fmla="*/ 124 w 124"/>
                <a:gd name="T5" fmla="*/ 61 h 290"/>
                <a:gd name="T6" fmla="*/ 123 w 124"/>
                <a:gd name="T7" fmla="*/ 49 h 290"/>
                <a:gd name="T8" fmla="*/ 119 w 124"/>
                <a:gd name="T9" fmla="*/ 38 h 290"/>
                <a:gd name="T10" fmla="*/ 113 w 124"/>
                <a:gd name="T11" fmla="*/ 26 h 290"/>
                <a:gd name="T12" fmla="*/ 106 w 124"/>
                <a:gd name="T13" fmla="*/ 18 h 290"/>
                <a:gd name="T14" fmla="*/ 96 w 124"/>
                <a:gd name="T15" fmla="*/ 10 h 290"/>
                <a:gd name="T16" fmla="*/ 87 w 124"/>
                <a:gd name="T17" fmla="*/ 4 h 290"/>
                <a:gd name="T18" fmla="*/ 74 w 124"/>
                <a:gd name="T19" fmla="*/ 0 h 290"/>
                <a:gd name="T20" fmla="*/ 61 w 124"/>
                <a:gd name="T21" fmla="*/ 0 h 290"/>
                <a:gd name="T22" fmla="*/ 61 w 124"/>
                <a:gd name="T23" fmla="*/ 0 h 290"/>
                <a:gd name="T24" fmla="*/ 61 w 124"/>
                <a:gd name="T25" fmla="*/ 0 h 290"/>
                <a:gd name="T26" fmla="*/ 49 w 124"/>
                <a:gd name="T27" fmla="*/ 0 h 290"/>
                <a:gd name="T28" fmla="*/ 37 w 124"/>
                <a:gd name="T29" fmla="*/ 4 h 290"/>
                <a:gd name="T30" fmla="*/ 26 w 124"/>
                <a:gd name="T31" fmla="*/ 10 h 290"/>
                <a:gd name="T32" fmla="*/ 18 w 124"/>
                <a:gd name="T33" fmla="*/ 18 h 290"/>
                <a:gd name="T34" fmla="*/ 9 w 124"/>
                <a:gd name="T35" fmla="*/ 26 h 290"/>
                <a:gd name="T36" fmla="*/ 4 w 124"/>
                <a:gd name="T37" fmla="*/ 38 h 290"/>
                <a:gd name="T38" fmla="*/ 1 w 124"/>
                <a:gd name="T39" fmla="*/ 49 h 290"/>
                <a:gd name="T40" fmla="*/ 0 w 124"/>
                <a:gd name="T41" fmla="*/ 61 h 290"/>
                <a:gd name="T42" fmla="*/ 0 w 124"/>
                <a:gd name="T43" fmla="*/ 290 h 290"/>
                <a:gd name="T44" fmla="*/ 124 w 124"/>
                <a:gd name="T45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290">
                  <a:moveTo>
                    <a:pt x="124" y="290"/>
                  </a:moveTo>
                  <a:lnTo>
                    <a:pt x="124" y="61"/>
                  </a:lnTo>
                  <a:lnTo>
                    <a:pt x="124" y="61"/>
                  </a:lnTo>
                  <a:lnTo>
                    <a:pt x="123" y="49"/>
                  </a:lnTo>
                  <a:lnTo>
                    <a:pt x="119" y="38"/>
                  </a:lnTo>
                  <a:lnTo>
                    <a:pt x="113" y="26"/>
                  </a:lnTo>
                  <a:lnTo>
                    <a:pt x="106" y="18"/>
                  </a:lnTo>
                  <a:lnTo>
                    <a:pt x="96" y="10"/>
                  </a:lnTo>
                  <a:lnTo>
                    <a:pt x="87" y="4"/>
                  </a:lnTo>
                  <a:lnTo>
                    <a:pt x="74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49" y="0"/>
                  </a:lnTo>
                  <a:lnTo>
                    <a:pt x="37" y="4"/>
                  </a:lnTo>
                  <a:lnTo>
                    <a:pt x="26" y="10"/>
                  </a:lnTo>
                  <a:lnTo>
                    <a:pt x="18" y="18"/>
                  </a:lnTo>
                  <a:lnTo>
                    <a:pt x="9" y="26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61"/>
                  </a:lnTo>
                  <a:lnTo>
                    <a:pt x="0" y="290"/>
                  </a:lnTo>
                  <a:lnTo>
                    <a:pt x="124" y="2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253">
              <a:extLst>
                <a:ext uri="{FF2B5EF4-FFF2-40B4-BE49-F238E27FC236}">
                  <a16:creationId xmlns:a16="http://schemas.microsoft.com/office/drawing/2014/main" xmlns="" id="{6314AC8B-A3F2-4556-BBBB-54B72B165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2430"/>
              <a:ext cx="180" cy="13"/>
            </a:xfrm>
            <a:custGeom>
              <a:avLst/>
              <a:gdLst>
                <a:gd name="T0" fmla="*/ 360 w 360"/>
                <a:gd name="T1" fmla="*/ 27 h 27"/>
                <a:gd name="T2" fmla="*/ 0 w 360"/>
                <a:gd name="T3" fmla="*/ 27 h 27"/>
                <a:gd name="T4" fmla="*/ 0 w 360"/>
                <a:gd name="T5" fmla="*/ 5 h 27"/>
                <a:gd name="T6" fmla="*/ 0 w 360"/>
                <a:gd name="T7" fmla="*/ 5 h 27"/>
                <a:gd name="T8" fmla="*/ 1 w 360"/>
                <a:gd name="T9" fmla="*/ 2 h 27"/>
                <a:gd name="T10" fmla="*/ 3 w 360"/>
                <a:gd name="T11" fmla="*/ 0 h 27"/>
                <a:gd name="T12" fmla="*/ 356 w 360"/>
                <a:gd name="T13" fmla="*/ 0 h 27"/>
                <a:gd name="T14" fmla="*/ 356 w 360"/>
                <a:gd name="T15" fmla="*/ 0 h 27"/>
                <a:gd name="T16" fmla="*/ 359 w 360"/>
                <a:gd name="T17" fmla="*/ 2 h 27"/>
                <a:gd name="T18" fmla="*/ 360 w 360"/>
                <a:gd name="T19" fmla="*/ 5 h 27"/>
                <a:gd name="T20" fmla="*/ 360 w 360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0" h="27">
                  <a:moveTo>
                    <a:pt x="360" y="27"/>
                  </a:moveTo>
                  <a:lnTo>
                    <a:pt x="0" y="2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0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59" y="2"/>
                  </a:lnTo>
                  <a:lnTo>
                    <a:pt x="360" y="5"/>
                  </a:lnTo>
                  <a:lnTo>
                    <a:pt x="36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254">
              <a:extLst>
                <a:ext uri="{FF2B5EF4-FFF2-40B4-BE49-F238E27FC236}">
                  <a16:creationId xmlns:a16="http://schemas.microsoft.com/office/drawing/2014/main" xmlns="" id="{0860E4EC-995F-4973-8F6E-5512CF81E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" y="2395"/>
              <a:ext cx="14" cy="26"/>
            </a:xfrm>
            <a:custGeom>
              <a:avLst/>
              <a:gdLst>
                <a:gd name="T0" fmla="*/ 24 w 28"/>
                <a:gd name="T1" fmla="*/ 52 h 52"/>
                <a:gd name="T2" fmla="*/ 28 w 28"/>
                <a:gd name="T3" fmla="*/ 25 h 52"/>
                <a:gd name="T4" fmla="*/ 28 w 28"/>
                <a:gd name="T5" fmla="*/ 25 h 52"/>
                <a:gd name="T6" fmla="*/ 19 w 28"/>
                <a:gd name="T7" fmla="*/ 14 h 52"/>
                <a:gd name="T8" fmla="*/ 10 w 28"/>
                <a:gd name="T9" fmla="*/ 0 h 52"/>
                <a:gd name="T10" fmla="*/ 0 w 28"/>
                <a:gd name="T11" fmla="*/ 52 h 52"/>
                <a:gd name="T12" fmla="*/ 24 w 28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2">
                  <a:moveTo>
                    <a:pt x="24" y="52"/>
                  </a:moveTo>
                  <a:lnTo>
                    <a:pt x="28" y="25"/>
                  </a:lnTo>
                  <a:lnTo>
                    <a:pt x="28" y="25"/>
                  </a:lnTo>
                  <a:lnTo>
                    <a:pt x="19" y="14"/>
                  </a:lnTo>
                  <a:lnTo>
                    <a:pt x="10" y="0"/>
                  </a:lnTo>
                  <a:lnTo>
                    <a:pt x="0" y="52"/>
                  </a:lnTo>
                  <a:lnTo>
                    <a:pt x="24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255">
              <a:extLst>
                <a:ext uri="{FF2B5EF4-FFF2-40B4-BE49-F238E27FC236}">
                  <a16:creationId xmlns:a16="http://schemas.microsoft.com/office/drawing/2014/main" xmlns="" id="{0109D059-FCD9-43DE-BD7D-013D08300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2395"/>
              <a:ext cx="14" cy="26"/>
            </a:xfrm>
            <a:custGeom>
              <a:avLst/>
              <a:gdLst>
                <a:gd name="T0" fmla="*/ 28 w 28"/>
                <a:gd name="T1" fmla="*/ 52 h 52"/>
                <a:gd name="T2" fmla="*/ 19 w 28"/>
                <a:gd name="T3" fmla="*/ 0 h 52"/>
                <a:gd name="T4" fmla="*/ 19 w 28"/>
                <a:gd name="T5" fmla="*/ 0 h 52"/>
                <a:gd name="T6" fmla="*/ 11 w 28"/>
                <a:gd name="T7" fmla="*/ 14 h 52"/>
                <a:gd name="T8" fmla="*/ 0 w 28"/>
                <a:gd name="T9" fmla="*/ 25 h 52"/>
                <a:gd name="T10" fmla="*/ 4 w 28"/>
                <a:gd name="T11" fmla="*/ 52 h 52"/>
                <a:gd name="T12" fmla="*/ 28 w 28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2">
                  <a:moveTo>
                    <a:pt x="28" y="52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14"/>
                  </a:lnTo>
                  <a:lnTo>
                    <a:pt x="0" y="25"/>
                  </a:lnTo>
                  <a:lnTo>
                    <a:pt x="4" y="52"/>
                  </a:lnTo>
                  <a:lnTo>
                    <a:pt x="28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256">
              <a:extLst>
                <a:ext uri="{FF2B5EF4-FFF2-40B4-BE49-F238E27FC236}">
                  <a16:creationId xmlns:a16="http://schemas.microsoft.com/office/drawing/2014/main" xmlns="" id="{A9A4E752-F9B8-4FD6-925A-4D2D37238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2339"/>
              <a:ext cx="107" cy="104"/>
            </a:xfrm>
            <a:custGeom>
              <a:avLst/>
              <a:gdLst>
                <a:gd name="T0" fmla="*/ 146 w 214"/>
                <a:gd name="T1" fmla="*/ 190 h 207"/>
                <a:gd name="T2" fmla="*/ 146 w 214"/>
                <a:gd name="T3" fmla="*/ 190 h 207"/>
                <a:gd name="T4" fmla="*/ 147 w 214"/>
                <a:gd name="T5" fmla="*/ 185 h 207"/>
                <a:gd name="T6" fmla="*/ 148 w 214"/>
                <a:gd name="T7" fmla="*/ 180 h 207"/>
                <a:gd name="T8" fmla="*/ 151 w 214"/>
                <a:gd name="T9" fmla="*/ 175 h 207"/>
                <a:gd name="T10" fmla="*/ 154 w 214"/>
                <a:gd name="T11" fmla="*/ 171 h 207"/>
                <a:gd name="T12" fmla="*/ 158 w 214"/>
                <a:gd name="T13" fmla="*/ 168 h 207"/>
                <a:gd name="T14" fmla="*/ 162 w 214"/>
                <a:gd name="T15" fmla="*/ 165 h 207"/>
                <a:gd name="T16" fmla="*/ 168 w 214"/>
                <a:gd name="T17" fmla="*/ 164 h 207"/>
                <a:gd name="T18" fmla="*/ 174 w 214"/>
                <a:gd name="T19" fmla="*/ 164 h 207"/>
                <a:gd name="T20" fmla="*/ 214 w 214"/>
                <a:gd name="T21" fmla="*/ 164 h 207"/>
                <a:gd name="T22" fmla="*/ 214 w 214"/>
                <a:gd name="T23" fmla="*/ 10 h 207"/>
                <a:gd name="T24" fmla="*/ 214 w 214"/>
                <a:gd name="T25" fmla="*/ 10 h 207"/>
                <a:gd name="T26" fmla="*/ 214 w 214"/>
                <a:gd name="T27" fmla="*/ 5 h 207"/>
                <a:gd name="T28" fmla="*/ 211 w 214"/>
                <a:gd name="T29" fmla="*/ 3 h 207"/>
                <a:gd name="T30" fmla="*/ 209 w 214"/>
                <a:gd name="T31" fmla="*/ 0 h 207"/>
                <a:gd name="T32" fmla="*/ 204 w 214"/>
                <a:gd name="T33" fmla="*/ 0 h 207"/>
                <a:gd name="T34" fmla="*/ 10 w 214"/>
                <a:gd name="T35" fmla="*/ 0 h 207"/>
                <a:gd name="T36" fmla="*/ 10 w 214"/>
                <a:gd name="T37" fmla="*/ 0 h 207"/>
                <a:gd name="T38" fmla="*/ 7 w 214"/>
                <a:gd name="T39" fmla="*/ 0 h 207"/>
                <a:gd name="T40" fmla="*/ 3 w 214"/>
                <a:gd name="T41" fmla="*/ 3 h 207"/>
                <a:gd name="T42" fmla="*/ 0 w 214"/>
                <a:gd name="T43" fmla="*/ 5 h 207"/>
                <a:gd name="T44" fmla="*/ 0 w 214"/>
                <a:gd name="T45" fmla="*/ 10 h 207"/>
                <a:gd name="T46" fmla="*/ 0 w 214"/>
                <a:gd name="T47" fmla="*/ 207 h 207"/>
                <a:gd name="T48" fmla="*/ 146 w 214"/>
                <a:gd name="T49" fmla="*/ 207 h 207"/>
                <a:gd name="T50" fmla="*/ 146 w 214"/>
                <a:gd name="T51" fmla="*/ 19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4" h="207">
                  <a:moveTo>
                    <a:pt x="146" y="190"/>
                  </a:moveTo>
                  <a:lnTo>
                    <a:pt x="146" y="190"/>
                  </a:lnTo>
                  <a:lnTo>
                    <a:pt x="147" y="185"/>
                  </a:lnTo>
                  <a:lnTo>
                    <a:pt x="148" y="180"/>
                  </a:lnTo>
                  <a:lnTo>
                    <a:pt x="151" y="175"/>
                  </a:lnTo>
                  <a:lnTo>
                    <a:pt x="154" y="171"/>
                  </a:lnTo>
                  <a:lnTo>
                    <a:pt x="158" y="168"/>
                  </a:lnTo>
                  <a:lnTo>
                    <a:pt x="162" y="165"/>
                  </a:lnTo>
                  <a:lnTo>
                    <a:pt x="168" y="164"/>
                  </a:lnTo>
                  <a:lnTo>
                    <a:pt x="174" y="164"/>
                  </a:lnTo>
                  <a:lnTo>
                    <a:pt x="214" y="164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4" y="5"/>
                  </a:lnTo>
                  <a:lnTo>
                    <a:pt x="211" y="3"/>
                  </a:lnTo>
                  <a:lnTo>
                    <a:pt x="209" y="0"/>
                  </a:lnTo>
                  <a:lnTo>
                    <a:pt x="20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207"/>
                  </a:lnTo>
                  <a:lnTo>
                    <a:pt x="146" y="207"/>
                  </a:lnTo>
                  <a:lnTo>
                    <a:pt x="146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257">
              <a:extLst>
                <a:ext uri="{FF2B5EF4-FFF2-40B4-BE49-F238E27FC236}">
                  <a16:creationId xmlns:a16="http://schemas.microsoft.com/office/drawing/2014/main" xmlns="" id="{E818B187-F988-4FEC-8218-FB12B239FB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3" y="2300"/>
              <a:ext cx="121" cy="121"/>
            </a:xfrm>
            <a:custGeom>
              <a:avLst/>
              <a:gdLst>
                <a:gd name="T0" fmla="*/ 108 w 243"/>
                <a:gd name="T1" fmla="*/ 1 h 242"/>
                <a:gd name="T2" fmla="*/ 75 w 243"/>
                <a:gd name="T3" fmla="*/ 10 h 242"/>
                <a:gd name="T4" fmla="*/ 44 w 243"/>
                <a:gd name="T5" fmla="*/ 28 h 242"/>
                <a:gd name="T6" fmla="*/ 21 w 243"/>
                <a:gd name="T7" fmla="*/ 53 h 242"/>
                <a:gd name="T8" fmla="*/ 6 w 243"/>
                <a:gd name="T9" fmla="*/ 85 h 242"/>
                <a:gd name="T10" fmla="*/ 0 w 243"/>
                <a:gd name="T11" fmla="*/ 120 h 242"/>
                <a:gd name="T12" fmla="*/ 3 w 243"/>
                <a:gd name="T13" fmla="*/ 146 h 242"/>
                <a:gd name="T14" fmla="*/ 14 w 243"/>
                <a:gd name="T15" fmla="*/ 179 h 242"/>
                <a:gd name="T16" fmla="*/ 35 w 243"/>
                <a:gd name="T17" fmla="*/ 206 h 242"/>
                <a:gd name="T18" fmla="*/ 64 w 243"/>
                <a:gd name="T19" fmla="*/ 227 h 242"/>
                <a:gd name="T20" fmla="*/ 97 w 243"/>
                <a:gd name="T21" fmla="*/ 239 h 242"/>
                <a:gd name="T22" fmla="*/ 121 w 243"/>
                <a:gd name="T23" fmla="*/ 242 h 242"/>
                <a:gd name="T24" fmla="*/ 157 w 243"/>
                <a:gd name="T25" fmla="*/ 237 h 242"/>
                <a:gd name="T26" fmla="*/ 190 w 243"/>
                <a:gd name="T27" fmla="*/ 221 h 242"/>
                <a:gd name="T28" fmla="*/ 215 w 243"/>
                <a:gd name="T29" fmla="*/ 197 h 242"/>
                <a:gd name="T30" fmla="*/ 233 w 243"/>
                <a:gd name="T31" fmla="*/ 168 h 242"/>
                <a:gd name="T32" fmla="*/ 242 w 243"/>
                <a:gd name="T33" fmla="*/ 133 h 242"/>
                <a:gd name="T34" fmla="*/ 242 w 243"/>
                <a:gd name="T35" fmla="*/ 109 h 242"/>
                <a:gd name="T36" fmla="*/ 233 w 243"/>
                <a:gd name="T37" fmla="*/ 74 h 242"/>
                <a:gd name="T38" fmla="*/ 215 w 243"/>
                <a:gd name="T39" fmla="*/ 45 h 242"/>
                <a:gd name="T40" fmla="*/ 190 w 243"/>
                <a:gd name="T41" fmla="*/ 21 h 242"/>
                <a:gd name="T42" fmla="*/ 157 w 243"/>
                <a:gd name="T43" fmla="*/ 6 h 242"/>
                <a:gd name="T44" fmla="*/ 121 w 243"/>
                <a:gd name="T45" fmla="*/ 0 h 242"/>
                <a:gd name="T46" fmla="*/ 138 w 243"/>
                <a:gd name="T47" fmla="*/ 174 h 242"/>
                <a:gd name="T48" fmla="*/ 103 w 243"/>
                <a:gd name="T49" fmla="*/ 174 h 242"/>
                <a:gd name="T50" fmla="*/ 103 w 243"/>
                <a:gd name="T51" fmla="*/ 78 h 242"/>
                <a:gd name="T52" fmla="*/ 138 w 243"/>
                <a:gd name="T53" fmla="*/ 78 h 242"/>
                <a:gd name="T54" fmla="*/ 191 w 243"/>
                <a:gd name="T55" fmla="*/ 174 h 242"/>
                <a:gd name="T56" fmla="*/ 164 w 243"/>
                <a:gd name="T57" fmla="*/ 174 h 242"/>
                <a:gd name="T58" fmla="*/ 169 w 243"/>
                <a:gd name="T59" fmla="*/ 164 h 242"/>
                <a:gd name="T60" fmla="*/ 180 w 243"/>
                <a:gd name="T61" fmla="*/ 158 h 242"/>
                <a:gd name="T62" fmla="*/ 183 w 243"/>
                <a:gd name="T63" fmla="*/ 155 h 242"/>
                <a:gd name="T64" fmla="*/ 183 w 243"/>
                <a:gd name="T65" fmla="*/ 148 h 242"/>
                <a:gd name="T66" fmla="*/ 178 w 243"/>
                <a:gd name="T67" fmla="*/ 147 h 242"/>
                <a:gd name="T68" fmla="*/ 174 w 243"/>
                <a:gd name="T69" fmla="*/ 148 h 242"/>
                <a:gd name="T70" fmla="*/ 164 w 243"/>
                <a:gd name="T71" fmla="*/ 153 h 242"/>
                <a:gd name="T72" fmla="*/ 169 w 243"/>
                <a:gd name="T73" fmla="*/ 144 h 242"/>
                <a:gd name="T74" fmla="*/ 178 w 243"/>
                <a:gd name="T75" fmla="*/ 141 h 242"/>
                <a:gd name="T76" fmla="*/ 187 w 243"/>
                <a:gd name="T77" fmla="*/ 144 h 242"/>
                <a:gd name="T78" fmla="*/ 191 w 243"/>
                <a:gd name="T79" fmla="*/ 153 h 242"/>
                <a:gd name="T80" fmla="*/ 188 w 243"/>
                <a:gd name="T81" fmla="*/ 160 h 242"/>
                <a:gd name="T82" fmla="*/ 181 w 243"/>
                <a:gd name="T83" fmla="*/ 164 h 242"/>
                <a:gd name="T84" fmla="*/ 171 w 243"/>
                <a:gd name="T85" fmla="*/ 169 h 242"/>
                <a:gd name="T86" fmla="*/ 170 w 243"/>
                <a:gd name="T87" fmla="*/ 17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3" h="242">
                  <a:moveTo>
                    <a:pt x="121" y="0"/>
                  </a:moveTo>
                  <a:lnTo>
                    <a:pt x="121" y="0"/>
                  </a:lnTo>
                  <a:lnTo>
                    <a:pt x="108" y="1"/>
                  </a:lnTo>
                  <a:lnTo>
                    <a:pt x="97" y="3"/>
                  </a:lnTo>
                  <a:lnTo>
                    <a:pt x="86" y="6"/>
                  </a:lnTo>
                  <a:lnTo>
                    <a:pt x="75" y="10"/>
                  </a:lnTo>
                  <a:lnTo>
                    <a:pt x="64" y="15"/>
                  </a:lnTo>
                  <a:lnTo>
                    <a:pt x="54" y="21"/>
                  </a:lnTo>
                  <a:lnTo>
                    <a:pt x="44" y="28"/>
                  </a:lnTo>
                  <a:lnTo>
                    <a:pt x="35" y="35"/>
                  </a:lnTo>
                  <a:lnTo>
                    <a:pt x="28" y="45"/>
                  </a:lnTo>
                  <a:lnTo>
                    <a:pt x="21" y="53"/>
                  </a:lnTo>
                  <a:lnTo>
                    <a:pt x="14" y="63"/>
                  </a:lnTo>
                  <a:lnTo>
                    <a:pt x="10" y="74"/>
                  </a:lnTo>
                  <a:lnTo>
                    <a:pt x="6" y="85"/>
                  </a:lnTo>
                  <a:lnTo>
                    <a:pt x="3" y="97"/>
                  </a:lnTo>
                  <a:lnTo>
                    <a:pt x="0" y="109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3" y="146"/>
                  </a:lnTo>
                  <a:lnTo>
                    <a:pt x="6" y="157"/>
                  </a:lnTo>
                  <a:lnTo>
                    <a:pt x="10" y="168"/>
                  </a:lnTo>
                  <a:lnTo>
                    <a:pt x="14" y="179"/>
                  </a:lnTo>
                  <a:lnTo>
                    <a:pt x="21" y="189"/>
                  </a:lnTo>
                  <a:lnTo>
                    <a:pt x="28" y="197"/>
                  </a:lnTo>
                  <a:lnTo>
                    <a:pt x="35" y="206"/>
                  </a:lnTo>
                  <a:lnTo>
                    <a:pt x="44" y="214"/>
                  </a:lnTo>
                  <a:lnTo>
                    <a:pt x="54" y="221"/>
                  </a:lnTo>
                  <a:lnTo>
                    <a:pt x="64" y="227"/>
                  </a:lnTo>
                  <a:lnTo>
                    <a:pt x="75" y="232"/>
                  </a:lnTo>
                  <a:lnTo>
                    <a:pt x="86" y="237"/>
                  </a:lnTo>
                  <a:lnTo>
                    <a:pt x="97" y="239"/>
                  </a:lnTo>
                  <a:lnTo>
                    <a:pt x="108" y="241"/>
                  </a:lnTo>
                  <a:lnTo>
                    <a:pt x="121" y="242"/>
                  </a:lnTo>
                  <a:lnTo>
                    <a:pt x="121" y="242"/>
                  </a:lnTo>
                  <a:lnTo>
                    <a:pt x="134" y="241"/>
                  </a:lnTo>
                  <a:lnTo>
                    <a:pt x="146" y="239"/>
                  </a:lnTo>
                  <a:lnTo>
                    <a:pt x="157" y="237"/>
                  </a:lnTo>
                  <a:lnTo>
                    <a:pt x="169" y="232"/>
                  </a:lnTo>
                  <a:lnTo>
                    <a:pt x="178" y="227"/>
                  </a:lnTo>
                  <a:lnTo>
                    <a:pt x="190" y="221"/>
                  </a:lnTo>
                  <a:lnTo>
                    <a:pt x="198" y="214"/>
                  </a:lnTo>
                  <a:lnTo>
                    <a:pt x="207" y="206"/>
                  </a:lnTo>
                  <a:lnTo>
                    <a:pt x="215" y="197"/>
                  </a:lnTo>
                  <a:lnTo>
                    <a:pt x="222" y="189"/>
                  </a:lnTo>
                  <a:lnTo>
                    <a:pt x="228" y="179"/>
                  </a:lnTo>
                  <a:lnTo>
                    <a:pt x="233" y="168"/>
                  </a:lnTo>
                  <a:lnTo>
                    <a:pt x="237" y="157"/>
                  </a:lnTo>
                  <a:lnTo>
                    <a:pt x="240" y="146"/>
                  </a:lnTo>
                  <a:lnTo>
                    <a:pt x="242" y="133"/>
                  </a:lnTo>
                  <a:lnTo>
                    <a:pt x="243" y="120"/>
                  </a:lnTo>
                  <a:lnTo>
                    <a:pt x="243" y="120"/>
                  </a:lnTo>
                  <a:lnTo>
                    <a:pt x="242" y="109"/>
                  </a:lnTo>
                  <a:lnTo>
                    <a:pt x="240" y="97"/>
                  </a:lnTo>
                  <a:lnTo>
                    <a:pt x="237" y="85"/>
                  </a:lnTo>
                  <a:lnTo>
                    <a:pt x="233" y="74"/>
                  </a:lnTo>
                  <a:lnTo>
                    <a:pt x="228" y="63"/>
                  </a:lnTo>
                  <a:lnTo>
                    <a:pt x="222" y="53"/>
                  </a:lnTo>
                  <a:lnTo>
                    <a:pt x="215" y="45"/>
                  </a:lnTo>
                  <a:lnTo>
                    <a:pt x="207" y="35"/>
                  </a:lnTo>
                  <a:lnTo>
                    <a:pt x="198" y="28"/>
                  </a:lnTo>
                  <a:lnTo>
                    <a:pt x="190" y="21"/>
                  </a:lnTo>
                  <a:lnTo>
                    <a:pt x="178" y="15"/>
                  </a:lnTo>
                  <a:lnTo>
                    <a:pt x="169" y="10"/>
                  </a:lnTo>
                  <a:lnTo>
                    <a:pt x="157" y="6"/>
                  </a:lnTo>
                  <a:lnTo>
                    <a:pt x="146" y="3"/>
                  </a:lnTo>
                  <a:lnTo>
                    <a:pt x="134" y="1"/>
                  </a:lnTo>
                  <a:lnTo>
                    <a:pt x="121" y="0"/>
                  </a:lnTo>
                  <a:lnTo>
                    <a:pt x="121" y="0"/>
                  </a:lnTo>
                  <a:close/>
                  <a:moveTo>
                    <a:pt x="155" y="174"/>
                  </a:moveTo>
                  <a:lnTo>
                    <a:pt x="138" y="174"/>
                  </a:lnTo>
                  <a:lnTo>
                    <a:pt x="138" y="133"/>
                  </a:lnTo>
                  <a:lnTo>
                    <a:pt x="103" y="133"/>
                  </a:lnTo>
                  <a:lnTo>
                    <a:pt x="103" y="174"/>
                  </a:lnTo>
                  <a:lnTo>
                    <a:pt x="85" y="174"/>
                  </a:lnTo>
                  <a:lnTo>
                    <a:pt x="85" y="78"/>
                  </a:lnTo>
                  <a:lnTo>
                    <a:pt x="103" y="78"/>
                  </a:lnTo>
                  <a:lnTo>
                    <a:pt x="103" y="118"/>
                  </a:lnTo>
                  <a:lnTo>
                    <a:pt x="138" y="118"/>
                  </a:lnTo>
                  <a:lnTo>
                    <a:pt x="138" y="78"/>
                  </a:lnTo>
                  <a:lnTo>
                    <a:pt x="155" y="78"/>
                  </a:lnTo>
                  <a:lnTo>
                    <a:pt x="155" y="174"/>
                  </a:lnTo>
                  <a:close/>
                  <a:moveTo>
                    <a:pt x="191" y="174"/>
                  </a:moveTo>
                  <a:lnTo>
                    <a:pt x="191" y="179"/>
                  </a:lnTo>
                  <a:lnTo>
                    <a:pt x="164" y="179"/>
                  </a:lnTo>
                  <a:lnTo>
                    <a:pt x="164" y="174"/>
                  </a:lnTo>
                  <a:lnTo>
                    <a:pt x="164" y="174"/>
                  </a:lnTo>
                  <a:lnTo>
                    <a:pt x="166" y="167"/>
                  </a:lnTo>
                  <a:lnTo>
                    <a:pt x="169" y="164"/>
                  </a:lnTo>
                  <a:lnTo>
                    <a:pt x="169" y="164"/>
                  </a:lnTo>
                  <a:lnTo>
                    <a:pt x="173" y="161"/>
                  </a:lnTo>
                  <a:lnTo>
                    <a:pt x="180" y="158"/>
                  </a:lnTo>
                  <a:lnTo>
                    <a:pt x="180" y="158"/>
                  </a:lnTo>
                  <a:lnTo>
                    <a:pt x="183" y="155"/>
                  </a:lnTo>
                  <a:lnTo>
                    <a:pt x="183" y="155"/>
                  </a:lnTo>
                  <a:lnTo>
                    <a:pt x="184" y="153"/>
                  </a:lnTo>
                  <a:lnTo>
                    <a:pt x="184" y="153"/>
                  </a:lnTo>
                  <a:lnTo>
                    <a:pt x="183" y="148"/>
                  </a:lnTo>
                  <a:lnTo>
                    <a:pt x="183" y="148"/>
                  </a:lnTo>
                  <a:lnTo>
                    <a:pt x="181" y="147"/>
                  </a:lnTo>
                  <a:lnTo>
                    <a:pt x="178" y="147"/>
                  </a:lnTo>
                  <a:lnTo>
                    <a:pt x="178" y="147"/>
                  </a:lnTo>
                  <a:lnTo>
                    <a:pt x="174" y="148"/>
                  </a:lnTo>
                  <a:lnTo>
                    <a:pt x="174" y="148"/>
                  </a:lnTo>
                  <a:lnTo>
                    <a:pt x="173" y="150"/>
                  </a:lnTo>
                  <a:lnTo>
                    <a:pt x="171" y="153"/>
                  </a:lnTo>
                  <a:lnTo>
                    <a:pt x="164" y="153"/>
                  </a:lnTo>
                  <a:lnTo>
                    <a:pt x="164" y="153"/>
                  </a:lnTo>
                  <a:lnTo>
                    <a:pt x="166" y="147"/>
                  </a:lnTo>
                  <a:lnTo>
                    <a:pt x="169" y="144"/>
                  </a:lnTo>
                  <a:lnTo>
                    <a:pt x="169" y="144"/>
                  </a:lnTo>
                  <a:lnTo>
                    <a:pt x="173" y="141"/>
                  </a:lnTo>
                  <a:lnTo>
                    <a:pt x="178" y="141"/>
                  </a:lnTo>
                  <a:lnTo>
                    <a:pt x="178" y="141"/>
                  </a:lnTo>
                  <a:lnTo>
                    <a:pt x="183" y="141"/>
                  </a:lnTo>
                  <a:lnTo>
                    <a:pt x="187" y="144"/>
                  </a:lnTo>
                  <a:lnTo>
                    <a:pt x="187" y="144"/>
                  </a:lnTo>
                  <a:lnTo>
                    <a:pt x="190" y="147"/>
                  </a:lnTo>
                  <a:lnTo>
                    <a:pt x="191" y="153"/>
                  </a:lnTo>
                  <a:lnTo>
                    <a:pt x="191" y="153"/>
                  </a:lnTo>
                  <a:lnTo>
                    <a:pt x="190" y="157"/>
                  </a:lnTo>
                  <a:lnTo>
                    <a:pt x="188" y="160"/>
                  </a:lnTo>
                  <a:lnTo>
                    <a:pt x="188" y="160"/>
                  </a:lnTo>
                  <a:lnTo>
                    <a:pt x="185" y="162"/>
                  </a:lnTo>
                  <a:lnTo>
                    <a:pt x="181" y="164"/>
                  </a:lnTo>
                  <a:lnTo>
                    <a:pt x="174" y="168"/>
                  </a:lnTo>
                  <a:lnTo>
                    <a:pt x="174" y="168"/>
                  </a:lnTo>
                  <a:lnTo>
                    <a:pt x="171" y="169"/>
                  </a:lnTo>
                  <a:lnTo>
                    <a:pt x="171" y="169"/>
                  </a:lnTo>
                  <a:lnTo>
                    <a:pt x="170" y="172"/>
                  </a:lnTo>
                  <a:lnTo>
                    <a:pt x="170" y="174"/>
                  </a:lnTo>
                  <a:lnTo>
                    <a:pt x="191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6" name="Group 174">
            <a:extLst>
              <a:ext uri="{FF2B5EF4-FFF2-40B4-BE49-F238E27FC236}">
                <a16:creationId xmlns:a16="http://schemas.microsoft.com/office/drawing/2014/main" xmlns="" id="{118353B3-E673-4253-B402-DB70B71A17F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18976" y="1337824"/>
            <a:ext cx="458788" cy="425450"/>
            <a:chOff x="1904" y="2015"/>
            <a:chExt cx="289" cy="268"/>
          </a:xfrm>
          <a:solidFill>
            <a:srgbClr val="0043C8"/>
          </a:solidFill>
        </p:grpSpPr>
        <p:sp>
          <p:nvSpPr>
            <p:cNvPr id="87" name="Freeform 175">
              <a:extLst>
                <a:ext uri="{FF2B5EF4-FFF2-40B4-BE49-F238E27FC236}">
                  <a16:creationId xmlns:a16="http://schemas.microsoft.com/office/drawing/2014/main" xmlns="" id="{7392C820-4CEE-4BFE-AF5C-EC7CB3776F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4" y="2015"/>
              <a:ext cx="289" cy="222"/>
            </a:xfrm>
            <a:custGeom>
              <a:avLst/>
              <a:gdLst>
                <a:gd name="T0" fmla="*/ 276 w 578"/>
                <a:gd name="T1" fmla="*/ 11 h 443"/>
                <a:gd name="T2" fmla="*/ 344 w 578"/>
                <a:gd name="T3" fmla="*/ 1 h 443"/>
                <a:gd name="T4" fmla="*/ 417 w 578"/>
                <a:gd name="T5" fmla="*/ 32 h 443"/>
                <a:gd name="T6" fmla="*/ 459 w 578"/>
                <a:gd name="T7" fmla="*/ 86 h 443"/>
                <a:gd name="T8" fmla="*/ 469 w 578"/>
                <a:gd name="T9" fmla="*/ 145 h 443"/>
                <a:gd name="T10" fmla="*/ 519 w 578"/>
                <a:gd name="T11" fmla="*/ 159 h 443"/>
                <a:gd name="T12" fmla="*/ 558 w 578"/>
                <a:gd name="T13" fmla="*/ 196 h 443"/>
                <a:gd name="T14" fmla="*/ 578 w 578"/>
                <a:gd name="T15" fmla="*/ 260 h 443"/>
                <a:gd name="T16" fmla="*/ 565 w 578"/>
                <a:gd name="T17" fmla="*/ 313 h 443"/>
                <a:gd name="T18" fmla="*/ 513 w 578"/>
                <a:gd name="T19" fmla="*/ 362 h 443"/>
                <a:gd name="T20" fmla="*/ 467 w 578"/>
                <a:gd name="T21" fmla="*/ 411 h 443"/>
                <a:gd name="T22" fmla="*/ 405 w 578"/>
                <a:gd name="T23" fmla="*/ 443 h 443"/>
                <a:gd name="T24" fmla="*/ 354 w 578"/>
                <a:gd name="T25" fmla="*/ 422 h 443"/>
                <a:gd name="T26" fmla="*/ 115 w 578"/>
                <a:gd name="T27" fmla="*/ 375 h 443"/>
                <a:gd name="T28" fmla="*/ 72 w 578"/>
                <a:gd name="T29" fmla="*/ 366 h 443"/>
                <a:gd name="T30" fmla="*/ 27 w 578"/>
                <a:gd name="T31" fmla="*/ 333 h 443"/>
                <a:gd name="T32" fmla="*/ 1 w 578"/>
                <a:gd name="T33" fmla="*/ 271 h 443"/>
                <a:gd name="T34" fmla="*/ 8 w 578"/>
                <a:gd name="T35" fmla="*/ 215 h 443"/>
                <a:gd name="T36" fmla="*/ 48 w 578"/>
                <a:gd name="T37" fmla="*/ 166 h 443"/>
                <a:gd name="T38" fmla="*/ 95 w 578"/>
                <a:gd name="T39" fmla="*/ 126 h 443"/>
                <a:gd name="T40" fmla="*/ 116 w 578"/>
                <a:gd name="T41" fmla="*/ 77 h 443"/>
                <a:gd name="T42" fmla="*/ 177 w 578"/>
                <a:gd name="T43" fmla="*/ 58 h 443"/>
                <a:gd name="T44" fmla="*/ 231 w 578"/>
                <a:gd name="T45" fmla="*/ 41 h 443"/>
                <a:gd name="T46" fmla="*/ 422 w 578"/>
                <a:gd name="T47" fmla="*/ 268 h 443"/>
                <a:gd name="T48" fmla="*/ 443 w 578"/>
                <a:gd name="T49" fmla="*/ 269 h 443"/>
                <a:gd name="T50" fmla="*/ 436 w 578"/>
                <a:gd name="T51" fmla="*/ 282 h 443"/>
                <a:gd name="T52" fmla="*/ 419 w 578"/>
                <a:gd name="T53" fmla="*/ 300 h 443"/>
                <a:gd name="T54" fmla="*/ 419 w 578"/>
                <a:gd name="T55" fmla="*/ 319 h 443"/>
                <a:gd name="T56" fmla="*/ 474 w 578"/>
                <a:gd name="T57" fmla="*/ 319 h 443"/>
                <a:gd name="T58" fmla="*/ 473 w 578"/>
                <a:gd name="T59" fmla="*/ 296 h 443"/>
                <a:gd name="T60" fmla="*/ 470 w 578"/>
                <a:gd name="T61" fmla="*/ 279 h 443"/>
                <a:gd name="T62" fmla="*/ 473 w 578"/>
                <a:gd name="T63" fmla="*/ 267 h 443"/>
                <a:gd name="T64" fmla="*/ 460 w 578"/>
                <a:gd name="T65" fmla="*/ 248 h 443"/>
                <a:gd name="T66" fmla="*/ 422 w 578"/>
                <a:gd name="T67" fmla="*/ 247 h 443"/>
                <a:gd name="T68" fmla="*/ 296 w 578"/>
                <a:gd name="T69" fmla="*/ 143 h 443"/>
                <a:gd name="T70" fmla="*/ 272 w 578"/>
                <a:gd name="T71" fmla="*/ 173 h 443"/>
                <a:gd name="T72" fmla="*/ 267 w 578"/>
                <a:gd name="T73" fmla="*/ 222 h 443"/>
                <a:gd name="T74" fmla="*/ 272 w 578"/>
                <a:gd name="T75" fmla="*/ 272 h 443"/>
                <a:gd name="T76" fmla="*/ 296 w 578"/>
                <a:gd name="T77" fmla="*/ 300 h 443"/>
                <a:gd name="T78" fmla="*/ 335 w 578"/>
                <a:gd name="T79" fmla="*/ 307 h 443"/>
                <a:gd name="T80" fmla="*/ 383 w 578"/>
                <a:gd name="T81" fmla="*/ 295 h 443"/>
                <a:gd name="T82" fmla="*/ 401 w 578"/>
                <a:gd name="T83" fmla="*/ 261 h 443"/>
                <a:gd name="T84" fmla="*/ 404 w 578"/>
                <a:gd name="T85" fmla="*/ 206 h 443"/>
                <a:gd name="T86" fmla="*/ 394 w 578"/>
                <a:gd name="T87" fmla="*/ 163 h 443"/>
                <a:gd name="T88" fmla="*/ 358 w 578"/>
                <a:gd name="T89" fmla="*/ 138 h 443"/>
                <a:gd name="T90" fmla="*/ 313 w 578"/>
                <a:gd name="T91" fmla="*/ 138 h 443"/>
                <a:gd name="T92" fmla="*/ 173 w 578"/>
                <a:gd name="T93" fmla="*/ 143 h 443"/>
                <a:gd name="T94" fmla="*/ 150 w 578"/>
                <a:gd name="T95" fmla="*/ 173 h 443"/>
                <a:gd name="T96" fmla="*/ 145 w 578"/>
                <a:gd name="T97" fmla="*/ 237 h 443"/>
                <a:gd name="T98" fmla="*/ 154 w 578"/>
                <a:gd name="T99" fmla="*/ 281 h 443"/>
                <a:gd name="T100" fmla="*/ 180 w 578"/>
                <a:gd name="T101" fmla="*/ 303 h 443"/>
                <a:gd name="T102" fmla="*/ 208 w 578"/>
                <a:gd name="T103" fmla="*/ 307 h 443"/>
                <a:gd name="T104" fmla="*/ 257 w 578"/>
                <a:gd name="T105" fmla="*/ 307 h 443"/>
                <a:gd name="T106" fmla="*/ 262 w 578"/>
                <a:gd name="T107" fmla="*/ 300 h 443"/>
                <a:gd name="T108" fmla="*/ 251 w 578"/>
                <a:gd name="T109" fmla="*/ 271 h 443"/>
                <a:gd name="T110" fmla="*/ 196 w 578"/>
                <a:gd name="T111" fmla="*/ 268 h 443"/>
                <a:gd name="T112" fmla="*/ 185 w 578"/>
                <a:gd name="T113" fmla="*/ 222 h 443"/>
                <a:gd name="T114" fmla="*/ 188 w 578"/>
                <a:gd name="T115" fmla="*/ 189 h 443"/>
                <a:gd name="T116" fmla="*/ 203 w 578"/>
                <a:gd name="T117" fmla="*/ 173 h 443"/>
                <a:gd name="T118" fmla="*/ 254 w 578"/>
                <a:gd name="T119" fmla="*/ 171 h 443"/>
                <a:gd name="T120" fmla="*/ 260 w 578"/>
                <a:gd name="T121" fmla="*/ 138 h 443"/>
                <a:gd name="T122" fmla="*/ 201 w 578"/>
                <a:gd name="T123" fmla="*/ 13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8" h="443">
                  <a:moveTo>
                    <a:pt x="231" y="41"/>
                  </a:moveTo>
                  <a:lnTo>
                    <a:pt x="231" y="41"/>
                  </a:lnTo>
                  <a:lnTo>
                    <a:pt x="241" y="32"/>
                  </a:lnTo>
                  <a:lnTo>
                    <a:pt x="253" y="24"/>
                  </a:lnTo>
                  <a:lnTo>
                    <a:pt x="264" y="17"/>
                  </a:lnTo>
                  <a:lnTo>
                    <a:pt x="276" y="11"/>
                  </a:lnTo>
                  <a:lnTo>
                    <a:pt x="289" y="6"/>
                  </a:lnTo>
                  <a:lnTo>
                    <a:pt x="302" y="3"/>
                  </a:lnTo>
                  <a:lnTo>
                    <a:pt x="316" y="1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44" y="1"/>
                  </a:lnTo>
                  <a:lnTo>
                    <a:pt x="358" y="3"/>
                  </a:lnTo>
                  <a:lnTo>
                    <a:pt x="370" y="6"/>
                  </a:lnTo>
                  <a:lnTo>
                    <a:pt x="383" y="11"/>
                  </a:lnTo>
                  <a:lnTo>
                    <a:pt x="394" y="17"/>
                  </a:lnTo>
                  <a:lnTo>
                    <a:pt x="407" y="24"/>
                  </a:lnTo>
                  <a:lnTo>
                    <a:pt x="417" y="32"/>
                  </a:lnTo>
                  <a:lnTo>
                    <a:pt x="428" y="41"/>
                  </a:lnTo>
                  <a:lnTo>
                    <a:pt x="428" y="41"/>
                  </a:lnTo>
                  <a:lnTo>
                    <a:pt x="438" y="52"/>
                  </a:lnTo>
                  <a:lnTo>
                    <a:pt x="446" y="63"/>
                  </a:lnTo>
                  <a:lnTo>
                    <a:pt x="453" y="74"/>
                  </a:lnTo>
                  <a:lnTo>
                    <a:pt x="459" y="86"/>
                  </a:lnTo>
                  <a:lnTo>
                    <a:pt x="463" y="98"/>
                  </a:lnTo>
                  <a:lnTo>
                    <a:pt x="466" y="112"/>
                  </a:lnTo>
                  <a:lnTo>
                    <a:pt x="467" y="125"/>
                  </a:lnTo>
                  <a:lnTo>
                    <a:pt x="469" y="139"/>
                  </a:lnTo>
                  <a:lnTo>
                    <a:pt x="469" y="139"/>
                  </a:lnTo>
                  <a:lnTo>
                    <a:pt x="469" y="145"/>
                  </a:lnTo>
                  <a:lnTo>
                    <a:pt x="469" y="145"/>
                  </a:lnTo>
                  <a:lnTo>
                    <a:pt x="480" y="146"/>
                  </a:lnTo>
                  <a:lnTo>
                    <a:pt x="490" y="147"/>
                  </a:lnTo>
                  <a:lnTo>
                    <a:pt x="499" y="150"/>
                  </a:lnTo>
                  <a:lnTo>
                    <a:pt x="509" y="154"/>
                  </a:lnTo>
                  <a:lnTo>
                    <a:pt x="519" y="159"/>
                  </a:lnTo>
                  <a:lnTo>
                    <a:pt x="527" y="164"/>
                  </a:lnTo>
                  <a:lnTo>
                    <a:pt x="536" y="171"/>
                  </a:lnTo>
                  <a:lnTo>
                    <a:pt x="544" y="178"/>
                  </a:lnTo>
                  <a:lnTo>
                    <a:pt x="544" y="178"/>
                  </a:lnTo>
                  <a:lnTo>
                    <a:pt x="553" y="187"/>
                  </a:lnTo>
                  <a:lnTo>
                    <a:pt x="558" y="196"/>
                  </a:lnTo>
                  <a:lnTo>
                    <a:pt x="565" y="205"/>
                  </a:lnTo>
                  <a:lnTo>
                    <a:pt x="570" y="215"/>
                  </a:lnTo>
                  <a:lnTo>
                    <a:pt x="574" y="226"/>
                  </a:lnTo>
                  <a:lnTo>
                    <a:pt x="575" y="237"/>
                  </a:lnTo>
                  <a:lnTo>
                    <a:pt x="577" y="248"/>
                  </a:lnTo>
                  <a:lnTo>
                    <a:pt x="578" y="260"/>
                  </a:lnTo>
                  <a:lnTo>
                    <a:pt x="578" y="260"/>
                  </a:lnTo>
                  <a:lnTo>
                    <a:pt x="577" y="271"/>
                  </a:lnTo>
                  <a:lnTo>
                    <a:pt x="575" y="282"/>
                  </a:lnTo>
                  <a:lnTo>
                    <a:pt x="574" y="293"/>
                  </a:lnTo>
                  <a:lnTo>
                    <a:pt x="570" y="303"/>
                  </a:lnTo>
                  <a:lnTo>
                    <a:pt x="565" y="313"/>
                  </a:lnTo>
                  <a:lnTo>
                    <a:pt x="558" y="323"/>
                  </a:lnTo>
                  <a:lnTo>
                    <a:pt x="553" y="333"/>
                  </a:lnTo>
                  <a:lnTo>
                    <a:pt x="544" y="341"/>
                  </a:lnTo>
                  <a:lnTo>
                    <a:pt x="544" y="341"/>
                  </a:lnTo>
                  <a:lnTo>
                    <a:pt x="530" y="354"/>
                  </a:lnTo>
                  <a:lnTo>
                    <a:pt x="513" y="362"/>
                  </a:lnTo>
                  <a:lnTo>
                    <a:pt x="497" y="369"/>
                  </a:lnTo>
                  <a:lnTo>
                    <a:pt x="478" y="373"/>
                  </a:lnTo>
                  <a:lnTo>
                    <a:pt x="478" y="373"/>
                  </a:lnTo>
                  <a:lnTo>
                    <a:pt x="477" y="387"/>
                  </a:lnTo>
                  <a:lnTo>
                    <a:pt x="473" y="400"/>
                  </a:lnTo>
                  <a:lnTo>
                    <a:pt x="467" y="411"/>
                  </a:lnTo>
                  <a:lnTo>
                    <a:pt x="457" y="422"/>
                  </a:lnTo>
                  <a:lnTo>
                    <a:pt x="457" y="422"/>
                  </a:lnTo>
                  <a:lnTo>
                    <a:pt x="446" y="432"/>
                  </a:lnTo>
                  <a:lnTo>
                    <a:pt x="434" y="439"/>
                  </a:lnTo>
                  <a:lnTo>
                    <a:pt x="421" y="442"/>
                  </a:lnTo>
                  <a:lnTo>
                    <a:pt x="405" y="443"/>
                  </a:lnTo>
                  <a:lnTo>
                    <a:pt x="405" y="443"/>
                  </a:lnTo>
                  <a:lnTo>
                    <a:pt x="391" y="442"/>
                  </a:lnTo>
                  <a:lnTo>
                    <a:pt x="377" y="439"/>
                  </a:lnTo>
                  <a:lnTo>
                    <a:pt x="365" y="432"/>
                  </a:lnTo>
                  <a:lnTo>
                    <a:pt x="354" y="422"/>
                  </a:lnTo>
                  <a:lnTo>
                    <a:pt x="354" y="422"/>
                  </a:lnTo>
                  <a:lnTo>
                    <a:pt x="345" y="413"/>
                  </a:lnTo>
                  <a:lnTo>
                    <a:pt x="338" y="400"/>
                  </a:lnTo>
                  <a:lnTo>
                    <a:pt x="334" y="387"/>
                  </a:lnTo>
                  <a:lnTo>
                    <a:pt x="332" y="375"/>
                  </a:lnTo>
                  <a:lnTo>
                    <a:pt x="115" y="375"/>
                  </a:lnTo>
                  <a:lnTo>
                    <a:pt x="115" y="375"/>
                  </a:lnTo>
                  <a:lnTo>
                    <a:pt x="115" y="375"/>
                  </a:lnTo>
                  <a:lnTo>
                    <a:pt x="115" y="375"/>
                  </a:lnTo>
                  <a:lnTo>
                    <a:pt x="104" y="373"/>
                  </a:lnTo>
                  <a:lnTo>
                    <a:pt x="93" y="372"/>
                  </a:lnTo>
                  <a:lnTo>
                    <a:pt x="81" y="369"/>
                  </a:lnTo>
                  <a:lnTo>
                    <a:pt x="72" y="366"/>
                  </a:lnTo>
                  <a:lnTo>
                    <a:pt x="62" y="361"/>
                  </a:lnTo>
                  <a:lnTo>
                    <a:pt x="52" y="355"/>
                  </a:lnTo>
                  <a:lnTo>
                    <a:pt x="42" y="348"/>
                  </a:lnTo>
                  <a:lnTo>
                    <a:pt x="34" y="341"/>
                  </a:lnTo>
                  <a:lnTo>
                    <a:pt x="34" y="341"/>
                  </a:lnTo>
                  <a:lnTo>
                    <a:pt x="27" y="333"/>
                  </a:lnTo>
                  <a:lnTo>
                    <a:pt x="20" y="323"/>
                  </a:lnTo>
                  <a:lnTo>
                    <a:pt x="14" y="313"/>
                  </a:lnTo>
                  <a:lnTo>
                    <a:pt x="8" y="303"/>
                  </a:lnTo>
                  <a:lnTo>
                    <a:pt x="6" y="293"/>
                  </a:lnTo>
                  <a:lnTo>
                    <a:pt x="3" y="282"/>
                  </a:lnTo>
                  <a:lnTo>
                    <a:pt x="1" y="271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1" y="248"/>
                  </a:lnTo>
                  <a:lnTo>
                    <a:pt x="3" y="237"/>
                  </a:lnTo>
                  <a:lnTo>
                    <a:pt x="6" y="226"/>
                  </a:lnTo>
                  <a:lnTo>
                    <a:pt x="8" y="215"/>
                  </a:lnTo>
                  <a:lnTo>
                    <a:pt x="14" y="205"/>
                  </a:lnTo>
                  <a:lnTo>
                    <a:pt x="20" y="196"/>
                  </a:lnTo>
                  <a:lnTo>
                    <a:pt x="27" y="187"/>
                  </a:lnTo>
                  <a:lnTo>
                    <a:pt x="34" y="178"/>
                  </a:lnTo>
                  <a:lnTo>
                    <a:pt x="34" y="178"/>
                  </a:lnTo>
                  <a:lnTo>
                    <a:pt x="48" y="166"/>
                  </a:lnTo>
                  <a:lnTo>
                    <a:pt x="65" y="156"/>
                  </a:lnTo>
                  <a:lnTo>
                    <a:pt x="80" y="150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6"/>
                  </a:lnTo>
                  <a:lnTo>
                    <a:pt x="95" y="126"/>
                  </a:lnTo>
                  <a:lnTo>
                    <a:pt x="95" y="126"/>
                  </a:lnTo>
                  <a:lnTo>
                    <a:pt x="97" y="112"/>
                  </a:lnTo>
                  <a:lnTo>
                    <a:pt x="101" y="100"/>
                  </a:lnTo>
                  <a:lnTo>
                    <a:pt x="107" y="88"/>
                  </a:lnTo>
                  <a:lnTo>
                    <a:pt x="116" y="77"/>
                  </a:lnTo>
                  <a:lnTo>
                    <a:pt x="116" y="77"/>
                  </a:lnTo>
                  <a:lnTo>
                    <a:pt x="126" y="69"/>
                  </a:lnTo>
                  <a:lnTo>
                    <a:pt x="139" y="62"/>
                  </a:lnTo>
                  <a:lnTo>
                    <a:pt x="152" y="58"/>
                  </a:lnTo>
                  <a:lnTo>
                    <a:pt x="166" y="56"/>
                  </a:lnTo>
                  <a:lnTo>
                    <a:pt x="166" y="56"/>
                  </a:lnTo>
                  <a:lnTo>
                    <a:pt x="177" y="58"/>
                  </a:lnTo>
                  <a:lnTo>
                    <a:pt x="188" y="60"/>
                  </a:lnTo>
                  <a:lnTo>
                    <a:pt x="198" y="65"/>
                  </a:lnTo>
                  <a:lnTo>
                    <a:pt x="208" y="72"/>
                  </a:lnTo>
                  <a:lnTo>
                    <a:pt x="208" y="72"/>
                  </a:lnTo>
                  <a:lnTo>
                    <a:pt x="219" y="56"/>
                  </a:lnTo>
                  <a:lnTo>
                    <a:pt x="231" y="41"/>
                  </a:lnTo>
                  <a:lnTo>
                    <a:pt x="231" y="41"/>
                  </a:lnTo>
                  <a:close/>
                  <a:moveTo>
                    <a:pt x="418" y="250"/>
                  </a:moveTo>
                  <a:lnTo>
                    <a:pt x="418" y="250"/>
                  </a:lnTo>
                  <a:lnTo>
                    <a:pt x="418" y="251"/>
                  </a:lnTo>
                  <a:lnTo>
                    <a:pt x="422" y="268"/>
                  </a:lnTo>
                  <a:lnTo>
                    <a:pt x="422" y="268"/>
                  </a:lnTo>
                  <a:lnTo>
                    <a:pt x="424" y="269"/>
                  </a:lnTo>
                  <a:lnTo>
                    <a:pt x="424" y="269"/>
                  </a:lnTo>
                  <a:lnTo>
                    <a:pt x="425" y="269"/>
                  </a:lnTo>
                  <a:lnTo>
                    <a:pt x="425" y="269"/>
                  </a:lnTo>
                  <a:lnTo>
                    <a:pt x="443" y="269"/>
                  </a:lnTo>
                  <a:lnTo>
                    <a:pt x="443" y="269"/>
                  </a:lnTo>
                  <a:lnTo>
                    <a:pt x="446" y="269"/>
                  </a:lnTo>
                  <a:lnTo>
                    <a:pt x="446" y="269"/>
                  </a:lnTo>
                  <a:lnTo>
                    <a:pt x="443" y="274"/>
                  </a:lnTo>
                  <a:lnTo>
                    <a:pt x="443" y="274"/>
                  </a:lnTo>
                  <a:lnTo>
                    <a:pt x="436" y="282"/>
                  </a:lnTo>
                  <a:lnTo>
                    <a:pt x="436" y="282"/>
                  </a:lnTo>
                  <a:lnTo>
                    <a:pt x="422" y="295"/>
                  </a:lnTo>
                  <a:lnTo>
                    <a:pt x="422" y="295"/>
                  </a:lnTo>
                  <a:lnTo>
                    <a:pt x="422" y="296"/>
                  </a:lnTo>
                  <a:lnTo>
                    <a:pt x="422" y="296"/>
                  </a:lnTo>
                  <a:lnTo>
                    <a:pt x="419" y="300"/>
                  </a:lnTo>
                  <a:lnTo>
                    <a:pt x="419" y="300"/>
                  </a:lnTo>
                  <a:lnTo>
                    <a:pt x="418" y="303"/>
                  </a:lnTo>
                  <a:lnTo>
                    <a:pt x="418" y="303"/>
                  </a:lnTo>
                  <a:lnTo>
                    <a:pt x="418" y="306"/>
                  </a:lnTo>
                  <a:lnTo>
                    <a:pt x="418" y="316"/>
                  </a:lnTo>
                  <a:lnTo>
                    <a:pt x="418" y="316"/>
                  </a:lnTo>
                  <a:lnTo>
                    <a:pt x="419" y="319"/>
                  </a:lnTo>
                  <a:lnTo>
                    <a:pt x="419" y="319"/>
                  </a:lnTo>
                  <a:lnTo>
                    <a:pt x="422" y="319"/>
                  </a:lnTo>
                  <a:lnTo>
                    <a:pt x="471" y="319"/>
                  </a:lnTo>
                  <a:lnTo>
                    <a:pt x="471" y="319"/>
                  </a:lnTo>
                  <a:lnTo>
                    <a:pt x="474" y="319"/>
                  </a:lnTo>
                  <a:lnTo>
                    <a:pt x="474" y="319"/>
                  </a:lnTo>
                  <a:lnTo>
                    <a:pt x="474" y="316"/>
                  </a:lnTo>
                  <a:lnTo>
                    <a:pt x="474" y="299"/>
                  </a:lnTo>
                  <a:lnTo>
                    <a:pt x="474" y="299"/>
                  </a:lnTo>
                  <a:lnTo>
                    <a:pt x="474" y="296"/>
                  </a:lnTo>
                  <a:lnTo>
                    <a:pt x="474" y="296"/>
                  </a:lnTo>
                  <a:lnTo>
                    <a:pt x="473" y="296"/>
                  </a:lnTo>
                  <a:lnTo>
                    <a:pt x="473" y="296"/>
                  </a:lnTo>
                  <a:lnTo>
                    <a:pt x="471" y="296"/>
                  </a:lnTo>
                  <a:lnTo>
                    <a:pt x="455" y="296"/>
                  </a:lnTo>
                  <a:lnTo>
                    <a:pt x="463" y="288"/>
                  </a:lnTo>
                  <a:lnTo>
                    <a:pt x="463" y="288"/>
                  </a:lnTo>
                  <a:lnTo>
                    <a:pt x="470" y="279"/>
                  </a:lnTo>
                  <a:lnTo>
                    <a:pt x="470" y="279"/>
                  </a:lnTo>
                  <a:lnTo>
                    <a:pt x="473" y="272"/>
                  </a:lnTo>
                  <a:lnTo>
                    <a:pt x="473" y="272"/>
                  </a:lnTo>
                  <a:lnTo>
                    <a:pt x="473" y="272"/>
                  </a:lnTo>
                  <a:lnTo>
                    <a:pt x="473" y="267"/>
                  </a:lnTo>
                  <a:lnTo>
                    <a:pt x="473" y="267"/>
                  </a:lnTo>
                  <a:lnTo>
                    <a:pt x="473" y="260"/>
                  </a:lnTo>
                  <a:lnTo>
                    <a:pt x="470" y="254"/>
                  </a:lnTo>
                  <a:lnTo>
                    <a:pt x="470" y="254"/>
                  </a:lnTo>
                  <a:lnTo>
                    <a:pt x="470" y="254"/>
                  </a:lnTo>
                  <a:lnTo>
                    <a:pt x="466" y="251"/>
                  </a:lnTo>
                  <a:lnTo>
                    <a:pt x="460" y="248"/>
                  </a:lnTo>
                  <a:lnTo>
                    <a:pt x="460" y="248"/>
                  </a:lnTo>
                  <a:lnTo>
                    <a:pt x="448" y="247"/>
                  </a:lnTo>
                  <a:lnTo>
                    <a:pt x="448" y="247"/>
                  </a:lnTo>
                  <a:lnTo>
                    <a:pt x="446" y="247"/>
                  </a:lnTo>
                  <a:lnTo>
                    <a:pt x="422" y="247"/>
                  </a:lnTo>
                  <a:lnTo>
                    <a:pt x="422" y="247"/>
                  </a:lnTo>
                  <a:lnTo>
                    <a:pt x="419" y="248"/>
                  </a:lnTo>
                  <a:lnTo>
                    <a:pt x="419" y="248"/>
                  </a:lnTo>
                  <a:lnTo>
                    <a:pt x="418" y="250"/>
                  </a:lnTo>
                  <a:lnTo>
                    <a:pt x="418" y="250"/>
                  </a:lnTo>
                  <a:close/>
                  <a:moveTo>
                    <a:pt x="296" y="143"/>
                  </a:moveTo>
                  <a:lnTo>
                    <a:pt x="296" y="143"/>
                  </a:lnTo>
                  <a:lnTo>
                    <a:pt x="296" y="143"/>
                  </a:lnTo>
                  <a:lnTo>
                    <a:pt x="288" y="149"/>
                  </a:lnTo>
                  <a:lnTo>
                    <a:pt x="282" y="154"/>
                  </a:lnTo>
                  <a:lnTo>
                    <a:pt x="276" y="163"/>
                  </a:lnTo>
                  <a:lnTo>
                    <a:pt x="272" y="173"/>
                  </a:lnTo>
                  <a:lnTo>
                    <a:pt x="272" y="173"/>
                  </a:lnTo>
                  <a:lnTo>
                    <a:pt x="272" y="173"/>
                  </a:lnTo>
                  <a:lnTo>
                    <a:pt x="269" y="182"/>
                  </a:lnTo>
                  <a:lnTo>
                    <a:pt x="268" y="194"/>
                  </a:lnTo>
                  <a:lnTo>
                    <a:pt x="267" y="206"/>
                  </a:lnTo>
                  <a:lnTo>
                    <a:pt x="267" y="222"/>
                  </a:lnTo>
                  <a:lnTo>
                    <a:pt x="267" y="222"/>
                  </a:lnTo>
                  <a:lnTo>
                    <a:pt x="267" y="237"/>
                  </a:lnTo>
                  <a:lnTo>
                    <a:pt x="268" y="250"/>
                  </a:lnTo>
                  <a:lnTo>
                    <a:pt x="269" y="261"/>
                  </a:lnTo>
                  <a:lnTo>
                    <a:pt x="272" y="271"/>
                  </a:lnTo>
                  <a:lnTo>
                    <a:pt x="272" y="272"/>
                  </a:lnTo>
                  <a:lnTo>
                    <a:pt x="272" y="272"/>
                  </a:lnTo>
                  <a:lnTo>
                    <a:pt x="276" y="281"/>
                  </a:lnTo>
                  <a:lnTo>
                    <a:pt x="282" y="289"/>
                  </a:lnTo>
                  <a:lnTo>
                    <a:pt x="288" y="295"/>
                  </a:lnTo>
                  <a:lnTo>
                    <a:pt x="296" y="300"/>
                  </a:lnTo>
                  <a:lnTo>
                    <a:pt x="296" y="300"/>
                  </a:lnTo>
                  <a:lnTo>
                    <a:pt x="296" y="300"/>
                  </a:lnTo>
                  <a:lnTo>
                    <a:pt x="303" y="303"/>
                  </a:lnTo>
                  <a:lnTo>
                    <a:pt x="313" y="306"/>
                  </a:lnTo>
                  <a:lnTo>
                    <a:pt x="324" y="307"/>
                  </a:lnTo>
                  <a:lnTo>
                    <a:pt x="335" y="307"/>
                  </a:lnTo>
                  <a:lnTo>
                    <a:pt x="335" y="307"/>
                  </a:lnTo>
                  <a:lnTo>
                    <a:pt x="335" y="307"/>
                  </a:lnTo>
                  <a:lnTo>
                    <a:pt x="348" y="307"/>
                  </a:lnTo>
                  <a:lnTo>
                    <a:pt x="358" y="306"/>
                  </a:lnTo>
                  <a:lnTo>
                    <a:pt x="368" y="303"/>
                  </a:lnTo>
                  <a:lnTo>
                    <a:pt x="376" y="300"/>
                  </a:lnTo>
                  <a:lnTo>
                    <a:pt x="376" y="300"/>
                  </a:lnTo>
                  <a:lnTo>
                    <a:pt x="383" y="295"/>
                  </a:lnTo>
                  <a:lnTo>
                    <a:pt x="389" y="289"/>
                  </a:lnTo>
                  <a:lnTo>
                    <a:pt x="394" y="281"/>
                  </a:lnTo>
                  <a:lnTo>
                    <a:pt x="398" y="272"/>
                  </a:lnTo>
                  <a:lnTo>
                    <a:pt x="398" y="271"/>
                  </a:lnTo>
                  <a:lnTo>
                    <a:pt x="398" y="271"/>
                  </a:lnTo>
                  <a:lnTo>
                    <a:pt x="401" y="261"/>
                  </a:lnTo>
                  <a:lnTo>
                    <a:pt x="404" y="250"/>
                  </a:lnTo>
                  <a:lnTo>
                    <a:pt x="404" y="250"/>
                  </a:lnTo>
                  <a:lnTo>
                    <a:pt x="404" y="237"/>
                  </a:lnTo>
                  <a:lnTo>
                    <a:pt x="405" y="222"/>
                  </a:lnTo>
                  <a:lnTo>
                    <a:pt x="405" y="222"/>
                  </a:lnTo>
                  <a:lnTo>
                    <a:pt x="404" y="206"/>
                  </a:lnTo>
                  <a:lnTo>
                    <a:pt x="403" y="194"/>
                  </a:lnTo>
                  <a:lnTo>
                    <a:pt x="401" y="182"/>
                  </a:lnTo>
                  <a:lnTo>
                    <a:pt x="398" y="173"/>
                  </a:lnTo>
                  <a:lnTo>
                    <a:pt x="398" y="173"/>
                  </a:lnTo>
                  <a:lnTo>
                    <a:pt x="398" y="173"/>
                  </a:lnTo>
                  <a:lnTo>
                    <a:pt x="394" y="163"/>
                  </a:lnTo>
                  <a:lnTo>
                    <a:pt x="389" y="154"/>
                  </a:lnTo>
                  <a:lnTo>
                    <a:pt x="383" y="149"/>
                  </a:lnTo>
                  <a:lnTo>
                    <a:pt x="376" y="143"/>
                  </a:lnTo>
                  <a:lnTo>
                    <a:pt x="376" y="143"/>
                  </a:lnTo>
                  <a:lnTo>
                    <a:pt x="368" y="140"/>
                  </a:lnTo>
                  <a:lnTo>
                    <a:pt x="358" y="138"/>
                  </a:lnTo>
                  <a:lnTo>
                    <a:pt x="348" y="136"/>
                  </a:lnTo>
                  <a:lnTo>
                    <a:pt x="335" y="136"/>
                  </a:lnTo>
                  <a:lnTo>
                    <a:pt x="335" y="136"/>
                  </a:lnTo>
                  <a:lnTo>
                    <a:pt x="335" y="136"/>
                  </a:lnTo>
                  <a:lnTo>
                    <a:pt x="324" y="136"/>
                  </a:lnTo>
                  <a:lnTo>
                    <a:pt x="313" y="138"/>
                  </a:lnTo>
                  <a:lnTo>
                    <a:pt x="303" y="140"/>
                  </a:lnTo>
                  <a:lnTo>
                    <a:pt x="296" y="143"/>
                  </a:lnTo>
                  <a:lnTo>
                    <a:pt x="296" y="143"/>
                  </a:lnTo>
                  <a:close/>
                  <a:moveTo>
                    <a:pt x="173" y="143"/>
                  </a:moveTo>
                  <a:lnTo>
                    <a:pt x="173" y="143"/>
                  </a:lnTo>
                  <a:lnTo>
                    <a:pt x="173" y="143"/>
                  </a:lnTo>
                  <a:lnTo>
                    <a:pt x="166" y="149"/>
                  </a:lnTo>
                  <a:lnTo>
                    <a:pt x="160" y="154"/>
                  </a:lnTo>
                  <a:lnTo>
                    <a:pt x="154" y="163"/>
                  </a:lnTo>
                  <a:lnTo>
                    <a:pt x="150" y="173"/>
                  </a:lnTo>
                  <a:lnTo>
                    <a:pt x="150" y="173"/>
                  </a:lnTo>
                  <a:lnTo>
                    <a:pt x="150" y="173"/>
                  </a:lnTo>
                  <a:lnTo>
                    <a:pt x="147" y="182"/>
                  </a:lnTo>
                  <a:lnTo>
                    <a:pt x="145" y="194"/>
                  </a:lnTo>
                  <a:lnTo>
                    <a:pt x="145" y="206"/>
                  </a:lnTo>
                  <a:lnTo>
                    <a:pt x="143" y="222"/>
                  </a:lnTo>
                  <a:lnTo>
                    <a:pt x="143" y="222"/>
                  </a:lnTo>
                  <a:lnTo>
                    <a:pt x="145" y="237"/>
                  </a:lnTo>
                  <a:lnTo>
                    <a:pt x="145" y="250"/>
                  </a:lnTo>
                  <a:lnTo>
                    <a:pt x="147" y="261"/>
                  </a:lnTo>
                  <a:lnTo>
                    <a:pt x="150" y="271"/>
                  </a:lnTo>
                  <a:lnTo>
                    <a:pt x="150" y="272"/>
                  </a:lnTo>
                  <a:lnTo>
                    <a:pt x="150" y="272"/>
                  </a:lnTo>
                  <a:lnTo>
                    <a:pt x="154" y="281"/>
                  </a:lnTo>
                  <a:lnTo>
                    <a:pt x="160" y="289"/>
                  </a:lnTo>
                  <a:lnTo>
                    <a:pt x="166" y="295"/>
                  </a:lnTo>
                  <a:lnTo>
                    <a:pt x="173" y="300"/>
                  </a:lnTo>
                  <a:lnTo>
                    <a:pt x="173" y="300"/>
                  </a:lnTo>
                  <a:lnTo>
                    <a:pt x="173" y="300"/>
                  </a:lnTo>
                  <a:lnTo>
                    <a:pt x="180" y="303"/>
                  </a:lnTo>
                  <a:lnTo>
                    <a:pt x="188" y="306"/>
                  </a:lnTo>
                  <a:lnTo>
                    <a:pt x="198" y="307"/>
                  </a:lnTo>
                  <a:lnTo>
                    <a:pt x="208" y="307"/>
                  </a:lnTo>
                  <a:lnTo>
                    <a:pt x="208" y="307"/>
                  </a:lnTo>
                  <a:lnTo>
                    <a:pt x="208" y="307"/>
                  </a:lnTo>
                  <a:lnTo>
                    <a:pt x="208" y="307"/>
                  </a:lnTo>
                  <a:lnTo>
                    <a:pt x="209" y="307"/>
                  </a:lnTo>
                  <a:lnTo>
                    <a:pt x="210" y="307"/>
                  </a:lnTo>
                  <a:lnTo>
                    <a:pt x="210" y="307"/>
                  </a:lnTo>
                  <a:lnTo>
                    <a:pt x="213" y="307"/>
                  </a:lnTo>
                  <a:lnTo>
                    <a:pt x="213" y="307"/>
                  </a:lnTo>
                  <a:lnTo>
                    <a:pt x="257" y="307"/>
                  </a:lnTo>
                  <a:lnTo>
                    <a:pt x="257" y="307"/>
                  </a:lnTo>
                  <a:lnTo>
                    <a:pt x="260" y="306"/>
                  </a:lnTo>
                  <a:lnTo>
                    <a:pt x="260" y="306"/>
                  </a:lnTo>
                  <a:lnTo>
                    <a:pt x="262" y="303"/>
                  </a:lnTo>
                  <a:lnTo>
                    <a:pt x="262" y="303"/>
                  </a:lnTo>
                  <a:lnTo>
                    <a:pt x="262" y="300"/>
                  </a:lnTo>
                  <a:lnTo>
                    <a:pt x="257" y="276"/>
                  </a:lnTo>
                  <a:lnTo>
                    <a:pt x="257" y="276"/>
                  </a:lnTo>
                  <a:lnTo>
                    <a:pt x="254" y="272"/>
                  </a:lnTo>
                  <a:lnTo>
                    <a:pt x="254" y="272"/>
                  </a:lnTo>
                  <a:lnTo>
                    <a:pt x="251" y="271"/>
                  </a:lnTo>
                  <a:lnTo>
                    <a:pt x="251" y="271"/>
                  </a:lnTo>
                  <a:lnTo>
                    <a:pt x="213" y="271"/>
                  </a:lnTo>
                  <a:lnTo>
                    <a:pt x="213" y="271"/>
                  </a:lnTo>
                  <a:lnTo>
                    <a:pt x="203" y="271"/>
                  </a:lnTo>
                  <a:lnTo>
                    <a:pt x="196" y="268"/>
                  </a:lnTo>
                  <a:lnTo>
                    <a:pt x="196" y="268"/>
                  </a:lnTo>
                  <a:lnTo>
                    <a:pt x="196" y="268"/>
                  </a:lnTo>
                  <a:lnTo>
                    <a:pt x="191" y="262"/>
                  </a:lnTo>
                  <a:lnTo>
                    <a:pt x="188" y="254"/>
                  </a:lnTo>
                  <a:lnTo>
                    <a:pt x="188" y="254"/>
                  </a:lnTo>
                  <a:lnTo>
                    <a:pt x="185" y="240"/>
                  </a:lnTo>
                  <a:lnTo>
                    <a:pt x="185" y="222"/>
                  </a:lnTo>
                  <a:lnTo>
                    <a:pt x="185" y="222"/>
                  </a:lnTo>
                  <a:lnTo>
                    <a:pt x="185" y="217"/>
                  </a:lnTo>
                  <a:lnTo>
                    <a:pt x="185" y="217"/>
                  </a:lnTo>
                  <a:lnTo>
                    <a:pt x="185" y="217"/>
                  </a:lnTo>
                  <a:lnTo>
                    <a:pt x="187" y="202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88" y="189"/>
                  </a:lnTo>
                  <a:lnTo>
                    <a:pt x="191" y="181"/>
                  </a:lnTo>
                  <a:lnTo>
                    <a:pt x="196" y="175"/>
                  </a:lnTo>
                  <a:lnTo>
                    <a:pt x="196" y="175"/>
                  </a:lnTo>
                  <a:lnTo>
                    <a:pt x="196" y="175"/>
                  </a:lnTo>
                  <a:lnTo>
                    <a:pt x="203" y="173"/>
                  </a:lnTo>
                  <a:lnTo>
                    <a:pt x="213" y="173"/>
                  </a:lnTo>
                  <a:lnTo>
                    <a:pt x="213" y="173"/>
                  </a:lnTo>
                  <a:lnTo>
                    <a:pt x="250" y="173"/>
                  </a:lnTo>
                  <a:lnTo>
                    <a:pt x="250" y="173"/>
                  </a:lnTo>
                  <a:lnTo>
                    <a:pt x="254" y="171"/>
                  </a:lnTo>
                  <a:lnTo>
                    <a:pt x="254" y="171"/>
                  </a:lnTo>
                  <a:lnTo>
                    <a:pt x="255" y="167"/>
                  </a:lnTo>
                  <a:lnTo>
                    <a:pt x="262" y="143"/>
                  </a:lnTo>
                  <a:lnTo>
                    <a:pt x="262" y="143"/>
                  </a:lnTo>
                  <a:lnTo>
                    <a:pt x="262" y="140"/>
                  </a:lnTo>
                  <a:lnTo>
                    <a:pt x="262" y="140"/>
                  </a:lnTo>
                  <a:lnTo>
                    <a:pt x="260" y="138"/>
                  </a:lnTo>
                  <a:lnTo>
                    <a:pt x="260" y="138"/>
                  </a:lnTo>
                  <a:lnTo>
                    <a:pt x="257" y="136"/>
                  </a:lnTo>
                  <a:lnTo>
                    <a:pt x="257" y="136"/>
                  </a:lnTo>
                  <a:lnTo>
                    <a:pt x="213" y="136"/>
                  </a:lnTo>
                  <a:lnTo>
                    <a:pt x="213" y="136"/>
                  </a:lnTo>
                  <a:lnTo>
                    <a:pt x="201" y="136"/>
                  </a:lnTo>
                  <a:lnTo>
                    <a:pt x="191" y="138"/>
                  </a:lnTo>
                  <a:lnTo>
                    <a:pt x="181" y="140"/>
                  </a:lnTo>
                  <a:lnTo>
                    <a:pt x="173" y="143"/>
                  </a:lnTo>
                  <a:lnTo>
                    <a:pt x="173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176">
              <a:extLst>
                <a:ext uri="{FF2B5EF4-FFF2-40B4-BE49-F238E27FC236}">
                  <a16:creationId xmlns:a16="http://schemas.microsoft.com/office/drawing/2014/main" xmlns="" id="{EBCA6D2C-5D26-4116-B33F-D9A3DEAC1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2101"/>
              <a:ext cx="28" cy="49"/>
            </a:xfrm>
            <a:custGeom>
              <a:avLst/>
              <a:gdLst>
                <a:gd name="T0" fmla="*/ 3 w 56"/>
                <a:gd name="T1" fmla="*/ 16 h 98"/>
                <a:gd name="T2" fmla="*/ 3 w 56"/>
                <a:gd name="T3" fmla="*/ 16 h 98"/>
                <a:gd name="T4" fmla="*/ 7 w 56"/>
                <a:gd name="T5" fmla="*/ 8 h 98"/>
                <a:gd name="T6" fmla="*/ 11 w 56"/>
                <a:gd name="T7" fmla="*/ 2 h 98"/>
                <a:gd name="T8" fmla="*/ 11 w 56"/>
                <a:gd name="T9" fmla="*/ 2 h 98"/>
                <a:gd name="T10" fmla="*/ 11 w 56"/>
                <a:gd name="T11" fmla="*/ 2 h 98"/>
                <a:gd name="T12" fmla="*/ 18 w 56"/>
                <a:gd name="T13" fmla="*/ 0 h 98"/>
                <a:gd name="T14" fmla="*/ 28 w 56"/>
                <a:gd name="T15" fmla="*/ 0 h 98"/>
                <a:gd name="T16" fmla="*/ 28 w 56"/>
                <a:gd name="T17" fmla="*/ 0 h 98"/>
                <a:gd name="T18" fmla="*/ 28 w 56"/>
                <a:gd name="T19" fmla="*/ 0 h 98"/>
                <a:gd name="T20" fmla="*/ 38 w 56"/>
                <a:gd name="T21" fmla="*/ 0 h 98"/>
                <a:gd name="T22" fmla="*/ 45 w 56"/>
                <a:gd name="T23" fmla="*/ 2 h 98"/>
                <a:gd name="T24" fmla="*/ 45 w 56"/>
                <a:gd name="T25" fmla="*/ 2 h 98"/>
                <a:gd name="T26" fmla="*/ 51 w 56"/>
                <a:gd name="T27" fmla="*/ 8 h 98"/>
                <a:gd name="T28" fmla="*/ 54 w 56"/>
                <a:gd name="T29" fmla="*/ 16 h 98"/>
                <a:gd name="T30" fmla="*/ 54 w 56"/>
                <a:gd name="T31" fmla="*/ 16 h 98"/>
                <a:gd name="T32" fmla="*/ 54 w 56"/>
                <a:gd name="T33" fmla="*/ 16 h 98"/>
                <a:gd name="T34" fmla="*/ 55 w 56"/>
                <a:gd name="T35" fmla="*/ 30 h 98"/>
                <a:gd name="T36" fmla="*/ 56 w 56"/>
                <a:gd name="T37" fmla="*/ 49 h 98"/>
                <a:gd name="T38" fmla="*/ 56 w 56"/>
                <a:gd name="T39" fmla="*/ 49 h 98"/>
                <a:gd name="T40" fmla="*/ 55 w 56"/>
                <a:gd name="T41" fmla="*/ 67 h 98"/>
                <a:gd name="T42" fmla="*/ 54 w 56"/>
                <a:gd name="T43" fmla="*/ 81 h 98"/>
                <a:gd name="T44" fmla="*/ 54 w 56"/>
                <a:gd name="T45" fmla="*/ 81 h 98"/>
                <a:gd name="T46" fmla="*/ 54 w 56"/>
                <a:gd name="T47" fmla="*/ 81 h 98"/>
                <a:gd name="T48" fmla="*/ 51 w 56"/>
                <a:gd name="T49" fmla="*/ 89 h 98"/>
                <a:gd name="T50" fmla="*/ 45 w 56"/>
                <a:gd name="T51" fmla="*/ 95 h 98"/>
                <a:gd name="T52" fmla="*/ 45 w 56"/>
                <a:gd name="T53" fmla="*/ 95 h 98"/>
                <a:gd name="T54" fmla="*/ 38 w 56"/>
                <a:gd name="T55" fmla="*/ 98 h 98"/>
                <a:gd name="T56" fmla="*/ 28 w 56"/>
                <a:gd name="T57" fmla="*/ 98 h 98"/>
                <a:gd name="T58" fmla="*/ 28 w 56"/>
                <a:gd name="T59" fmla="*/ 98 h 98"/>
                <a:gd name="T60" fmla="*/ 28 w 56"/>
                <a:gd name="T61" fmla="*/ 98 h 98"/>
                <a:gd name="T62" fmla="*/ 18 w 56"/>
                <a:gd name="T63" fmla="*/ 98 h 98"/>
                <a:gd name="T64" fmla="*/ 11 w 56"/>
                <a:gd name="T65" fmla="*/ 95 h 98"/>
                <a:gd name="T66" fmla="*/ 11 w 56"/>
                <a:gd name="T67" fmla="*/ 95 h 98"/>
                <a:gd name="T68" fmla="*/ 11 w 56"/>
                <a:gd name="T69" fmla="*/ 95 h 98"/>
                <a:gd name="T70" fmla="*/ 7 w 56"/>
                <a:gd name="T71" fmla="*/ 89 h 98"/>
                <a:gd name="T72" fmla="*/ 3 w 56"/>
                <a:gd name="T73" fmla="*/ 81 h 98"/>
                <a:gd name="T74" fmla="*/ 3 w 56"/>
                <a:gd name="T75" fmla="*/ 81 h 98"/>
                <a:gd name="T76" fmla="*/ 2 w 56"/>
                <a:gd name="T77" fmla="*/ 67 h 98"/>
                <a:gd name="T78" fmla="*/ 0 w 56"/>
                <a:gd name="T79" fmla="*/ 49 h 98"/>
                <a:gd name="T80" fmla="*/ 0 w 56"/>
                <a:gd name="T81" fmla="*/ 49 h 98"/>
                <a:gd name="T82" fmla="*/ 2 w 56"/>
                <a:gd name="T83" fmla="*/ 30 h 98"/>
                <a:gd name="T84" fmla="*/ 3 w 56"/>
                <a:gd name="T85" fmla="*/ 16 h 98"/>
                <a:gd name="T86" fmla="*/ 3 w 56"/>
                <a:gd name="T87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" h="98">
                  <a:moveTo>
                    <a:pt x="3" y="16"/>
                  </a:moveTo>
                  <a:lnTo>
                    <a:pt x="3" y="16"/>
                  </a:lnTo>
                  <a:lnTo>
                    <a:pt x="7" y="8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51" y="8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5" y="30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5" y="67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1" y="89"/>
                  </a:lnTo>
                  <a:lnTo>
                    <a:pt x="45" y="95"/>
                  </a:lnTo>
                  <a:lnTo>
                    <a:pt x="45" y="95"/>
                  </a:lnTo>
                  <a:lnTo>
                    <a:pt x="38" y="98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18" y="98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11" y="95"/>
                  </a:lnTo>
                  <a:lnTo>
                    <a:pt x="7" y="89"/>
                  </a:lnTo>
                  <a:lnTo>
                    <a:pt x="3" y="81"/>
                  </a:lnTo>
                  <a:lnTo>
                    <a:pt x="3" y="81"/>
                  </a:lnTo>
                  <a:lnTo>
                    <a:pt x="2" y="67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2" y="30"/>
                  </a:lnTo>
                  <a:lnTo>
                    <a:pt x="3" y="16"/>
                  </a:lnTo>
                  <a:lnTo>
                    <a:pt x="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177">
              <a:extLst>
                <a:ext uri="{FF2B5EF4-FFF2-40B4-BE49-F238E27FC236}">
                  <a16:creationId xmlns:a16="http://schemas.microsoft.com/office/drawing/2014/main" xmlns="" id="{FC63AE2C-783B-4E58-8C74-99377680D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" y="2237"/>
              <a:ext cx="47" cy="46"/>
            </a:xfrm>
            <a:custGeom>
              <a:avLst/>
              <a:gdLst>
                <a:gd name="T0" fmla="*/ 12 w 92"/>
                <a:gd name="T1" fmla="*/ 80 h 93"/>
                <a:gd name="T2" fmla="*/ 12 w 92"/>
                <a:gd name="T3" fmla="*/ 80 h 93"/>
                <a:gd name="T4" fmla="*/ 7 w 92"/>
                <a:gd name="T5" fmla="*/ 72 h 93"/>
                <a:gd name="T6" fmla="*/ 3 w 92"/>
                <a:gd name="T7" fmla="*/ 65 h 93"/>
                <a:gd name="T8" fmla="*/ 0 w 92"/>
                <a:gd name="T9" fmla="*/ 57 h 93"/>
                <a:gd name="T10" fmla="*/ 0 w 92"/>
                <a:gd name="T11" fmla="*/ 47 h 93"/>
                <a:gd name="T12" fmla="*/ 0 w 92"/>
                <a:gd name="T13" fmla="*/ 47 h 93"/>
                <a:gd name="T14" fmla="*/ 0 w 92"/>
                <a:gd name="T15" fmla="*/ 37 h 93"/>
                <a:gd name="T16" fmla="*/ 3 w 92"/>
                <a:gd name="T17" fmla="*/ 28 h 93"/>
                <a:gd name="T18" fmla="*/ 7 w 92"/>
                <a:gd name="T19" fmla="*/ 21 h 93"/>
                <a:gd name="T20" fmla="*/ 12 w 92"/>
                <a:gd name="T21" fmla="*/ 14 h 93"/>
                <a:gd name="T22" fmla="*/ 12 w 92"/>
                <a:gd name="T23" fmla="*/ 14 h 93"/>
                <a:gd name="T24" fmla="*/ 21 w 92"/>
                <a:gd name="T25" fmla="*/ 7 h 93"/>
                <a:gd name="T26" fmla="*/ 28 w 92"/>
                <a:gd name="T27" fmla="*/ 3 h 93"/>
                <a:gd name="T28" fmla="*/ 36 w 92"/>
                <a:gd name="T29" fmla="*/ 0 h 93"/>
                <a:gd name="T30" fmla="*/ 46 w 92"/>
                <a:gd name="T31" fmla="*/ 0 h 93"/>
                <a:gd name="T32" fmla="*/ 46 w 92"/>
                <a:gd name="T33" fmla="*/ 0 h 93"/>
                <a:gd name="T34" fmla="*/ 56 w 92"/>
                <a:gd name="T35" fmla="*/ 0 h 93"/>
                <a:gd name="T36" fmla="*/ 64 w 92"/>
                <a:gd name="T37" fmla="*/ 3 h 93"/>
                <a:gd name="T38" fmla="*/ 71 w 92"/>
                <a:gd name="T39" fmla="*/ 7 h 93"/>
                <a:gd name="T40" fmla="*/ 78 w 92"/>
                <a:gd name="T41" fmla="*/ 14 h 93"/>
                <a:gd name="T42" fmla="*/ 78 w 92"/>
                <a:gd name="T43" fmla="*/ 14 h 93"/>
                <a:gd name="T44" fmla="*/ 85 w 92"/>
                <a:gd name="T45" fmla="*/ 21 h 93"/>
                <a:gd name="T46" fmla="*/ 89 w 92"/>
                <a:gd name="T47" fmla="*/ 28 h 93"/>
                <a:gd name="T48" fmla="*/ 92 w 92"/>
                <a:gd name="T49" fmla="*/ 37 h 93"/>
                <a:gd name="T50" fmla="*/ 92 w 92"/>
                <a:gd name="T51" fmla="*/ 47 h 93"/>
                <a:gd name="T52" fmla="*/ 92 w 92"/>
                <a:gd name="T53" fmla="*/ 47 h 93"/>
                <a:gd name="T54" fmla="*/ 92 w 92"/>
                <a:gd name="T55" fmla="*/ 57 h 93"/>
                <a:gd name="T56" fmla="*/ 89 w 92"/>
                <a:gd name="T57" fmla="*/ 65 h 93"/>
                <a:gd name="T58" fmla="*/ 85 w 92"/>
                <a:gd name="T59" fmla="*/ 72 h 93"/>
                <a:gd name="T60" fmla="*/ 78 w 92"/>
                <a:gd name="T61" fmla="*/ 80 h 93"/>
                <a:gd name="T62" fmla="*/ 78 w 92"/>
                <a:gd name="T63" fmla="*/ 80 h 93"/>
                <a:gd name="T64" fmla="*/ 71 w 92"/>
                <a:gd name="T65" fmla="*/ 86 h 93"/>
                <a:gd name="T66" fmla="*/ 64 w 92"/>
                <a:gd name="T67" fmla="*/ 90 h 93"/>
                <a:gd name="T68" fmla="*/ 56 w 92"/>
                <a:gd name="T69" fmla="*/ 93 h 93"/>
                <a:gd name="T70" fmla="*/ 46 w 92"/>
                <a:gd name="T71" fmla="*/ 93 h 93"/>
                <a:gd name="T72" fmla="*/ 46 w 92"/>
                <a:gd name="T73" fmla="*/ 93 h 93"/>
                <a:gd name="T74" fmla="*/ 36 w 92"/>
                <a:gd name="T75" fmla="*/ 93 h 93"/>
                <a:gd name="T76" fmla="*/ 28 w 92"/>
                <a:gd name="T77" fmla="*/ 90 h 93"/>
                <a:gd name="T78" fmla="*/ 21 w 92"/>
                <a:gd name="T79" fmla="*/ 86 h 93"/>
                <a:gd name="T80" fmla="*/ 12 w 92"/>
                <a:gd name="T81" fmla="*/ 80 h 93"/>
                <a:gd name="T82" fmla="*/ 12 w 92"/>
                <a:gd name="T83" fmla="*/ 8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93">
                  <a:moveTo>
                    <a:pt x="12" y="80"/>
                  </a:moveTo>
                  <a:lnTo>
                    <a:pt x="12" y="80"/>
                  </a:lnTo>
                  <a:lnTo>
                    <a:pt x="7" y="72"/>
                  </a:lnTo>
                  <a:lnTo>
                    <a:pt x="3" y="65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21" y="7"/>
                  </a:lnTo>
                  <a:lnTo>
                    <a:pt x="28" y="3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4" y="3"/>
                  </a:lnTo>
                  <a:lnTo>
                    <a:pt x="71" y="7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85" y="21"/>
                  </a:lnTo>
                  <a:lnTo>
                    <a:pt x="89" y="28"/>
                  </a:lnTo>
                  <a:lnTo>
                    <a:pt x="92" y="3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5" y="72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1" y="86"/>
                  </a:lnTo>
                  <a:lnTo>
                    <a:pt x="64" y="90"/>
                  </a:lnTo>
                  <a:lnTo>
                    <a:pt x="56" y="93"/>
                  </a:lnTo>
                  <a:lnTo>
                    <a:pt x="46" y="93"/>
                  </a:lnTo>
                  <a:lnTo>
                    <a:pt x="46" y="93"/>
                  </a:lnTo>
                  <a:lnTo>
                    <a:pt x="36" y="93"/>
                  </a:lnTo>
                  <a:lnTo>
                    <a:pt x="28" y="90"/>
                  </a:lnTo>
                  <a:lnTo>
                    <a:pt x="21" y="86"/>
                  </a:lnTo>
                  <a:lnTo>
                    <a:pt x="12" y="80"/>
                  </a:lnTo>
                  <a:lnTo>
                    <a:pt x="12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B07A1F73-19C0-473C-A4D7-6660C0B64C06}"/>
              </a:ext>
            </a:extLst>
          </p:cNvPr>
          <p:cNvSpPr txBox="1"/>
          <p:nvPr/>
        </p:nvSpPr>
        <p:spPr>
          <a:xfrm>
            <a:off x="175038" y="6290919"/>
            <a:ext cx="9658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NB: All dollar figures here refer to 2022 dollars; bill includes adjustments for inflation in future years</a:t>
            </a:r>
          </a:p>
        </p:txBody>
      </p:sp>
    </p:spTree>
    <p:extLst>
      <p:ext uri="{BB962C8B-B14F-4D97-AF65-F5344CB8AC3E}">
        <p14:creationId xmlns:p14="http://schemas.microsoft.com/office/powerpoint/2010/main" val="291860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6D375BC-4FB9-4A54-8977-8E8EF554E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2714" y="933628"/>
            <a:ext cx="11230433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D7A9A-5434-4F9F-921E-C06FA0DC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Estimates for Generation/Storage Technologies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CB9FA09-CBB7-4A94-BC6A-7574018F8324}"/>
              </a:ext>
            </a:extLst>
          </p:cNvPr>
          <p:cNvSpPr txBox="1"/>
          <p:nvPr/>
        </p:nvSpPr>
        <p:spPr>
          <a:xfrm>
            <a:off x="953258" y="738912"/>
            <a:ext cx="1874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Solar PV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77F5F6-512B-4E0D-9F31-BE249F952FCC}"/>
              </a:ext>
            </a:extLst>
          </p:cNvPr>
          <p:cNvSpPr txBox="1"/>
          <p:nvPr/>
        </p:nvSpPr>
        <p:spPr>
          <a:xfrm>
            <a:off x="3718796" y="738912"/>
            <a:ext cx="1874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Onshore Wind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DEAE67C-F06F-4B85-A48C-ADD9A0EB59B5}"/>
              </a:ext>
            </a:extLst>
          </p:cNvPr>
          <p:cNvSpPr txBox="1"/>
          <p:nvPr/>
        </p:nvSpPr>
        <p:spPr>
          <a:xfrm>
            <a:off x="6486177" y="738912"/>
            <a:ext cx="1874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A440D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Battery (4-Hour)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4B2DB5-BB90-435E-B3CB-1F8216C1A400}"/>
              </a:ext>
            </a:extLst>
          </p:cNvPr>
          <p:cNvSpPr txBox="1"/>
          <p:nvPr/>
        </p:nvSpPr>
        <p:spPr>
          <a:xfrm>
            <a:off x="9293063" y="738912"/>
            <a:ext cx="1874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7964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NGCC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328DCB-6261-41DA-9356-C3FAAD7BF616}"/>
              </a:ext>
            </a:extLst>
          </p:cNvPr>
          <p:cNvSpPr txBox="1"/>
          <p:nvPr/>
        </p:nvSpPr>
        <p:spPr>
          <a:xfrm>
            <a:off x="11179299" y="4265467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Higher Costs</a:t>
            </a:r>
            <a:b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Scenario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5057AB-CB62-496E-9762-C1BD8E308380}"/>
              </a:ext>
            </a:extLst>
          </p:cNvPr>
          <p:cNvSpPr txBox="1"/>
          <p:nvPr/>
        </p:nvSpPr>
        <p:spPr>
          <a:xfrm>
            <a:off x="11212513" y="4749133"/>
            <a:ext cx="104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Lower Costs</a:t>
            </a:r>
            <a:b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Scenario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A83B140-4AAF-4A0A-877F-307BD8CFEC7B}"/>
              </a:ext>
            </a:extLst>
          </p:cNvPr>
          <p:cNvCxnSpPr/>
          <p:nvPr/>
        </p:nvCxnSpPr>
        <p:spPr bwMode="auto">
          <a:xfrm flipH="1">
            <a:off x="11180621" y="4562687"/>
            <a:ext cx="173168" cy="138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108478B-8353-4BB4-85D6-41A528911EB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1166767" y="4901573"/>
            <a:ext cx="187022" cy="969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B26A34F-7DB4-4973-9C3D-04E5DCC7EED3}"/>
              </a:ext>
            </a:extLst>
          </p:cNvPr>
          <p:cNvSpPr txBox="1"/>
          <p:nvPr/>
        </p:nvSpPr>
        <p:spPr>
          <a:xfrm>
            <a:off x="81636" y="6401591"/>
            <a:ext cx="4212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2022 estimates based on EPRI report 3002024231 (</a:t>
            </a:r>
            <a:r>
              <a:rPr lang="en-US" sz="1400" i="1" dirty="0">
                <a:solidFill>
                  <a:schemeClr val="tx1"/>
                </a:solidFill>
                <a:latin typeface="+mn-lt"/>
                <a:hlinkClick r:id="rId5"/>
              </a:rPr>
              <a:t>link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F252B0D-3AEE-4EBA-B60D-2FC0289202E0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Sensitivities examine uncertainty about the persistence of near-term cost escalations</a:t>
            </a:r>
            <a:endParaRPr lang="en-US" sz="1800" b="1" dirty="0">
              <a:solidFill>
                <a:srgbClr val="B7D1E7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4C4D1C7-D9E9-418F-8DBF-6CB992491E9F}"/>
              </a:ext>
            </a:extLst>
          </p:cNvPr>
          <p:cNvGrpSpPr/>
          <p:nvPr/>
        </p:nvGrpSpPr>
        <p:grpSpPr>
          <a:xfrm>
            <a:off x="2057662" y="1126833"/>
            <a:ext cx="292226" cy="4389120"/>
            <a:chOff x="1981492" y="1126833"/>
            <a:chExt cx="292226" cy="43891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99669D8-B160-492B-B5AB-1674CAB1FC3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981492" y="1126833"/>
              <a:ext cx="7553" cy="43891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DD26227-DD2F-476D-91A3-13104A2E8F31}"/>
                </a:ext>
              </a:extLst>
            </p:cNvPr>
            <p:cNvSpPr txBox="1"/>
            <p:nvPr/>
          </p:nvSpPr>
          <p:spPr>
            <a:xfrm rot="16200000">
              <a:off x="1533932" y="1614577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Present (2022)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82505B6-3B1F-420F-8A18-BC5EABD33269}"/>
              </a:ext>
            </a:extLst>
          </p:cNvPr>
          <p:cNvGrpSpPr/>
          <p:nvPr/>
        </p:nvGrpSpPr>
        <p:grpSpPr>
          <a:xfrm>
            <a:off x="4842992" y="1126833"/>
            <a:ext cx="282601" cy="4389120"/>
            <a:chOff x="1981492" y="1126833"/>
            <a:chExt cx="282601" cy="438912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4126B99-56E3-428B-B8A2-4467AA21801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981492" y="1126833"/>
              <a:ext cx="7553" cy="43891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D240E0D-60AE-4043-8951-D25D5C846B3C}"/>
                </a:ext>
              </a:extLst>
            </p:cNvPr>
            <p:cNvSpPr txBox="1"/>
            <p:nvPr/>
          </p:nvSpPr>
          <p:spPr>
            <a:xfrm rot="16200000">
              <a:off x="1524307" y="1621063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Present (2022)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E687C08-4CDC-466C-8E79-2F03E5FCD014}"/>
              </a:ext>
            </a:extLst>
          </p:cNvPr>
          <p:cNvGrpSpPr/>
          <p:nvPr/>
        </p:nvGrpSpPr>
        <p:grpSpPr>
          <a:xfrm>
            <a:off x="7632614" y="1126832"/>
            <a:ext cx="282598" cy="4389120"/>
            <a:chOff x="1981492" y="1126833"/>
            <a:chExt cx="282598" cy="438912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17DD1752-3974-415B-9F05-768A9A59FF7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981492" y="1126833"/>
              <a:ext cx="7553" cy="43891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DA45DD7-ED62-47C2-B767-A8B0938B3A93}"/>
                </a:ext>
              </a:extLst>
            </p:cNvPr>
            <p:cNvSpPr txBox="1"/>
            <p:nvPr/>
          </p:nvSpPr>
          <p:spPr>
            <a:xfrm rot="16200000">
              <a:off x="1524304" y="1621065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Present (2022)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CE01D29-4B88-4164-9F3A-A1607001A218}"/>
              </a:ext>
            </a:extLst>
          </p:cNvPr>
          <p:cNvGrpSpPr/>
          <p:nvPr/>
        </p:nvGrpSpPr>
        <p:grpSpPr>
          <a:xfrm>
            <a:off x="10425416" y="1131453"/>
            <a:ext cx="282599" cy="4389120"/>
            <a:chOff x="1981492" y="1126833"/>
            <a:chExt cx="282599" cy="438912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63F25B57-C409-435F-82A3-1EAB60E885F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981492" y="1126833"/>
              <a:ext cx="7553" cy="43891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D12F304-D946-4874-8428-04A38CEEA44F}"/>
                </a:ext>
              </a:extLst>
            </p:cNvPr>
            <p:cNvSpPr txBox="1"/>
            <p:nvPr/>
          </p:nvSpPr>
          <p:spPr>
            <a:xfrm rot="16200000">
              <a:off x="1524305" y="1601607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Present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852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57E196B8-9243-0A1E-0F16-CFC20EDCD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56616" y="770448"/>
            <a:ext cx="7848288" cy="5035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BA9212-7384-4958-9E61-FE7E1BCD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Gas Price Scenarios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EF099A1-9437-4FD4-AD99-2A6BE5031863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Higher vs. Lower Costs (i.e., slow vs. fast recovery) scenarios span $2/MMBtu range by 2030</a:t>
            </a:r>
            <a:endParaRPr lang="en-US" sz="1800" b="1" dirty="0">
              <a:solidFill>
                <a:srgbClr val="B7D1E7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DB11233-70D4-4615-89E2-1D515C41DAB4}"/>
              </a:ext>
            </a:extLst>
          </p:cNvPr>
          <p:cNvSpPr txBox="1"/>
          <p:nvPr/>
        </p:nvSpPr>
        <p:spPr>
          <a:xfrm>
            <a:off x="170720" y="5662420"/>
            <a:ext cx="3026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Prices in real 2022 U.S. dollar terms</a:t>
            </a:r>
          </a:p>
        </p:txBody>
      </p:sp>
    </p:spTree>
    <p:extLst>
      <p:ext uri="{BB962C8B-B14F-4D97-AF65-F5344CB8AC3E}">
        <p14:creationId xmlns:p14="http://schemas.microsoft.com/office/powerpoint/2010/main" val="3277757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86C8F673-F830-D561-46B7-E8EEDD7EF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3564" y="734409"/>
            <a:ext cx="70104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0842B3-B336-48E8-8DAA-DFBBA37B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 Lowers Economy-Wide Emissions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C8715A-9929-4024-8929-486056855821}"/>
              </a:ext>
            </a:extLst>
          </p:cNvPr>
          <p:cNvSpPr txBox="1"/>
          <p:nvPr/>
        </p:nvSpPr>
        <p:spPr>
          <a:xfrm>
            <a:off x="8367473" y="1170087"/>
            <a:ext cx="3678056" cy="529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</a:defRPr>
            </a:lvl1pPr>
            <a:lvl2pPr marL="566738" lvl="1" indent="-279400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6pPr>
            <a:lvl7pPr marL="24018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7pPr>
            <a:lvl8pPr marL="28590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8pPr>
            <a:lvl9pPr marL="33162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/>
              <a:t>IRA, combined with existing policies and technology trends, lowers CO</a:t>
            </a:r>
            <a:r>
              <a:rPr lang="en-US" sz="2000" baseline="-25000" dirty="0"/>
              <a:t>2</a:t>
            </a:r>
            <a:r>
              <a:rPr lang="en-US" sz="2000" dirty="0"/>
              <a:t> emissions, esp. from electricity and transport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Range of reductions possible depending on implementation, additional policies, and macro context (interest rates, costs, etc.)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Most of 2030 reductions under IRA come from power sector (70-74%)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Power sector leads additional reductions for 50x30 targets, similar to projections from the </a:t>
            </a:r>
            <a:r>
              <a:rPr lang="en-US" sz="2000" dirty="0">
                <a:hlinkClick r:id="rId5"/>
              </a:rPr>
              <a:t>Science article</a:t>
            </a:r>
            <a:r>
              <a:rPr lang="en-US" sz="2000" dirty="0"/>
              <a:t> on these targets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E46AB0-B659-51F3-B1E7-4ED8A93691F0}"/>
              </a:ext>
            </a:extLst>
          </p:cNvPr>
          <p:cNvSpPr txBox="1"/>
          <p:nvPr/>
        </p:nvSpPr>
        <p:spPr>
          <a:xfrm>
            <a:off x="0" y="5814280"/>
            <a:ext cx="12192000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 (Headings)"/>
              </a:rPr>
              <a:t>IRA helps to lower 2030 emissions, but additional reductions are needed from all sectors to meet 2030 targets; electricity plays a key role in direct and indirect reductions through electrification</a:t>
            </a:r>
          </a:p>
        </p:txBody>
      </p:sp>
    </p:spTree>
    <p:extLst>
      <p:ext uri="{BB962C8B-B14F-4D97-AF65-F5344CB8AC3E}">
        <p14:creationId xmlns:p14="http://schemas.microsoft.com/office/powerpoint/2010/main" val="2884674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U.S. </a:t>
            </a:r>
            <a:r>
              <a:rPr lang="en-US" u="sng"/>
              <a:t>R</a:t>
            </a:r>
            <a:r>
              <a:rPr lang="en-US"/>
              <a:t>egional </a:t>
            </a:r>
            <a:r>
              <a:rPr lang="en-US" u="sng"/>
              <a:t>E</a:t>
            </a:r>
            <a:r>
              <a:rPr lang="en-US"/>
              <a:t>conomy, </a:t>
            </a:r>
            <a:r>
              <a:rPr lang="en-US" u="sng"/>
              <a:t>G</a:t>
            </a:r>
            <a:r>
              <a:rPr lang="en-US"/>
              <a:t>HG, and </a:t>
            </a:r>
            <a:r>
              <a:rPr lang="en-US" u="sng"/>
              <a:t>En</a:t>
            </a:r>
            <a:r>
              <a:rPr lang="en-US"/>
              <a:t>ergy (US-REGEN)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C7AEFF37-A91C-4CE2-92EF-8413DFECACAA}"/>
              </a:ext>
            </a:extLst>
          </p:cNvPr>
          <p:cNvSpPr txBox="1"/>
          <p:nvPr/>
        </p:nvSpPr>
        <p:spPr>
          <a:xfrm>
            <a:off x="365760" y="657126"/>
            <a:ext cx="4155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>
                <a:latin typeface="+mj-lt"/>
                <a:cs typeface="Calibri" panose="020F0502020204030204" pitchFamily="34" charset="0"/>
              </a:rPr>
              <a:t>EPRI’s In-House Energy-Economic Model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1B5EF15-4644-42C4-8234-1FF2DE498F76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Documentation, articles, and reports available at </a:t>
            </a:r>
            <a:r>
              <a:rPr lang="en-US" sz="1800" b="1" dirty="0">
                <a:solidFill>
                  <a:srgbClr val="B7D1E7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https://esca.epri.com</a:t>
            </a:r>
            <a:r>
              <a:rPr lang="en-US" sz="1800" b="1" dirty="0">
                <a:solidFill>
                  <a:srgbClr val="B7D1E7"/>
                </a:solidFill>
                <a:latin typeface="+mj-lt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A99643F-8B60-47D9-9744-E071B9972626}"/>
              </a:ext>
            </a:extLst>
          </p:cNvPr>
          <p:cNvGrpSpPr/>
          <p:nvPr/>
        </p:nvGrpSpPr>
        <p:grpSpPr>
          <a:xfrm>
            <a:off x="0" y="152759"/>
            <a:ext cx="12192000" cy="1013262"/>
            <a:chOff x="0" y="152759"/>
            <a:chExt cx="12192000" cy="10132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8185700-F360-4AC6-9D4F-52796B07D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5" t="80605"/>
            <a:stretch/>
          </p:blipFill>
          <p:spPr>
            <a:xfrm>
              <a:off x="0" y="152759"/>
              <a:ext cx="6024703" cy="101326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0D3CB85-3132-4251-A1CA-7660EEC9D53C}"/>
                </a:ext>
              </a:extLst>
            </p:cNvPr>
            <p:cNvSpPr/>
            <p:nvPr/>
          </p:nvSpPr>
          <p:spPr bwMode="auto">
            <a:xfrm>
              <a:off x="5883965" y="152759"/>
              <a:ext cx="6308035" cy="1013262"/>
            </a:xfrm>
            <a:prstGeom prst="rect">
              <a:avLst/>
            </a:prstGeom>
            <a:solidFill>
              <a:srgbClr val="0E10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213EB07-02DE-49E2-B3D0-C74DD45DE3EA}"/>
              </a:ext>
            </a:extLst>
          </p:cNvPr>
          <p:cNvGrpSpPr>
            <a:grpSpLocks noChangeAspect="1"/>
          </p:cNvGrpSpPr>
          <p:nvPr/>
        </p:nvGrpSpPr>
        <p:grpSpPr>
          <a:xfrm>
            <a:off x="628416" y="1784514"/>
            <a:ext cx="4030715" cy="2286740"/>
            <a:chOff x="457200" y="1109709"/>
            <a:chExt cx="9419209" cy="53437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4C482C5-A0F3-48DA-9F97-9574DD0014DF}"/>
                </a:ext>
              </a:extLst>
            </p:cNvPr>
            <p:cNvGrpSpPr/>
            <p:nvPr/>
          </p:nvGrpSpPr>
          <p:grpSpPr>
            <a:xfrm>
              <a:off x="457200" y="1109709"/>
              <a:ext cx="9419209" cy="5343786"/>
              <a:chOff x="457200" y="1109709"/>
              <a:chExt cx="9419209" cy="5343786"/>
            </a:xfrm>
          </p:grpSpPr>
          <p:sp>
            <p:nvSpPr>
              <p:cNvPr id="61" name="Freeform 18">
                <a:extLst>
                  <a:ext uri="{FF2B5EF4-FFF2-40B4-BE49-F238E27FC236}">
                    <a16:creationId xmlns:a16="http://schemas.microsoft.com/office/drawing/2014/main" xmlns="" id="{EC2FA3AB-2580-4228-9F58-1D8BDB099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399" y="4357278"/>
                <a:ext cx="2139204" cy="2079600"/>
              </a:xfrm>
              <a:custGeom>
                <a:avLst/>
                <a:gdLst>
                  <a:gd name="T0" fmla="*/ 0 w 1363"/>
                  <a:gd name="T1" fmla="*/ 1265118663 h 1283"/>
                  <a:gd name="T2" fmla="*/ 934977021 w 1363"/>
                  <a:gd name="T3" fmla="*/ 1350803964 h 1283"/>
                  <a:gd name="T4" fmla="*/ 1063505708 w 1363"/>
                  <a:gd name="T5" fmla="*/ 0 h 1283"/>
                  <a:gd name="T6" fmla="*/ 1806950966 w 1363"/>
                  <a:gd name="T7" fmla="*/ 42843457 h 1283"/>
                  <a:gd name="T8" fmla="*/ 1781749419 w 1363"/>
                  <a:gd name="T9" fmla="*/ 624998864 h 1283"/>
                  <a:gd name="T10" fmla="*/ 1854834701 w 1363"/>
                  <a:gd name="T11" fmla="*/ 682963244 h 1283"/>
                  <a:gd name="T12" fmla="*/ 1922878086 w 1363"/>
                  <a:gd name="T13" fmla="*/ 682963244 h 1283"/>
                  <a:gd name="T14" fmla="*/ 1978321490 w 1363"/>
                  <a:gd name="T15" fmla="*/ 738406674 h 1283"/>
                  <a:gd name="T16" fmla="*/ 2089208300 w 1363"/>
                  <a:gd name="T17" fmla="*/ 766127595 h 1283"/>
                  <a:gd name="T18" fmla="*/ 2147483647 w 1363"/>
                  <a:gd name="T19" fmla="*/ 864414668 h 1283"/>
                  <a:gd name="T20" fmla="*/ 2147483647 w 1363"/>
                  <a:gd name="T21" fmla="*/ 821571025 h 1283"/>
                  <a:gd name="T22" fmla="*/ 2147483647 w 1363"/>
                  <a:gd name="T23" fmla="*/ 902216212 h 1283"/>
                  <a:gd name="T24" fmla="*/ 2147483647 w 1363"/>
                  <a:gd name="T25" fmla="*/ 902216212 h 1283"/>
                  <a:gd name="T26" fmla="*/ 2147483647 w 1363"/>
                  <a:gd name="T27" fmla="*/ 864414668 h 1283"/>
                  <a:gd name="T28" fmla="*/ 2147483647 w 1363"/>
                  <a:gd name="T29" fmla="*/ 829132286 h 1283"/>
                  <a:gd name="T30" fmla="*/ 2147483647 w 1363"/>
                  <a:gd name="T31" fmla="*/ 919858098 h 1283"/>
                  <a:gd name="T32" fmla="*/ 2147483647 w 1363"/>
                  <a:gd name="T33" fmla="*/ 950099969 h 1283"/>
                  <a:gd name="T34" fmla="*/ 2147483647 w 1363"/>
                  <a:gd name="T35" fmla="*/ 950099969 h 1283"/>
                  <a:gd name="T36" fmla="*/ 2147483647 w 1363"/>
                  <a:gd name="T37" fmla="*/ 1426408642 h 1283"/>
                  <a:gd name="T38" fmla="*/ 2147483647 w 1363"/>
                  <a:gd name="T39" fmla="*/ 1663303297 h 1283"/>
                  <a:gd name="T40" fmla="*/ 2147483647 w 1363"/>
                  <a:gd name="T41" fmla="*/ 1844754920 h 1283"/>
                  <a:gd name="T42" fmla="*/ 2147483647 w 1363"/>
                  <a:gd name="T43" fmla="*/ 1998485224 h 1283"/>
                  <a:gd name="T44" fmla="*/ 2147483647 w 1363"/>
                  <a:gd name="T45" fmla="*/ 2076609263 h 1283"/>
                  <a:gd name="T46" fmla="*/ 2147483647 w 1363"/>
                  <a:gd name="T47" fmla="*/ 2101810822 h 1283"/>
                  <a:gd name="T48" fmla="*/ 2147483647 w 1363"/>
                  <a:gd name="T49" fmla="*/ 2144654267 h 1283"/>
                  <a:gd name="T50" fmla="*/ 2147483647 w 1363"/>
                  <a:gd name="T51" fmla="*/ 2147483647 h 1283"/>
                  <a:gd name="T52" fmla="*/ 2147483647 w 1363"/>
                  <a:gd name="T53" fmla="*/ 2071568951 h 1283"/>
                  <a:gd name="T54" fmla="*/ 2147483647 w 1363"/>
                  <a:gd name="T55" fmla="*/ 2119452707 h 1283"/>
                  <a:gd name="T56" fmla="*/ 2147483647 w 1363"/>
                  <a:gd name="T57" fmla="*/ 2147483647 h 1283"/>
                  <a:gd name="T58" fmla="*/ 2147483647 w 1363"/>
                  <a:gd name="T59" fmla="*/ 2147483647 h 1283"/>
                  <a:gd name="T60" fmla="*/ 2147483647 w 1363"/>
                  <a:gd name="T61" fmla="*/ 2147483647 h 1283"/>
                  <a:gd name="T62" fmla="*/ 2147483647 w 1363"/>
                  <a:gd name="T63" fmla="*/ 2147483647 h 1283"/>
                  <a:gd name="T64" fmla="*/ 2147483647 w 1363"/>
                  <a:gd name="T65" fmla="*/ 2147483647 h 1283"/>
                  <a:gd name="T66" fmla="*/ 2147483647 w 1363"/>
                  <a:gd name="T67" fmla="*/ 2147483647 h 1283"/>
                  <a:gd name="T68" fmla="*/ 2147483647 w 1363"/>
                  <a:gd name="T69" fmla="*/ 2147483647 h 1283"/>
                  <a:gd name="T70" fmla="*/ 1910278105 w 1363"/>
                  <a:gd name="T71" fmla="*/ 2147483647 h 1283"/>
                  <a:gd name="T72" fmla="*/ 1862394371 w 1363"/>
                  <a:gd name="T73" fmla="*/ 2147483647 h 1283"/>
                  <a:gd name="T74" fmla="*/ 1814512224 w 1363"/>
                  <a:gd name="T75" fmla="*/ 2147483647 h 1283"/>
                  <a:gd name="T76" fmla="*/ 1799391296 w 1363"/>
                  <a:gd name="T77" fmla="*/ 2147483647 h 1283"/>
                  <a:gd name="T78" fmla="*/ 1716225395 w 1363"/>
                  <a:gd name="T79" fmla="*/ 2147483647 h 1283"/>
                  <a:gd name="T80" fmla="*/ 1479330450 w 1363"/>
                  <a:gd name="T81" fmla="*/ 2147483647 h 1283"/>
                  <a:gd name="T82" fmla="*/ 1365924279 w 1363"/>
                  <a:gd name="T83" fmla="*/ 2127012381 h 1283"/>
                  <a:gd name="T84" fmla="*/ 1333161474 w 1363"/>
                  <a:gd name="T85" fmla="*/ 2053928654 h 1283"/>
                  <a:gd name="T86" fmla="*/ 987901065 w 1363"/>
                  <a:gd name="T87" fmla="*/ 2038807718 h 1283"/>
                  <a:gd name="T88" fmla="*/ 803928775 w 1363"/>
                  <a:gd name="T89" fmla="*/ 2147483647 h 1283"/>
                  <a:gd name="T90" fmla="*/ 486389274 w 1363"/>
                  <a:gd name="T91" fmla="*/ 2028727095 h 1283"/>
                  <a:gd name="T92" fmla="*/ 398184552 w 1363"/>
                  <a:gd name="T93" fmla="*/ 1721268074 h 1283"/>
                  <a:gd name="T94" fmla="*/ 98285267 w 1363"/>
                  <a:gd name="T95" fmla="*/ 1431448954 h 1283"/>
                  <a:gd name="T96" fmla="*/ 60483739 w 1363"/>
                  <a:gd name="T97" fmla="*/ 1340723341 h 1283"/>
                  <a:gd name="T98" fmla="*/ 20161244 w 1363"/>
                  <a:gd name="T99" fmla="*/ 1328123355 h 1283"/>
                  <a:gd name="T100" fmla="*/ 0 w 1363"/>
                  <a:gd name="T101" fmla="*/ 1265118663 h 1283"/>
                  <a:gd name="T102" fmla="*/ 0 w 1363"/>
                  <a:gd name="T103" fmla="*/ 1265118663 h 12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63"/>
                  <a:gd name="T157" fmla="*/ 0 h 1283"/>
                  <a:gd name="T158" fmla="*/ 1363 w 1363"/>
                  <a:gd name="T159" fmla="*/ 1283 h 12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63" h="1283">
                    <a:moveTo>
                      <a:pt x="0" y="502"/>
                    </a:moveTo>
                    <a:lnTo>
                      <a:pt x="371" y="536"/>
                    </a:lnTo>
                    <a:lnTo>
                      <a:pt x="422" y="0"/>
                    </a:lnTo>
                    <a:lnTo>
                      <a:pt x="717" y="17"/>
                    </a:lnTo>
                    <a:lnTo>
                      <a:pt x="707" y="248"/>
                    </a:lnTo>
                    <a:lnTo>
                      <a:pt x="736" y="271"/>
                    </a:lnTo>
                    <a:lnTo>
                      <a:pt x="763" y="271"/>
                    </a:lnTo>
                    <a:lnTo>
                      <a:pt x="785" y="293"/>
                    </a:lnTo>
                    <a:lnTo>
                      <a:pt x="829" y="304"/>
                    </a:lnTo>
                    <a:lnTo>
                      <a:pt x="917" y="343"/>
                    </a:lnTo>
                    <a:lnTo>
                      <a:pt x="934" y="326"/>
                    </a:lnTo>
                    <a:lnTo>
                      <a:pt x="992" y="358"/>
                    </a:lnTo>
                    <a:lnTo>
                      <a:pt x="1068" y="358"/>
                    </a:lnTo>
                    <a:lnTo>
                      <a:pt x="1121" y="343"/>
                    </a:lnTo>
                    <a:lnTo>
                      <a:pt x="1192" y="329"/>
                    </a:lnTo>
                    <a:lnTo>
                      <a:pt x="1260" y="365"/>
                    </a:lnTo>
                    <a:lnTo>
                      <a:pt x="1270" y="377"/>
                    </a:lnTo>
                    <a:lnTo>
                      <a:pt x="1304" y="377"/>
                    </a:lnTo>
                    <a:lnTo>
                      <a:pt x="1312" y="566"/>
                    </a:lnTo>
                    <a:lnTo>
                      <a:pt x="1363" y="660"/>
                    </a:lnTo>
                    <a:lnTo>
                      <a:pt x="1344" y="732"/>
                    </a:lnTo>
                    <a:lnTo>
                      <a:pt x="1348" y="793"/>
                    </a:lnTo>
                    <a:lnTo>
                      <a:pt x="1324" y="824"/>
                    </a:lnTo>
                    <a:lnTo>
                      <a:pt x="1334" y="834"/>
                    </a:lnTo>
                    <a:lnTo>
                      <a:pt x="1278" y="851"/>
                    </a:lnTo>
                    <a:lnTo>
                      <a:pt x="1234" y="856"/>
                    </a:lnTo>
                    <a:lnTo>
                      <a:pt x="1243" y="822"/>
                    </a:lnTo>
                    <a:lnTo>
                      <a:pt x="1217" y="841"/>
                    </a:lnTo>
                    <a:lnTo>
                      <a:pt x="1219" y="880"/>
                    </a:lnTo>
                    <a:lnTo>
                      <a:pt x="1190" y="919"/>
                    </a:lnTo>
                    <a:lnTo>
                      <a:pt x="1029" y="1000"/>
                    </a:lnTo>
                    <a:lnTo>
                      <a:pt x="976" y="1053"/>
                    </a:lnTo>
                    <a:lnTo>
                      <a:pt x="931" y="1165"/>
                    </a:lnTo>
                    <a:lnTo>
                      <a:pt x="970" y="1283"/>
                    </a:lnTo>
                    <a:lnTo>
                      <a:pt x="931" y="1283"/>
                    </a:lnTo>
                    <a:lnTo>
                      <a:pt x="758" y="1222"/>
                    </a:lnTo>
                    <a:lnTo>
                      <a:pt x="739" y="1171"/>
                    </a:lnTo>
                    <a:lnTo>
                      <a:pt x="720" y="1148"/>
                    </a:lnTo>
                    <a:lnTo>
                      <a:pt x="714" y="1082"/>
                    </a:lnTo>
                    <a:lnTo>
                      <a:pt x="681" y="1056"/>
                    </a:lnTo>
                    <a:lnTo>
                      <a:pt x="587" y="878"/>
                    </a:lnTo>
                    <a:lnTo>
                      <a:pt x="542" y="844"/>
                    </a:lnTo>
                    <a:lnTo>
                      <a:pt x="529" y="815"/>
                    </a:lnTo>
                    <a:lnTo>
                      <a:pt x="392" y="809"/>
                    </a:lnTo>
                    <a:lnTo>
                      <a:pt x="319" y="893"/>
                    </a:lnTo>
                    <a:lnTo>
                      <a:pt x="193" y="805"/>
                    </a:lnTo>
                    <a:lnTo>
                      <a:pt x="158" y="683"/>
                    </a:lnTo>
                    <a:lnTo>
                      <a:pt x="39" y="568"/>
                    </a:lnTo>
                    <a:lnTo>
                      <a:pt x="24" y="532"/>
                    </a:lnTo>
                    <a:lnTo>
                      <a:pt x="8" y="527"/>
                    </a:lnTo>
                    <a:lnTo>
                      <a:pt x="0" y="502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1400"/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B539660E-EF6A-4716-944D-BF82397D1872}"/>
                  </a:ext>
                </a:extLst>
              </p:cNvPr>
              <p:cNvGrpSpPr/>
              <p:nvPr/>
            </p:nvGrpSpPr>
            <p:grpSpPr>
              <a:xfrm>
                <a:off x="5491745" y="3422258"/>
                <a:ext cx="1142461" cy="2244830"/>
                <a:chOff x="6050018" y="3216443"/>
                <a:chExt cx="1155576" cy="2198589"/>
              </a:xfrm>
            </p:grpSpPr>
            <p:sp>
              <p:nvSpPr>
                <p:cNvPr id="133" name="Freeform 26">
                  <a:extLst>
                    <a:ext uri="{FF2B5EF4-FFF2-40B4-BE49-F238E27FC236}">
                      <a16:creationId xmlns:a16="http://schemas.microsoft.com/office/drawing/2014/main" xmlns="" id="{1AA92765-EC19-4610-A4E1-D7B07B389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0018" y="3216443"/>
                  <a:ext cx="1028700" cy="871538"/>
                </a:xfrm>
                <a:custGeom>
                  <a:avLst/>
                  <a:gdLst/>
                  <a:ahLst/>
                  <a:cxnLst>
                    <a:cxn ang="0">
                      <a:pos x="39" y="80"/>
                    </a:cxn>
                    <a:cxn ang="0">
                      <a:pos x="58" y="97"/>
                    </a:cxn>
                    <a:cxn ang="0">
                      <a:pos x="70" y="94"/>
                    </a:cxn>
                    <a:cxn ang="0">
                      <a:pos x="83" y="112"/>
                    </a:cxn>
                    <a:cxn ang="0">
                      <a:pos x="71" y="112"/>
                    </a:cxn>
                    <a:cxn ang="0">
                      <a:pos x="60" y="136"/>
                    </a:cxn>
                    <a:cxn ang="0">
                      <a:pos x="88" y="177"/>
                    </a:cxn>
                    <a:cxn ang="0">
                      <a:pos x="110" y="183"/>
                    </a:cxn>
                    <a:cxn ang="0">
                      <a:pos x="107" y="439"/>
                    </a:cxn>
                    <a:cxn ang="0">
                      <a:pos x="110" y="502"/>
                    </a:cxn>
                    <a:cxn ang="0">
                      <a:pos x="541" y="488"/>
                    </a:cxn>
                    <a:cxn ang="0">
                      <a:pos x="544" y="526"/>
                    </a:cxn>
                    <a:cxn ang="0">
                      <a:pos x="527" y="549"/>
                    </a:cxn>
                    <a:cxn ang="0">
                      <a:pos x="594" y="546"/>
                    </a:cxn>
                    <a:cxn ang="0">
                      <a:pos x="605" y="526"/>
                    </a:cxn>
                    <a:cxn ang="0">
                      <a:pos x="605" y="502"/>
                    </a:cxn>
                    <a:cxn ang="0">
                      <a:pos x="621" y="485"/>
                    </a:cxn>
                    <a:cxn ang="0">
                      <a:pos x="626" y="466"/>
                    </a:cxn>
                    <a:cxn ang="0">
                      <a:pos x="643" y="465"/>
                    </a:cxn>
                    <a:cxn ang="0">
                      <a:pos x="648" y="427"/>
                    </a:cxn>
                    <a:cxn ang="0">
                      <a:pos x="624" y="422"/>
                    </a:cxn>
                    <a:cxn ang="0">
                      <a:pos x="609" y="395"/>
                    </a:cxn>
                    <a:cxn ang="0">
                      <a:pos x="585" y="329"/>
                    </a:cxn>
                    <a:cxn ang="0">
                      <a:pos x="558" y="319"/>
                    </a:cxn>
                    <a:cxn ang="0">
                      <a:pos x="527" y="295"/>
                    </a:cxn>
                    <a:cxn ang="0">
                      <a:pos x="516" y="261"/>
                    </a:cxn>
                    <a:cxn ang="0">
                      <a:pos x="534" y="209"/>
                    </a:cxn>
                    <a:cxn ang="0">
                      <a:pos x="519" y="199"/>
                    </a:cxn>
                    <a:cxn ang="0">
                      <a:pos x="482" y="199"/>
                    </a:cxn>
                    <a:cxn ang="0">
                      <a:pos x="473" y="167"/>
                    </a:cxn>
                    <a:cxn ang="0">
                      <a:pos x="410" y="102"/>
                    </a:cxn>
                    <a:cxn ang="0">
                      <a:pos x="397" y="50"/>
                    </a:cxn>
                    <a:cxn ang="0">
                      <a:pos x="404" y="29"/>
                    </a:cxn>
                    <a:cxn ang="0">
                      <a:pos x="377" y="0"/>
                    </a:cxn>
                    <a:cxn ang="0">
                      <a:pos x="0" y="9"/>
                    </a:cxn>
                    <a:cxn ang="0">
                      <a:pos x="39" y="80"/>
                    </a:cxn>
                    <a:cxn ang="0">
                      <a:pos x="39" y="80"/>
                    </a:cxn>
                  </a:cxnLst>
                  <a:rect l="0" t="0" r="r" b="b"/>
                  <a:pathLst>
                    <a:path w="648" h="549">
                      <a:moveTo>
                        <a:pt x="39" y="80"/>
                      </a:moveTo>
                      <a:lnTo>
                        <a:pt x="58" y="97"/>
                      </a:lnTo>
                      <a:lnTo>
                        <a:pt x="70" y="94"/>
                      </a:lnTo>
                      <a:lnTo>
                        <a:pt x="83" y="112"/>
                      </a:lnTo>
                      <a:lnTo>
                        <a:pt x="71" y="112"/>
                      </a:lnTo>
                      <a:lnTo>
                        <a:pt x="60" y="136"/>
                      </a:lnTo>
                      <a:lnTo>
                        <a:pt x="88" y="177"/>
                      </a:lnTo>
                      <a:lnTo>
                        <a:pt x="110" y="183"/>
                      </a:lnTo>
                      <a:lnTo>
                        <a:pt x="107" y="439"/>
                      </a:lnTo>
                      <a:lnTo>
                        <a:pt x="110" y="502"/>
                      </a:lnTo>
                      <a:lnTo>
                        <a:pt x="541" y="488"/>
                      </a:lnTo>
                      <a:lnTo>
                        <a:pt x="544" y="526"/>
                      </a:lnTo>
                      <a:lnTo>
                        <a:pt x="527" y="549"/>
                      </a:lnTo>
                      <a:lnTo>
                        <a:pt x="594" y="546"/>
                      </a:lnTo>
                      <a:lnTo>
                        <a:pt x="605" y="526"/>
                      </a:lnTo>
                      <a:lnTo>
                        <a:pt x="605" y="502"/>
                      </a:lnTo>
                      <a:lnTo>
                        <a:pt x="621" y="485"/>
                      </a:lnTo>
                      <a:lnTo>
                        <a:pt x="626" y="466"/>
                      </a:lnTo>
                      <a:lnTo>
                        <a:pt x="643" y="465"/>
                      </a:lnTo>
                      <a:lnTo>
                        <a:pt x="648" y="427"/>
                      </a:lnTo>
                      <a:lnTo>
                        <a:pt x="624" y="422"/>
                      </a:lnTo>
                      <a:lnTo>
                        <a:pt x="609" y="395"/>
                      </a:lnTo>
                      <a:lnTo>
                        <a:pt x="585" y="329"/>
                      </a:lnTo>
                      <a:lnTo>
                        <a:pt x="558" y="319"/>
                      </a:lnTo>
                      <a:lnTo>
                        <a:pt x="527" y="295"/>
                      </a:lnTo>
                      <a:lnTo>
                        <a:pt x="516" y="261"/>
                      </a:lnTo>
                      <a:lnTo>
                        <a:pt x="534" y="209"/>
                      </a:lnTo>
                      <a:lnTo>
                        <a:pt x="519" y="199"/>
                      </a:lnTo>
                      <a:lnTo>
                        <a:pt x="482" y="199"/>
                      </a:lnTo>
                      <a:lnTo>
                        <a:pt x="473" y="167"/>
                      </a:lnTo>
                      <a:lnTo>
                        <a:pt x="410" y="102"/>
                      </a:lnTo>
                      <a:lnTo>
                        <a:pt x="397" y="50"/>
                      </a:lnTo>
                      <a:lnTo>
                        <a:pt x="404" y="29"/>
                      </a:lnTo>
                      <a:lnTo>
                        <a:pt x="377" y="0"/>
                      </a:lnTo>
                      <a:lnTo>
                        <a:pt x="0" y="9"/>
                      </a:lnTo>
                      <a:lnTo>
                        <a:pt x="39" y="80"/>
                      </a:lnTo>
                      <a:lnTo>
                        <a:pt x="39" y="8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34" name="Freeform 27">
                  <a:extLst>
                    <a:ext uri="{FF2B5EF4-FFF2-40B4-BE49-F238E27FC236}">
                      <a16:creationId xmlns:a16="http://schemas.microsoft.com/office/drawing/2014/main" xmlns="" id="{8A7BBEFC-A2AF-48F6-927D-526615446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2932" y="3991044"/>
                  <a:ext cx="777875" cy="681038"/>
                </a:xfrm>
                <a:custGeom>
                  <a:avLst/>
                  <a:gdLst/>
                  <a:ahLst/>
                  <a:cxnLst>
                    <a:cxn ang="0">
                      <a:pos x="19" y="146"/>
                    </a:cxn>
                    <a:cxn ang="0">
                      <a:pos x="16" y="355"/>
                    </a:cxn>
                    <a:cxn ang="0">
                      <a:pos x="26" y="367"/>
                    </a:cxn>
                    <a:cxn ang="0">
                      <a:pos x="60" y="367"/>
                    </a:cxn>
                    <a:cxn ang="0">
                      <a:pos x="61" y="429"/>
                    </a:cxn>
                    <a:cxn ang="0">
                      <a:pos x="355" y="426"/>
                    </a:cxn>
                    <a:cxn ang="0">
                      <a:pos x="348" y="361"/>
                    </a:cxn>
                    <a:cxn ang="0">
                      <a:pos x="373" y="290"/>
                    </a:cxn>
                    <a:cxn ang="0">
                      <a:pos x="411" y="239"/>
                    </a:cxn>
                    <a:cxn ang="0">
                      <a:pos x="407" y="226"/>
                    </a:cxn>
                    <a:cxn ang="0">
                      <a:pos x="434" y="182"/>
                    </a:cxn>
                    <a:cxn ang="0">
                      <a:pos x="450" y="133"/>
                    </a:cxn>
                    <a:cxn ang="0">
                      <a:pos x="445" y="129"/>
                    </a:cxn>
                    <a:cxn ang="0">
                      <a:pos x="468" y="111"/>
                    </a:cxn>
                    <a:cxn ang="0">
                      <a:pos x="490" y="68"/>
                    </a:cxn>
                    <a:cxn ang="0">
                      <a:pos x="484" y="58"/>
                    </a:cxn>
                    <a:cxn ang="0">
                      <a:pos x="417" y="61"/>
                    </a:cxn>
                    <a:cxn ang="0">
                      <a:pos x="434" y="38"/>
                    </a:cxn>
                    <a:cxn ang="0">
                      <a:pos x="431" y="0"/>
                    </a:cxn>
                    <a:cxn ang="0">
                      <a:pos x="0" y="14"/>
                    </a:cxn>
                    <a:cxn ang="0">
                      <a:pos x="19" y="146"/>
                    </a:cxn>
                    <a:cxn ang="0">
                      <a:pos x="19" y="146"/>
                    </a:cxn>
                  </a:cxnLst>
                  <a:rect l="0" t="0" r="r" b="b"/>
                  <a:pathLst>
                    <a:path w="490" h="429">
                      <a:moveTo>
                        <a:pt x="19" y="146"/>
                      </a:moveTo>
                      <a:lnTo>
                        <a:pt x="16" y="355"/>
                      </a:lnTo>
                      <a:lnTo>
                        <a:pt x="26" y="367"/>
                      </a:lnTo>
                      <a:lnTo>
                        <a:pt x="60" y="367"/>
                      </a:lnTo>
                      <a:lnTo>
                        <a:pt x="61" y="429"/>
                      </a:lnTo>
                      <a:lnTo>
                        <a:pt x="355" y="426"/>
                      </a:lnTo>
                      <a:lnTo>
                        <a:pt x="348" y="361"/>
                      </a:lnTo>
                      <a:lnTo>
                        <a:pt x="373" y="290"/>
                      </a:lnTo>
                      <a:lnTo>
                        <a:pt x="411" y="239"/>
                      </a:lnTo>
                      <a:lnTo>
                        <a:pt x="407" y="226"/>
                      </a:lnTo>
                      <a:lnTo>
                        <a:pt x="434" y="182"/>
                      </a:lnTo>
                      <a:lnTo>
                        <a:pt x="450" y="133"/>
                      </a:lnTo>
                      <a:lnTo>
                        <a:pt x="445" y="129"/>
                      </a:lnTo>
                      <a:lnTo>
                        <a:pt x="468" y="111"/>
                      </a:lnTo>
                      <a:lnTo>
                        <a:pt x="490" y="68"/>
                      </a:lnTo>
                      <a:lnTo>
                        <a:pt x="484" y="58"/>
                      </a:lnTo>
                      <a:lnTo>
                        <a:pt x="417" y="61"/>
                      </a:lnTo>
                      <a:lnTo>
                        <a:pt x="434" y="38"/>
                      </a:lnTo>
                      <a:lnTo>
                        <a:pt x="431" y="0"/>
                      </a:lnTo>
                      <a:lnTo>
                        <a:pt x="0" y="14"/>
                      </a:lnTo>
                      <a:lnTo>
                        <a:pt x="19" y="146"/>
                      </a:lnTo>
                      <a:lnTo>
                        <a:pt x="19" y="146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35" name="Freeform 28">
                  <a:extLst>
                    <a:ext uri="{FF2B5EF4-FFF2-40B4-BE49-F238E27FC236}">
                      <a16:creationId xmlns:a16="http://schemas.microsoft.com/office/drawing/2014/main" xmlns="" id="{76B78E63-4BCA-4A79-9125-43DF82655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9769" y="4667319"/>
                  <a:ext cx="885825" cy="74771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7" y="130"/>
                    </a:cxn>
                    <a:cxn ang="0">
                      <a:pos x="58" y="224"/>
                    </a:cxn>
                    <a:cxn ang="0">
                      <a:pos x="39" y="296"/>
                    </a:cxn>
                    <a:cxn ang="0">
                      <a:pos x="43" y="357"/>
                    </a:cxn>
                    <a:cxn ang="0">
                      <a:pos x="19" y="388"/>
                    </a:cxn>
                    <a:cxn ang="0">
                      <a:pos x="29" y="398"/>
                    </a:cxn>
                    <a:cxn ang="0">
                      <a:pos x="102" y="388"/>
                    </a:cxn>
                    <a:cxn ang="0">
                      <a:pos x="195" y="413"/>
                    </a:cxn>
                    <a:cxn ang="0">
                      <a:pos x="224" y="390"/>
                    </a:cxn>
                    <a:cxn ang="0">
                      <a:pos x="314" y="427"/>
                    </a:cxn>
                    <a:cxn ang="0">
                      <a:pos x="323" y="447"/>
                    </a:cxn>
                    <a:cxn ang="0">
                      <a:pos x="356" y="462"/>
                    </a:cxn>
                    <a:cxn ang="0">
                      <a:pos x="373" y="444"/>
                    </a:cxn>
                    <a:cxn ang="0">
                      <a:pos x="417" y="461"/>
                    </a:cxn>
                    <a:cxn ang="0">
                      <a:pos x="445" y="447"/>
                    </a:cxn>
                    <a:cxn ang="0">
                      <a:pos x="440" y="420"/>
                    </a:cxn>
                    <a:cxn ang="0">
                      <a:pos x="512" y="444"/>
                    </a:cxn>
                    <a:cxn ang="0">
                      <a:pos x="509" y="471"/>
                    </a:cxn>
                    <a:cxn ang="0">
                      <a:pos x="558" y="435"/>
                    </a:cxn>
                    <a:cxn ang="0">
                      <a:pos x="514" y="430"/>
                    </a:cxn>
                    <a:cxn ang="0">
                      <a:pos x="480" y="396"/>
                    </a:cxn>
                    <a:cxn ang="0">
                      <a:pos x="523" y="352"/>
                    </a:cxn>
                    <a:cxn ang="0">
                      <a:pos x="523" y="327"/>
                    </a:cxn>
                    <a:cxn ang="0">
                      <a:pos x="477" y="364"/>
                    </a:cxn>
                    <a:cxn ang="0">
                      <a:pos x="455" y="352"/>
                    </a:cxn>
                    <a:cxn ang="0">
                      <a:pos x="473" y="330"/>
                    </a:cxn>
                    <a:cxn ang="0">
                      <a:pos x="423" y="346"/>
                    </a:cxn>
                    <a:cxn ang="0">
                      <a:pos x="390" y="332"/>
                    </a:cxn>
                    <a:cxn ang="0">
                      <a:pos x="399" y="310"/>
                    </a:cxn>
                    <a:cxn ang="0">
                      <a:pos x="485" y="327"/>
                    </a:cxn>
                    <a:cxn ang="0">
                      <a:pos x="451" y="271"/>
                    </a:cxn>
                    <a:cxn ang="0">
                      <a:pos x="456" y="230"/>
                    </a:cxn>
                    <a:cxn ang="0">
                      <a:pos x="260" y="239"/>
                    </a:cxn>
                    <a:cxn ang="0">
                      <a:pos x="284" y="151"/>
                    </a:cxn>
                    <a:cxn ang="0">
                      <a:pos x="317" y="105"/>
                    </a:cxn>
                    <a:cxn ang="0">
                      <a:pos x="306" y="93"/>
                    </a:cxn>
                    <a:cxn ang="0">
                      <a:pos x="294" y="0"/>
                    </a:cxn>
                    <a:cxn ang="0">
                      <a:pos x="0" y="3"/>
                    </a:cxn>
                    <a:cxn ang="0">
                      <a:pos x="0" y="3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558" h="471">
                      <a:moveTo>
                        <a:pt x="0" y="3"/>
                      </a:moveTo>
                      <a:lnTo>
                        <a:pt x="7" y="130"/>
                      </a:lnTo>
                      <a:lnTo>
                        <a:pt x="58" y="224"/>
                      </a:lnTo>
                      <a:lnTo>
                        <a:pt x="39" y="296"/>
                      </a:lnTo>
                      <a:lnTo>
                        <a:pt x="43" y="357"/>
                      </a:lnTo>
                      <a:lnTo>
                        <a:pt x="19" y="388"/>
                      </a:lnTo>
                      <a:lnTo>
                        <a:pt x="29" y="398"/>
                      </a:lnTo>
                      <a:lnTo>
                        <a:pt x="102" y="388"/>
                      </a:lnTo>
                      <a:lnTo>
                        <a:pt x="195" y="413"/>
                      </a:lnTo>
                      <a:lnTo>
                        <a:pt x="224" y="390"/>
                      </a:lnTo>
                      <a:lnTo>
                        <a:pt x="314" y="427"/>
                      </a:lnTo>
                      <a:lnTo>
                        <a:pt x="323" y="447"/>
                      </a:lnTo>
                      <a:lnTo>
                        <a:pt x="356" y="462"/>
                      </a:lnTo>
                      <a:lnTo>
                        <a:pt x="373" y="444"/>
                      </a:lnTo>
                      <a:lnTo>
                        <a:pt x="417" y="461"/>
                      </a:lnTo>
                      <a:lnTo>
                        <a:pt x="445" y="447"/>
                      </a:lnTo>
                      <a:lnTo>
                        <a:pt x="440" y="420"/>
                      </a:lnTo>
                      <a:lnTo>
                        <a:pt x="512" y="444"/>
                      </a:lnTo>
                      <a:lnTo>
                        <a:pt x="509" y="471"/>
                      </a:lnTo>
                      <a:lnTo>
                        <a:pt x="558" y="435"/>
                      </a:lnTo>
                      <a:lnTo>
                        <a:pt x="514" y="430"/>
                      </a:lnTo>
                      <a:lnTo>
                        <a:pt x="480" y="396"/>
                      </a:lnTo>
                      <a:lnTo>
                        <a:pt x="523" y="352"/>
                      </a:lnTo>
                      <a:lnTo>
                        <a:pt x="523" y="327"/>
                      </a:lnTo>
                      <a:lnTo>
                        <a:pt x="477" y="364"/>
                      </a:lnTo>
                      <a:lnTo>
                        <a:pt x="455" y="352"/>
                      </a:lnTo>
                      <a:lnTo>
                        <a:pt x="473" y="330"/>
                      </a:lnTo>
                      <a:lnTo>
                        <a:pt x="423" y="346"/>
                      </a:lnTo>
                      <a:lnTo>
                        <a:pt x="390" y="332"/>
                      </a:lnTo>
                      <a:lnTo>
                        <a:pt x="399" y="310"/>
                      </a:lnTo>
                      <a:lnTo>
                        <a:pt x="485" y="327"/>
                      </a:lnTo>
                      <a:lnTo>
                        <a:pt x="451" y="271"/>
                      </a:lnTo>
                      <a:lnTo>
                        <a:pt x="456" y="230"/>
                      </a:lnTo>
                      <a:lnTo>
                        <a:pt x="260" y="239"/>
                      </a:lnTo>
                      <a:lnTo>
                        <a:pt x="284" y="151"/>
                      </a:lnTo>
                      <a:lnTo>
                        <a:pt x="317" y="105"/>
                      </a:lnTo>
                      <a:lnTo>
                        <a:pt x="306" y="93"/>
                      </a:lnTo>
                      <a:lnTo>
                        <a:pt x="294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63" name="Group 124">
                <a:extLst>
                  <a:ext uri="{FF2B5EF4-FFF2-40B4-BE49-F238E27FC236}">
                    <a16:creationId xmlns:a16="http://schemas.microsoft.com/office/drawing/2014/main" xmlns="" id="{C596A5F2-B1B4-437C-B866-CDD95005041A}"/>
                  </a:ext>
                </a:extLst>
              </p:cNvPr>
              <p:cNvGrpSpPr/>
              <p:nvPr/>
            </p:nvGrpSpPr>
            <p:grpSpPr>
              <a:xfrm>
                <a:off x="7612228" y="5267004"/>
                <a:ext cx="1388993" cy="1186491"/>
                <a:chOff x="6022975" y="5197475"/>
                <a:chExt cx="1404938" cy="1162051"/>
              </a:xfrm>
              <a:solidFill>
                <a:srgbClr val="FFFF00"/>
              </a:solidFill>
            </p:grpSpPr>
            <p:sp>
              <p:nvSpPr>
                <p:cNvPr id="129" name="Freeform 39">
                  <a:extLst>
                    <a:ext uri="{FF2B5EF4-FFF2-40B4-BE49-F238E27FC236}">
                      <a16:creationId xmlns:a16="http://schemas.microsoft.com/office/drawing/2014/main" xmlns="" id="{9F43F561-3386-4594-8E6F-6B5702FD7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2975" y="5197475"/>
                  <a:ext cx="1404938" cy="1033463"/>
                </a:xfrm>
                <a:custGeom>
                  <a:avLst/>
                  <a:gdLst/>
                  <a:ahLst/>
                  <a:cxnLst>
                    <a:cxn ang="0">
                      <a:pos x="0" y="63"/>
                    </a:cxn>
                    <a:cxn ang="0">
                      <a:pos x="26" y="85"/>
                    </a:cxn>
                    <a:cxn ang="0">
                      <a:pos x="22" y="100"/>
                    </a:cxn>
                    <a:cxn ang="0">
                      <a:pos x="29" y="108"/>
                    </a:cxn>
                    <a:cxn ang="0">
                      <a:pos x="19" y="125"/>
                    </a:cxn>
                    <a:cxn ang="0">
                      <a:pos x="122" y="90"/>
                    </a:cxn>
                    <a:cxn ang="0">
                      <a:pos x="255" y="173"/>
                    </a:cxn>
                    <a:cxn ang="0">
                      <a:pos x="363" y="115"/>
                    </a:cxn>
                    <a:cxn ang="0">
                      <a:pos x="426" y="129"/>
                    </a:cxn>
                    <a:cxn ang="0">
                      <a:pos x="506" y="207"/>
                    </a:cxn>
                    <a:cxn ang="0">
                      <a:pos x="533" y="207"/>
                    </a:cxn>
                    <a:cxn ang="0">
                      <a:pos x="560" y="261"/>
                    </a:cxn>
                    <a:cxn ang="0">
                      <a:pos x="553" y="364"/>
                    </a:cxn>
                    <a:cxn ang="0">
                      <a:pos x="572" y="376"/>
                    </a:cxn>
                    <a:cxn ang="0">
                      <a:pos x="575" y="358"/>
                    </a:cxn>
                    <a:cxn ang="0">
                      <a:pos x="600" y="358"/>
                    </a:cxn>
                    <a:cxn ang="0">
                      <a:pos x="575" y="407"/>
                    </a:cxn>
                    <a:cxn ang="0">
                      <a:pos x="643" y="475"/>
                    </a:cxn>
                    <a:cxn ang="0">
                      <a:pos x="653" y="454"/>
                    </a:cxn>
                    <a:cxn ang="0">
                      <a:pos x="658" y="503"/>
                    </a:cxn>
                    <a:cxn ang="0">
                      <a:pos x="680" y="513"/>
                    </a:cxn>
                    <a:cxn ang="0">
                      <a:pos x="704" y="571"/>
                    </a:cxn>
                    <a:cxn ang="0">
                      <a:pos x="726" y="571"/>
                    </a:cxn>
                    <a:cxn ang="0">
                      <a:pos x="778" y="625"/>
                    </a:cxn>
                    <a:cxn ang="0">
                      <a:pos x="807" y="629"/>
                    </a:cxn>
                    <a:cxn ang="0">
                      <a:pos x="807" y="637"/>
                    </a:cxn>
                    <a:cxn ang="0">
                      <a:pos x="787" y="651"/>
                    </a:cxn>
                    <a:cxn ang="0">
                      <a:pos x="833" y="646"/>
                    </a:cxn>
                    <a:cxn ang="0">
                      <a:pos x="862" y="632"/>
                    </a:cxn>
                    <a:cxn ang="0">
                      <a:pos x="877" y="558"/>
                    </a:cxn>
                    <a:cxn ang="0">
                      <a:pos x="885" y="561"/>
                    </a:cxn>
                    <a:cxn ang="0">
                      <a:pos x="877" y="456"/>
                    </a:cxn>
                    <a:cxn ang="0">
                      <a:pos x="867" y="425"/>
                    </a:cxn>
                    <a:cxn ang="0">
                      <a:pos x="772" y="273"/>
                    </a:cxn>
                    <a:cxn ang="0">
                      <a:pos x="697" y="129"/>
                    </a:cxn>
                    <a:cxn ang="0">
                      <a:pos x="651" y="10"/>
                    </a:cxn>
                    <a:cxn ang="0">
                      <a:pos x="639" y="7"/>
                    </a:cxn>
                    <a:cxn ang="0">
                      <a:pos x="599" y="0"/>
                    </a:cxn>
                    <a:cxn ang="0">
                      <a:pos x="587" y="12"/>
                    </a:cxn>
                    <a:cxn ang="0">
                      <a:pos x="594" y="56"/>
                    </a:cxn>
                    <a:cxn ang="0">
                      <a:pos x="577" y="54"/>
                    </a:cxn>
                    <a:cxn ang="0">
                      <a:pos x="573" y="34"/>
                    </a:cxn>
                    <a:cxn ang="0">
                      <a:pos x="292" y="51"/>
                    </a:cxn>
                    <a:cxn ang="0">
                      <a:pos x="273" y="19"/>
                    </a:cxn>
                    <a:cxn ang="0">
                      <a:pos x="2" y="42"/>
                    </a:cxn>
                    <a:cxn ang="0">
                      <a:pos x="0" y="63"/>
                    </a:cxn>
                    <a:cxn ang="0">
                      <a:pos x="0" y="63"/>
                    </a:cxn>
                  </a:cxnLst>
                  <a:rect l="0" t="0" r="r" b="b"/>
                  <a:pathLst>
                    <a:path w="885" h="651">
                      <a:moveTo>
                        <a:pt x="0" y="63"/>
                      </a:moveTo>
                      <a:lnTo>
                        <a:pt x="26" y="85"/>
                      </a:lnTo>
                      <a:lnTo>
                        <a:pt x="22" y="100"/>
                      </a:lnTo>
                      <a:lnTo>
                        <a:pt x="29" y="108"/>
                      </a:lnTo>
                      <a:lnTo>
                        <a:pt x="19" y="125"/>
                      </a:lnTo>
                      <a:lnTo>
                        <a:pt x="122" y="90"/>
                      </a:lnTo>
                      <a:lnTo>
                        <a:pt x="255" y="173"/>
                      </a:lnTo>
                      <a:lnTo>
                        <a:pt x="363" y="115"/>
                      </a:lnTo>
                      <a:lnTo>
                        <a:pt x="426" y="129"/>
                      </a:lnTo>
                      <a:lnTo>
                        <a:pt x="506" y="207"/>
                      </a:lnTo>
                      <a:lnTo>
                        <a:pt x="533" y="207"/>
                      </a:lnTo>
                      <a:lnTo>
                        <a:pt x="560" y="261"/>
                      </a:lnTo>
                      <a:lnTo>
                        <a:pt x="553" y="364"/>
                      </a:lnTo>
                      <a:lnTo>
                        <a:pt x="572" y="376"/>
                      </a:lnTo>
                      <a:lnTo>
                        <a:pt x="575" y="358"/>
                      </a:lnTo>
                      <a:lnTo>
                        <a:pt x="600" y="358"/>
                      </a:lnTo>
                      <a:lnTo>
                        <a:pt x="575" y="407"/>
                      </a:lnTo>
                      <a:lnTo>
                        <a:pt x="643" y="475"/>
                      </a:lnTo>
                      <a:lnTo>
                        <a:pt x="653" y="454"/>
                      </a:lnTo>
                      <a:lnTo>
                        <a:pt x="658" y="503"/>
                      </a:lnTo>
                      <a:lnTo>
                        <a:pt x="680" y="513"/>
                      </a:lnTo>
                      <a:lnTo>
                        <a:pt x="704" y="571"/>
                      </a:lnTo>
                      <a:lnTo>
                        <a:pt x="726" y="571"/>
                      </a:lnTo>
                      <a:lnTo>
                        <a:pt x="778" y="625"/>
                      </a:lnTo>
                      <a:lnTo>
                        <a:pt x="807" y="629"/>
                      </a:lnTo>
                      <a:lnTo>
                        <a:pt x="807" y="637"/>
                      </a:lnTo>
                      <a:lnTo>
                        <a:pt x="787" y="651"/>
                      </a:lnTo>
                      <a:lnTo>
                        <a:pt x="833" y="646"/>
                      </a:lnTo>
                      <a:lnTo>
                        <a:pt x="862" y="632"/>
                      </a:lnTo>
                      <a:lnTo>
                        <a:pt x="877" y="558"/>
                      </a:lnTo>
                      <a:lnTo>
                        <a:pt x="885" y="561"/>
                      </a:lnTo>
                      <a:lnTo>
                        <a:pt x="877" y="456"/>
                      </a:lnTo>
                      <a:lnTo>
                        <a:pt x="867" y="425"/>
                      </a:lnTo>
                      <a:lnTo>
                        <a:pt x="772" y="273"/>
                      </a:lnTo>
                      <a:lnTo>
                        <a:pt x="697" y="129"/>
                      </a:lnTo>
                      <a:lnTo>
                        <a:pt x="651" y="10"/>
                      </a:lnTo>
                      <a:lnTo>
                        <a:pt x="639" y="7"/>
                      </a:lnTo>
                      <a:lnTo>
                        <a:pt x="599" y="0"/>
                      </a:lnTo>
                      <a:lnTo>
                        <a:pt x="587" y="12"/>
                      </a:lnTo>
                      <a:lnTo>
                        <a:pt x="594" y="56"/>
                      </a:lnTo>
                      <a:lnTo>
                        <a:pt x="577" y="54"/>
                      </a:lnTo>
                      <a:lnTo>
                        <a:pt x="573" y="34"/>
                      </a:lnTo>
                      <a:lnTo>
                        <a:pt x="292" y="51"/>
                      </a:lnTo>
                      <a:lnTo>
                        <a:pt x="273" y="19"/>
                      </a:lnTo>
                      <a:lnTo>
                        <a:pt x="2" y="42"/>
                      </a:lnTo>
                      <a:lnTo>
                        <a:pt x="0" y="6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30" name="Freeform 40">
                  <a:extLst>
                    <a:ext uri="{FF2B5EF4-FFF2-40B4-BE49-F238E27FC236}">
                      <a16:creationId xmlns:a16="http://schemas.microsoft.com/office/drawing/2014/main" xmlns="" id="{0311E034-290F-4F9F-BBF5-634FE882C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8675" y="6316663"/>
                  <a:ext cx="74613" cy="42863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5" y="14"/>
                    </a:cxn>
                    <a:cxn ang="0">
                      <a:pos x="18" y="10"/>
                    </a:cxn>
                    <a:cxn ang="0">
                      <a:pos x="40" y="0"/>
                    </a:cxn>
                    <a:cxn ang="0">
                      <a:pos x="47" y="8"/>
                    </a:cxn>
                    <a:cxn ang="0">
                      <a:pos x="23" y="15"/>
                    </a:cxn>
                    <a:cxn ang="0">
                      <a:pos x="15" y="15"/>
                    </a:cxn>
                    <a:cxn ang="0">
                      <a:pos x="15" y="27"/>
                    </a:cxn>
                    <a:cxn ang="0">
                      <a:pos x="0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7" h="27">
                      <a:moveTo>
                        <a:pt x="0" y="25"/>
                      </a:moveTo>
                      <a:lnTo>
                        <a:pt x="5" y="14"/>
                      </a:lnTo>
                      <a:lnTo>
                        <a:pt x="18" y="10"/>
                      </a:lnTo>
                      <a:lnTo>
                        <a:pt x="40" y="0"/>
                      </a:lnTo>
                      <a:lnTo>
                        <a:pt x="47" y="8"/>
                      </a:lnTo>
                      <a:lnTo>
                        <a:pt x="23" y="15"/>
                      </a:lnTo>
                      <a:lnTo>
                        <a:pt x="15" y="15"/>
                      </a:lnTo>
                      <a:lnTo>
                        <a:pt x="15" y="27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31" name="Freeform 41">
                  <a:extLst>
                    <a:ext uri="{FF2B5EF4-FFF2-40B4-BE49-F238E27FC236}">
                      <a16:creationId xmlns:a16="http://schemas.microsoft.com/office/drawing/2014/main" xmlns="" id="{4D0A9DCD-2E52-41A0-8DC9-6B550159F8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2338" y="6259513"/>
                  <a:ext cx="96838" cy="65088"/>
                </a:xfrm>
                <a:custGeom>
                  <a:avLst/>
                  <a:gdLst/>
                  <a:ahLst/>
                  <a:cxnLst>
                    <a:cxn ang="0">
                      <a:pos x="5" y="41"/>
                    </a:cxn>
                    <a:cxn ang="0">
                      <a:pos x="61" y="0"/>
                    </a:cxn>
                    <a:cxn ang="0">
                      <a:pos x="0" y="36"/>
                    </a:cxn>
                    <a:cxn ang="0">
                      <a:pos x="5" y="41"/>
                    </a:cxn>
                    <a:cxn ang="0">
                      <a:pos x="5" y="41"/>
                    </a:cxn>
                  </a:cxnLst>
                  <a:rect l="0" t="0" r="r" b="b"/>
                  <a:pathLst>
                    <a:path w="61" h="41">
                      <a:moveTo>
                        <a:pt x="5" y="41"/>
                      </a:moveTo>
                      <a:lnTo>
                        <a:pt x="61" y="0"/>
                      </a:lnTo>
                      <a:lnTo>
                        <a:pt x="0" y="36"/>
                      </a:lnTo>
                      <a:lnTo>
                        <a:pt x="5" y="41"/>
                      </a:lnTo>
                      <a:lnTo>
                        <a:pt x="5" y="4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32" name="Freeform 42">
                  <a:extLst>
                    <a:ext uri="{FF2B5EF4-FFF2-40B4-BE49-F238E27FC236}">
                      <a16:creationId xmlns:a16="http://schemas.microsoft.com/office/drawing/2014/main" xmlns="" id="{CF57EFEE-76DD-4D1E-A890-E92A82B5B1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2350" y="6200775"/>
                  <a:ext cx="26988" cy="57150"/>
                </a:xfrm>
                <a:custGeom>
                  <a:avLst/>
                  <a:gdLst/>
                  <a:ahLst/>
                  <a:cxnLst>
                    <a:cxn ang="0">
                      <a:pos x="5" y="36"/>
                    </a:cxn>
                    <a:cxn ang="0">
                      <a:pos x="12" y="26"/>
                    </a:cxn>
                    <a:cxn ang="0">
                      <a:pos x="17" y="0"/>
                    </a:cxn>
                    <a:cxn ang="0">
                      <a:pos x="8" y="24"/>
                    </a:cxn>
                    <a:cxn ang="0">
                      <a:pos x="0" y="32"/>
                    </a:cxn>
                    <a:cxn ang="0">
                      <a:pos x="5" y="36"/>
                    </a:cxn>
                    <a:cxn ang="0">
                      <a:pos x="5" y="36"/>
                    </a:cxn>
                  </a:cxnLst>
                  <a:rect l="0" t="0" r="r" b="b"/>
                  <a:pathLst>
                    <a:path w="17" h="36">
                      <a:moveTo>
                        <a:pt x="5" y="36"/>
                      </a:moveTo>
                      <a:lnTo>
                        <a:pt x="12" y="26"/>
                      </a:lnTo>
                      <a:lnTo>
                        <a:pt x="17" y="0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5" y="36"/>
                      </a:lnTo>
                      <a:lnTo>
                        <a:pt x="5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4EBE7348-3945-4CC2-95E7-7636F56A528E}"/>
                  </a:ext>
                </a:extLst>
              </p:cNvPr>
              <p:cNvGrpSpPr/>
              <p:nvPr/>
            </p:nvGrpSpPr>
            <p:grpSpPr>
              <a:xfrm>
                <a:off x="4366081" y="1520303"/>
                <a:ext cx="2312733" cy="1711774"/>
                <a:chOff x="4910987" y="1225050"/>
                <a:chExt cx="2339283" cy="1676513"/>
              </a:xfrm>
            </p:grpSpPr>
            <p:sp>
              <p:nvSpPr>
                <p:cNvPr id="125" name="Freeform 19">
                  <a:extLst>
                    <a:ext uri="{FF2B5EF4-FFF2-40B4-BE49-F238E27FC236}">
                      <a16:creationId xmlns:a16="http://schemas.microsoft.com/office/drawing/2014/main" xmlns="" id="{E1290226-A76F-4366-8422-586267B71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0987" y="1232393"/>
                  <a:ext cx="1017588" cy="623888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592" y="29"/>
                    </a:cxn>
                    <a:cxn ang="0">
                      <a:pos x="596" y="127"/>
                    </a:cxn>
                    <a:cxn ang="0">
                      <a:pos x="621" y="207"/>
                    </a:cxn>
                    <a:cxn ang="0">
                      <a:pos x="624" y="310"/>
                    </a:cxn>
                    <a:cxn ang="0">
                      <a:pos x="641" y="393"/>
                    </a:cxn>
                    <a:cxn ang="0">
                      <a:pos x="304" y="383"/>
                    </a:cxn>
                    <a:cxn ang="0">
                      <a:pos x="0" y="361"/>
                    </a:cxn>
                    <a:cxn ang="0">
                      <a:pos x="34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641" h="393">
                      <a:moveTo>
                        <a:pt x="34" y="0"/>
                      </a:moveTo>
                      <a:lnTo>
                        <a:pt x="592" y="29"/>
                      </a:lnTo>
                      <a:lnTo>
                        <a:pt x="596" y="127"/>
                      </a:lnTo>
                      <a:lnTo>
                        <a:pt x="621" y="207"/>
                      </a:lnTo>
                      <a:lnTo>
                        <a:pt x="624" y="310"/>
                      </a:lnTo>
                      <a:lnTo>
                        <a:pt x="641" y="393"/>
                      </a:lnTo>
                      <a:lnTo>
                        <a:pt x="304" y="383"/>
                      </a:lnTo>
                      <a:lnTo>
                        <a:pt x="0" y="361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26" name="Freeform 24">
                  <a:extLst>
                    <a:ext uri="{FF2B5EF4-FFF2-40B4-BE49-F238E27FC236}">
                      <a16:creationId xmlns:a16="http://schemas.microsoft.com/office/drawing/2014/main" xmlns="" id="{DA111F88-823C-4D76-91D8-9B6FCADE4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5869" y="1225050"/>
                  <a:ext cx="1006475" cy="1095375"/>
                </a:xfrm>
                <a:custGeom>
                  <a:avLst/>
                  <a:gdLst/>
                  <a:ahLst/>
                  <a:cxnLst>
                    <a:cxn ang="0">
                      <a:pos x="4" y="131"/>
                    </a:cxn>
                    <a:cxn ang="0">
                      <a:pos x="29" y="211"/>
                    </a:cxn>
                    <a:cxn ang="0">
                      <a:pos x="32" y="314"/>
                    </a:cxn>
                    <a:cxn ang="0">
                      <a:pos x="49" y="397"/>
                    </a:cxn>
                    <a:cxn ang="0">
                      <a:pos x="26" y="439"/>
                    </a:cxn>
                    <a:cxn ang="0">
                      <a:pos x="60" y="470"/>
                    </a:cxn>
                    <a:cxn ang="0">
                      <a:pos x="58" y="690"/>
                    </a:cxn>
                    <a:cxn ang="0">
                      <a:pos x="521" y="680"/>
                    </a:cxn>
                    <a:cxn ang="0">
                      <a:pos x="512" y="638"/>
                    </a:cxn>
                    <a:cxn ang="0">
                      <a:pos x="463" y="600"/>
                    </a:cxn>
                    <a:cxn ang="0">
                      <a:pos x="438" y="573"/>
                    </a:cxn>
                    <a:cxn ang="0">
                      <a:pos x="375" y="534"/>
                    </a:cxn>
                    <a:cxn ang="0">
                      <a:pos x="377" y="470"/>
                    </a:cxn>
                    <a:cxn ang="0">
                      <a:pos x="363" y="429"/>
                    </a:cxn>
                    <a:cxn ang="0">
                      <a:pos x="416" y="368"/>
                    </a:cxn>
                    <a:cxn ang="0">
                      <a:pos x="412" y="307"/>
                    </a:cxn>
                    <a:cxn ang="0">
                      <a:pos x="497" y="244"/>
                    </a:cxn>
                    <a:cxn ang="0">
                      <a:pos x="517" y="209"/>
                    </a:cxn>
                    <a:cxn ang="0">
                      <a:pos x="634" y="148"/>
                    </a:cxn>
                    <a:cxn ang="0">
                      <a:pos x="582" y="126"/>
                    </a:cxn>
                    <a:cxn ang="0">
                      <a:pos x="536" y="129"/>
                    </a:cxn>
                    <a:cxn ang="0">
                      <a:pos x="526" y="112"/>
                    </a:cxn>
                    <a:cxn ang="0">
                      <a:pos x="441" y="111"/>
                    </a:cxn>
                    <a:cxn ang="0">
                      <a:pos x="385" y="95"/>
                    </a:cxn>
                    <a:cxn ang="0">
                      <a:pos x="268" y="83"/>
                    </a:cxn>
                    <a:cxn ang="0">
                      <a:pos x="251" y="63"/>
                    </a:cxn>
                    <a:cxn ang="0">
                      <a:pos x="204" y="43"/>
                    </a:cxn>
                    <a:cxn ang="0">
                      <a:pos x="195" y="0"/>
                    </a:cxn>
                    <a:cxn ang="0">
                      <a:pos x="165" y="0"/>
                    </a:cxn>
                    <a:cxn ang="0">
                      <a:pos x="165" y="33"/>
                    </a:cxn>
                    <a:cxn ang="0">
                      <a:pos x="0" y="33"/>
                    </a:cxn>
                    <a:cxn ang="0">
                      <a:pos x="4" y="131"/>
                    </a:cxn>
                    <a:cxn ang="0">
                      <a:pos x="4" y="131"/>
                    </a:cxn>
                  </a:cxnLst>
                  <a:rect l="0" t="0" r="r" b="b"/>
                  <a:pathLst>
                    <a:path w="634" h="690">
                      <a:moveTo>
                        <a:pt x="4" y="131"/>
                      </a:moveTo>
                      <a:lnTo>
                        <a:pt x="29" y="211"/>
                      </a:lnTo>
                      <a:lnTo>
                        <a:pt x="32" y="314"/>
                      </a:lnTo>
                      <a:lnTo>
                        <a:pt x="49" y="397"/>
                      </a:lnTo>
                      <a:lnTo>
                        <a:pt x="26" y="439"/>
                      </a:lnTo>
                      <a:lnTo>
                        <a:pt x="60" y="470"/>
                      </a:lnTo>
                      <a:lnTo>
                        <a:pt x="58" y="690"/>
                      </a:lnTo>
                      <a:lnTo>
                        <a:pt x="521" y="680"/>
                      </a:lnTo>
                      <a:lnTo>
                        <a:pt x="512" y="638"/>
                      </a:lnTo>
                      <a:lnTo>
                        <a:pt x="463" y="600"/>
                      </a:lnTo>
                      <a:lnTo>
                        <a:pt x="438" y="573"/>
                      </a:lnTo>
                      <a:lnTo>
                        <a:pt x="375" y="534"/>
                      </a:lnTo>
                      <a:lnTo>
                        <a:pt x="377" y="470"/>
                      </a:lnTo>
                      <a:lnTo>
                        <a:pt x="363" y="429"/>
                      </a:lnTo>
                      <a:lnTo>
                        <a:pt x="416" y="368"/>
                      </a:lnTo>
                      <a:lnTo>
                        <a:pt x="412" y="307"/>
                      </a:lnTo>
                      <a:lnTo>
                        <a:pt x="497" y="244"/>
                      </a:lnTo>
                      <a:lnTo>
                        <a:pt x="517" y="209"/>
                      </a:lnTo>
                      <a:lnTo>
                        <a:pt x="634" y="148"/>
                      </a:lnTo>
                      <a:lnTo>
                        <a:pt x="582" y="126"/>
                      </a:lnTo>
                      <a:lnTo>
                        <a:pt x="536" y="129"/>
                      </a:lnTo>
                      <a:lnTo>
                        <a:pt x="526" y="112"/>
                      </a:lnTo>
                      <a:lnTo>
                        <a:pt x="441" y="111"/>
                      </a:lnTo>
                      <a:lnTo>
                        <a:pt x="385" y="95"/>
                      </a:lnTo>
                      <a:lnTo>
                        <a:pt x="268" y="83"/>
                      </a:lnTo>
                      <a:lnTo>
                        <a:pt x="251" y="63"/>
                      </a:lnTo>
                      <a:lnTo>
                        <a:pt x="204" y="43"/>
                      </a:lnTo>
                      <a:lnTo>
                        <a:pt x="195" y="0"/>
                      </a:lnTo>
                      <a:lnTo>
                        <a:pt x="165" y="0"/>
                      </a:lnTo>
                      <a:lnTo>
                        <a:pt x="165" y="33"/>
                      </a:lnTo>
                      <a:lnTo>
                        <a:pt x="0" y="33"/>
                      </a:lnTo>
                      <a:lnTo>
                        <a:pt x="4" y="131"/>
                      </a:lnTo>
                      <a:lnTo>
                        <a:pt x="4" y="1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27" name="Freeform 25">
                  <a:extLst>
                    <a:ext uri="{FF2B5EF4-FFF2-40B4-BE49-F238E27FC236}">
                      <a16:creationId xmlns:a16="http://schemas.microsoft.com/office/drawing/2014/main" xmlns="" id="{B1967D36-2B97-4FE0-A671-61B7895C3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23872" y="2304663"/>
                  <a:ext cx="923925" cy="596900"/>
                </a:xfrm>
                <a:custGeom>
                  <a:avLst/>
                  <a:gdLst/>
                  <a:ahLst/>
                  <a:cxnLst>
                    <a:cxn ang="0">
                      <a:pos x="0" y="37"/>
                    </a:cxn>
                    <a:cxn ang="0">
                      <a:pos x="12" y="58"/>
                    </a:cxn>
                    <a:cxn ang="0">
                      <a:pos x="5" y="80"/>
                    </a:cxn>
                    <a:cxn ang="0">
                      <a:pos x="12" y="132"/>
                    </a:cxn>
                    <a:cxn ang="0">
                      <a:pos x="39" y="207"/>
                    </a:cxn>
                    <a:cxn ang="0">
                      <a:pos x="39" y="229"/>
                    </a:cxn>
                    <a:cxn ang="0">
                      <a:pos x="58" y="264"/>
                    </a:cxn>
                    <a:cxn ang="0">
                      <a:pos x="66" y="320"/>
                    </a:cxn>
                    <a:cxn ang="0">
                      <a:pos x="61" y="337"/>
                    </a:cxn>
                    <a:cxn ang="0">
                      <a:pos x="73" y="356"/>
                    </a:cxn>
                    <a:cxn ang="0">
                      <a:pos x="450" y="347"/>
                    </a:cxn>
                    <a:cxn ang="0">
                      <a:pos x="477" y="376"/>
                    </a:cxn>
                    <a:cxn ang="0">
                      <a:pos x="516" y="292"/>
                    </a:cxn>
                    <a:cxn ang="0">
                      <a:pos x="504" y="259"/>
                    </a:cxn>
                    <a:cxn ang="0">
                      <a:pos x="568" y="208"/>
                    </a:cxn>
                    <a:cxn ang="0">
                      <a:pos x="582" y="171"/>
                    </a:cxn>
                    <a:cxn ang="0">
                      <a:pos x="534" y="117"/>
                    </a:cxn>
                    <a:cxn ang="0">
                      <a:pos x="485" y="61"/>
                    </a:cxn>
                    <a:cxn ang="0">
                      <a:pos x="477" y="0"/>
                    </a:cxn>
                    <a:cxn ang="0">
                      <a:pos x="14" y="10"/>
                    </a:cxn>
                    <a:cxn ang="0">
                      <a:pos x="0" y="8"/>
                    </a:cxn>
                    <a:cxn ang="0">
                      <a:pos x="0" y="37"/>
                    </a:cxn>
                    <a:cxn ang="0">
                      <a:pos x="0" y="37"/>
                    </a:cxn>
                  </a:cxnLst>
                  <a:rect l="0" t="0" r="r" b="b"/>
                  <a:pathLst>
                    <a:path w="582" h="376">
                      <a:moveTo>
                        <a:pt x="0" y="37"/>
                      </a:moveTo>
                      <a:lnTo>
                        <a:pt x="12" y="58"/>
                      </a:lnTo>
                      <a:lnTo>
                        <a:pt x="5" y="80"/>
                      </a:lnTo>
                      <a:lnTo>
                        <a:pt x="12" y="132"/>
                      </a:lnTo>
                      <a:lnTo>
                        <a:pt x="39" y="207"/>
                      </a:lnTo>
                      <a:lnTo>
                        <a:pt x="39" y="229"/>
                      </a:lnTo>
                      <a:lnTo>
                        <a:pt x="58" y="264"/>
                      </a:lnTo>
                      <a:lnTo>
                        <a:pt x="66" y="320"/>
                      </a:lnTo>
                      <a:lnTo>
                        <a:pt x="61" y="337"/>
                      </a:lnTo>
                      <a:lnTo>
                        <a:pt x="73" y="356"/>
                      </a:lnTo>
                      <a:lnTo>
                        <a:pt x="450" y="347"/>
                      </a:lnTo>
                      <a:lnTo>
                        <a:pt x="477" y="376"/>
                      </a:lnTo>
                      <a:lnTo>
                        <a:pt x="516" y="292"/>
                      </a:lnTo>
                      <a:lnTo>
                        <a:pt x="504" y="259"/>
                      </a:lnTo>
                      <a:lnTo>
                        <a:pt x="568" y="208"/>
                      </a:lnTo>
                      <a:lnTo>
                        <a:pt x="582" y="171"/>
                      </a:lnTo>
                      <a:lnTo>
                        <a:pt x="534" y="117"/>
                      </a:lnTo>
                      <a:lnTo>
                        <a:pt x="485" y="61"/>
                      </a:lnTo>
                      <a:lnTo>
                        <a:pt x="477" y="0"/>
                      </a:lnTo>
                      <a:lnTo>
                        <a:pt x="14" y="10"/>
                      </a:lnTo>
                      <a:lnTo>
                        <a:pt x="0" y="8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xmlns="" id="{94972B93-40C3-42AE-BCD1-8EDDC3DDFB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9532" y="1657972"/>
                  <a:ext cx="820738" cy="836613"/>
                </a:xfrm>
                <a:custGeom>
                  <a:avLst/>
                  <a:gdLst/>
                  <a:ahLst/>
                  <a:cxnLst>
                    <a:cxn ang="0">
                      <a:pos x="14" y="200"/>
                    </a:cxn>
                    <a:cxn ang="0">
                      <a:pos x="12" y="264"/>
                    </a:cxn>
                    <a:cxn ang="0">
                      <a:pos x="75" y="303"/>
                    </a:cxn>
                    <a:cxn ang="0">
                      <a:pos x="100" y="330"/>
                    </a:cxn>
                    <a:cxn ang="0">
                      <a:pos x="149" y="368"/>
                    </a:cxn>
                    <a:cxn ang="0">
                      <a:pos x="158" y="410"/>
                    </a:cxn>
                    <a:cxn ang="0">
                      <a:pos x="166" y="471"/>
                    </a:cxn>
                    <a:cxn ang="0">
                      <a:pos x="215" y="527"/>
                    </a:cxn>
                    <a:cxn ang="0">
                      <a:pos x="471" y="512"/>
                    </a:cxn>
                    <a:cxn ang="0">
                      <a:pos x="456" y="430"/>
                    </a:cxn>
                    <a:cxn ang="0">
                      <a:pos x="480" y="307"/>
                    </a:cxn>
                    <a:cxn ang="0">
                      <a:pos x="478" y="273"/>
                    </a:cxn>
                    <a:cxn ang="0">
                      <a:pos x="517" y="176"/>
                    </a:cxn>
                    <a:cxn ang="0">
                      <a:pos x="507" y="173"/>
                    </a:cxn>
                    <a:cxn ang="0">
                      <a:pos x="483" y="229"/>
                    </a:cxn>
                    <a:cxn ang="0">
                      <a:pos x="463" y="232"/>
                    </a:cxn>
                    <a:cxn ang="0">
                      <a:pos x="453" y="256"/>
                    </a:cxn>
                    <a:cxn ang="0">
                      <a:pos x="432" y="271"/>
                    </a:cxn>
                    <a:cxn ang="0">
                      <a:pos x="448" y="220"/>
                    </a:cxn>
                    <a:cxn ang="0">
                      <a:pos x="463" y="200"/>
                    </a:cxn>
                    <a:cxn ang="0">
                      <a:pos x="436" y="127"/>
                    </a:cxn>
                    <a:cxn ang="0">
                      <a:pos x="417" y="122"/>
                    </a:cxn>
                    <a:cxn ang="0">
                      <a:pos x="409" y="105"/>
                    </a:cxn>
                    <a:cxn ang="0">
                      <a:pos x="209" y="42"/>
                    </a:cxn>
                    <a:cxn ang="0">
                      <a:pos x="185" y="30"/>
                    </a:cxn>
                    <a:cxn ang="0">
                      <a:pos x="170" y="42"/>
                    </a:cxn>
                    <a:cxn ang="0">
                      <a:pos x="164" y="39"/>
                    </a:cxn>
                    <a:cxn ang="0">
                      <a:pos x="173" y="17"/>
                    </a:cxn>
                    <a:cxn ang="0">
                      <a:pos x="178" y="3"/>
                    </a:cxn>
                    <a:cxn ang="0">
                      <a:pos x="171" y="0"/>
                    </a:cxn>
                    <a:cxn ang="0">
                      <a:pos x="90" y="34"/>
                    </a:cxn>
                    <a:cxn ang="0">
                      <a:pos x="80" y="34"/>
                    </a:cxn>
                    <a:cxn ang="0">
                      <a:pos x="64" y="27"/>
                    </a:cxn>
                    <a:cxn ang="0">
                      <a:pos x="49" y="37"/>
                    </a:cxn>
                    <a:cxn ang="0">
                      <a:pos x="53" y="98"/>
                    </a:cxn>
                    <a:cxn ang="0">
                      <a:pos x="0" y="159"/>
                    </a:cxn>
                    <a:cxn ang="0">
                      <a:pos x="14" y="200"/>
                    </a:cxn>
                    <a:cxn ang="0">
                      <a:pos x="14" y="200"/>
                    </a:cxn>
                  </a:cxnLst>
                  <a:rect l="0" t="0" r="r" b="b"/>
                  <a:pathLst>
                    <a:path w="517" h="527">
                      <a:moveTo>
                        <a:pt x="14" y="200"/>
                      </a:moveTo>
                      <a:lnTo>
                        <a:pt x="12" y="264"/>
                      </a:lnTo>
                      <a:lnTo>
                        <a:pt x="75" y="303"/>
                      </a:lnTo>
                      <a:lnTo>
                        <a:pt x="100" y="330"/>
                      </a:lnTo>
                      <a:lnTo>
                        <a:pt x="149" y="368"/>
                      </a:lnTo>
                      <a:lnTo>
                        <a:pt x="158" y="410"/>
                      </a:lnTo>
                      <a:lnTo>
                        <a:pt x="166" y="471"/>
                      </a:lnTo>
                      <a:lnTo>
                        <a:pt x="215" y="527"/>
                      </a:lnTo>
                      <a:lnTo>
                        <a:pt x="471" y="512"/>
                      </a:lnTo>
                      <a:lnTo>
                        <a:pt x="456" y="430"/>
                      </a:lnTo>
                      <a:lnTo>
                        <a:pt x="480" y="307"/>
                      </a:lnTo>
                      <a:lnTo>
                        <a:pt x="478" y="273"/>
                      </a:lnTo>
                      <a:lnTo>
                        <a:pt x="517" y="176"/>
                      </a:lnTo>
                      <a:lnTo>
                        <a:pt x="507" y="173"/>
                      </a:lnTo>
                      <a:lnTo>
                        <a:pt x="483" y="229"/>
                      </a:lnTo>
                      <a:lnTo>
                        <a:pt x="463" y="232"/>
                      </a:lnTo>
                      <a:lnTo>
                        <a:pt x="453" y="256"/>
                      </a:lnTo>
                      <a:lnTo>
                        <a:pt x="432" y="271"/>
                      </a:lnTo>
                      <a:lnTo>
                        <a:pt x="448" y="220"/>
                      </a:lnTo>
                      <a:lnTo>
                        <a:pt x="463" y="200"/>
                      </a:lnTo>
                      <a:lnTo>
                        <a:pt x="436" y="127"/>
                      </a:lnTo>
                      <a:lnTo>
                        <a:pt x="417" y="122"/>
                      </a:lnTo>
                      <a:lnTo>
                        <a:pt x="409" y="105"/>
                      </a:lnTo>
                      <a:lnTo>
                        <a:pt x="209" y="42"/>
                      </a:lnTo>
                      <a:lnTo>
                        <a:pt x="185" y="30"/>
                      </a:lnTo>
                      <a:lnTo>
                        <a:pt x="170" y="42"/>
                      </a:lnTo>
                      <a:lnTo>
                        <a:pt x="164" y="39"/>
                      </a:lnTo>
                      <a:lnTo>
                        <a:pt x="173" y="17"/>
                      </a:lnTo>
                      <a:lnTo>
                        <a:pt x="178" y="3"/>
                      </a:lnTo>
                      <a:lnTo>
                        <a:pt x="171" y="0"/>
                      </a:lnTo>
                      <a:lnTo>
                        <a:pt x="90" y="34"/>
                      </a:lnTo>
                      <a:lnTo>
                        <a:pt x="80" y="34"/>
                      </a:lnTo>
                      <a:lnTo>
                        <a:pt x="64" y="27"/>
                      </a:lnTo>
                      <a:lnTo>
                        <a:pt x="49" y="37"/>
                      </a:lnTo>
                      <a:lnTo>
                        <a:pt x="53" y="98"/>
                      </a:lnTo>
                      <a:lnTo>
                        <a:pt x="0" y="159"/>
                      </a:lnTo>
                      <a:lnTo>
                        <a:pt x="14" y="200"/>
                      </a:lnTo>
                      <a:lnTo>
                        <a:pt x="14" y="200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xmlns="" id="{0C1A8FD1-B569-443D-B221-EF317884B5EF}"/>
                  </a:ext>
                </a:extLst>
              </p:cNvPr>
              <p:cNvGrpSpPr/>
              <p:nvPr/>
            </p:nvGrpSpPr>
            <p:grpSpPr>
              <a:xfrm>
                <a:off x="7618180" y="3322925"/>
                <a:ext cx="1315622" cy="1500815"/>
                <a:chOff x="8172712" y="3127229"/>
                <a:chExt cx="1330725" cy="1469900"/>
              </a:xfrm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xmlns="" id="{5916AC4F-13EA-42DC-995F-16311639D4E6}"/>
                    </a:ext>
                  </a:extLst>
                </p:cNvPr>
                <p:cNvGrpSpPr/>
                <p:nvPr/>
              </p:nvGrpSpPr>
              <p:grpSpPr>
                <a:xfrm>
                  <a:off x="8172712" y="3617641"/>
                  <a:ext cx="1319213" cy="979488"/>
                  <a:chOff x="8060952" y="3770041"/>
                  <a:chExt cx="1319213" cy="979488"/>
                </a:xfrm>
              </p:grpSpPr>
              <p:sp>
                <p:nvSpPr>
                  <p:cNvPr id="123" name="Freeform 48">
                    <a:extLst>
                      <a:ext uri="{FF2B5EF4-FFF2-40B4-BE49-F238E27FC236}">
                        <a16:creationId xmlns:a16="http://schemas.microsoft.com/office/drawing/2014/main" xmlns="" id="{0968B5CD-47A3-419A-AACD-BA9B4A88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60952" y="3770041"/>
                    <a:ext cx="1319213" cy="576263"/>
                  </a:xfrm>
                  <a:custGeom>
                    <a:avLst/>
                    <a:gdLst/>
                    <a:ahLst/>
                    <a:cxnLst>
                      <a:cxn ang="0">
                        <a:pos x="0" y="312"/>
                      </a:cxn>
                      <a:cxn ang="0">
                        <a:pos x="119" y="296"/>
                      </a:cxn>
                      <a:cxn ang="0">
                        <a:pos x="190" y="263"/>
                      </a:cxn>
                      <a:cxn ang="0">
                        <a:pos x="323" y="249"/>
                      </a:cxn>
                      <a:cxn ang="0">
                        <a:pos x="377" y="283"/>
                      </a:cxn>
                      <a:cxn ang="0">
                        <a:pos x="463" y="271"/>
                      </a:cxn>
                      <a:cxn ang="0">
                        <a:pos x="594" y="363"/>
                      </a:cxn>
                      <a:cxn ang="0">
                        <a:pos x="645" y="351"/>
                      </a:cxn>
                      <a:cxn ang="0">
                        <a:pos x="718" y="246"/>
                      </a:cxn>
                      <a:cxn ang="0">
                        <a:pos x="777" y="224"/>
                      </a:cxn>
                      <a:cxn ang="0">
                        <a:pos x="794" y="193"/>
                      </a:cxn>
                      <a:cxn ang="0">
                        <a:pos x="731" y="203"/>
                      </a:cxn>
                      <a:cxn ang="0">
                        <a:pos x="714" y="183"/>
                      </a:cxn>
                      <a:cxn ang="0">
                        <a:pos x="753" y="173"/>
                      </a:cxn>
                      <a:cxn ang="0">
                        <a:pos x="752" y="159"/>
                      </a:cxn>
                      <a:cxn ang="0">
                        <a:pos x="709" y="144"/>
                      </a:cxn>
                      <a:cxn ang="0">
                        <a:pos x="765" y="124"/>
                      </a:cxn>
                      <a:cxn ang="0">
                        <a:pos x="762" y="146"/>
                      </a:cxn>
                      <a:cxn ang="0">
                        <a:pos x="797" y="146"/>
                      </a:cxn>
                      <a:cxn ang="0">
                        <a:pos x="818" y="107"/>
                      </a:cxn>
                      <a:cxn ang="0">
                        <a:pos x="831" y="105"/>
                      </a:cxn>
                      <a:cxn ang="0">
                        <a:pos x="823" y="73"/>
                      </a:cxn>
                      <a:cxn ang="0">
                        <a:pos x="797" y="105"/>
                      </a:cxn>
                      <a:cxn ang="0">
                        <a:pos x="772" y="32"/>
                      </a:cxn>
                      <a:cxn ang="0">
                        <a:pos x="789" y="29"/>
                      </a:cxn>
                      <a:cxn ang="0">
                        <a:pos x="813" y="49"/>
                      </a:cxn>
                      <a:cxn ang="0">
                        <a:pos x="796" y="15"/>
                      </a:cxn>
                      <a:cxn ang="0">
                        <a:pos x="777" y="0"/>
                      </a:cxn>
                      <a:cxn ang="0">
                        <a:pos x="480" y="56"/>
                      </a:cxn>
                      <a:cxn ang="0">
                        <a:pos x="236" y="86"/>
                      </a:cxn>
                      <a:cxn ang="0">
                        <a:pos x="202" y="152"/>
                      </a:cxn>
                      <a:cxn ang="0">
                        <a:pos x="148" y="164"/>
                      </a:cxn>
                      <a:cxn ang="0">
                        <a:pos x="124" y="196"/>
                      </a:cxn>
                      <a:cxn ang="0">
                        <a:pos x="29" y="252"/>
                      </a:cxn>
                      <a:cxn ang="0">
                        <a:pos x="24" y="273"/>
                      </a:cxn>
                      <a:cxn ang="0">
                        <a:pos x="0" y="285"/>
                      </a:cxn>
                      <a:cxn ang="0">
                        <a:pos x="0" y="312"/>
                      </a:cxn>
                      <a:cxn ang="0">
                        <a:pos x="0" y="312"/>
                      </a:cxn>
                    </a:cxnLst>
                    <a:rect l="0" t="0" r="r" b="b"/>
                    <a:pathLst>
                      <a:path w="831" h="363">
                        <a:moveTo>
                          <a:pt x="0" y="312"/>
                        </a:moveTo>
                        <a:lnTo>
                          <a:pt x="119" y="296"/>
                        </a:lnTo>
                        <a:lnTo>
                          <a:pt x="190" y="263"/>
                        </a:lnTo>
                        <a:lnTo>
                          <a:pt x="323" y="249"/>
                        </a:lnTo>
                        <a:lnTo>
                          <a:pt x="377" y="283"/>
                        </a:lnTo>
                        <a:lnTo>
                          <a:pt x="463" y="271"/>
                        </a:lnTo>
                        <a:lnTo>
                          <a:pt x="594" y="363"/>
                        </a:lnTo>
                        <a:lnTo>
                          <a:pt x="645" y="351"/>
                        </a:lnTo>
                        <a:lnTo>
                          <a:pt x="718" y="246"/>
                        </a:lnTo>
                        <a:lnTo>
                          <a:pt x="777" y="224"/>
                        </a:lnTo>
                        <a:lnTo>
                          <a:pt x="794" y="193"/>
                        </a:lnTo>
                        <a:lnTo>
                          <a:pt x="731" y="203"/>
                        </a:lnTo>
                        <a:lnTo>
                          <a:pt x="714" y="183"/>
                        </a:lnTo>
                        <a:lnTo>
                          <a:pt x="753" y="173"/>
                        </a:lnTo>
                        <a:lnTo>
                          <a:pt x="752" y="159"/>
                        </a:lnTo>
                        <a:lnTo>
                          <a:pt x="709" y="144"/>
                        </a:lnTo>
                        <a:lnTo>
                          <a:pt x="765" y="124"/>
                        </a:lnTo>
                        <a:lnTo>
                          <a:pt x="762" y="146"/>
                        </a:lnTo>
                        <a:lnTo>
                          <a:pt x="797" y="146"/>
                        </a:lnTo>
                        <a:lnTo>
                          <a:pt x="818" y="107"/>
                        </a:lnTo>
                        <a:lnTo>
                          <a:pt x="831" y="105"/>
                        </a:lnTo>
                        <a:lnTo>
                          <a:pt x="823" y="73"/>
                        </a:lnTo>
                        <a:lnTo>
                          <a:pt x="797" y="105"/>
                        </a:lnTo>
                        <a:lnTo>
                          <a:pt x="772" y="32"/>
                        </a:lnTo>
                        <a:lnTo>
                          <a:pt x="789" y="29"/>
                        </a:lnTo>
                        <a:lnTo>
                          <a:pt x="813" y="49"/>
                        </a:lnTo>
                        <a:lnTo>
                          <a:pt x="796" y="15"/>
                        </a:lnTo>
                        <a:lnTo>
                          <a:pt x="777" y="0"/>
                        </a:lnTo>
                        <a:lnTo>
                          <a:pt x="480" y="56"/>
                        </a:lnTo>
                        <a:lnTo>
                          <a:pt x="236" y="86"/>
                        </a:lnTo>
                        <a:lnTo>
                          <a:pt x="202" y="152"/>
                        </a:lnTo>
                        <a:lnTo>
                          <a:pt x="148" y="164"/>
                        </a:lnTo>
                        <a:lnTo>
                          <a:pt x="124" y="196"/>
                        </a:lnTo>
                        <a:lnTo>
                          <a:pt x="29" y="252"/>
                        </a:lnTo>
                        <a:lnTo>
                          <a:pt x="24" y="273"/>
                        </a:lnTo>
                        <a:lnTo>
                          <a:pt x="0" y="285"/>
                        </a:lnTo>
                        <a:lnTo>
                          <a:pt x="0" y="312"/>
                        </a:lnTo>
                        <a:lnTo>
                          <a:pt x="0" y="312"/>
                        </a:lnTo>
                        <a:close/>
                      </a:path>
                    </a:pathLst>
                  </a:custGeom>
                  <a:solidFill>
                    <a:srgbClr val="92F6E5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sz="1400"/>
                  </a:p>
                </p:txBody>
              </p:sp>
              <p:sp>
                <p:nvSpPr>
                  <p:cNvPr id="124" name="Freeform 49">
                    <a:extLst>
                      <a:ext uri="{FF2B5EF4-FFF2-40B4-BE49-F238E27FC236}">
                        <a16:creationId xmlns:a16="http://schemas.microsoft.com/office/drawing/2014/main" xmlns="" id="{D2748A13-2E1A-4739-98D8-841891D0FA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8115" y="4165329"/>
                    <a:ext cx="785813" cy="584200"/>
                  </a:xfrm>
                  <a:custGeom>
                    <a:avLst/>
                    <a:gdLst/>
                    <a:ahLst/>
                    <a:cxnLst>
                      <a:cxn ang="0">
                        <a:pos x="20" y="47"/>
                      </a:cxn>
                      <a:cxn ang="0">
                        <a:pos x="91" y="14"/>
                      </a:cxn>
                      <a:cxn ang="0">
                        <a:pos x="224" y="0"/>
                      </a:cxn>
                      <a:cxn ang="0">
                        <a:pos x="278" y="34"/>
                      </a:cxn>
                      <a:cxn ang="0">
                        <a:pos x="364" y="22"/>
                      </a:cxn>
                      <a:cxn ang="0">
                        <a:pos x="495" y="114"/>
                      </a:cxn>
                      <a:cxn ang="0">
                        <a:pos x="437" y="183"/>
                      </a:cxn>
                      <a:cxn ang="0">
                        <a:pos x="441" y="213"/>
                      </a:cxn>
                      <a:cxn ang="0">
                        <a:pos x="341" y="303"/>
                      </a:cxn>
                      <a:cxn ang="0">
                        <a:pos x="325" y="307"/>
                      </a:cxn>
                      <a:cxn ang="0">
                        <a:pos x="317" y="334"/>
                      </a:cxn>
                      <a:cxn ang="0">
                        <a:pos x="297" y="319"/>
                      </a:cxn>
                      <a:cxn ang="0">
                        <a:pos x="315" y="342"/>
                      </a:cxn>
                      <a:cxn ang="0">
                        <a:pos x="297" y="368"/>
                      </a:cxn>
                      <a:cxn ang="0">
                        <a:pos x="278" y="364"/>
                      </a:cxn>
                      <a:cxn ang="0">
                        <a:pos x="210" y="259"/>
                      </a:cxn>
                      <a:cxn ang="0">
                        <a:pos x="64" y="127"/>
                      </a:cxn>
                      <a:cxn ang="0">
                        <a:pos x="0" y="86"/>
                      </a:cxn>
                      <a:cxn ang="0">
                        <a:pos x="20" y="47"/>
                      </a:cxn>
                      <a:cxn ang="0">
                        <a:pos x="20" y="47"/>
                      </a:cxn>
                    </a:cxnLst>
                    <a:rect l="0" t="0" r="r" b="b"/>
                    <a:pathLst>
                      <a:path w="495" h="368">
                        <a:moveTo>
                          <a:pt x="20" y="47"/>
                        </a:moveTo>
                        <a:lnTo>
                          <a:pt x="91" y="14"/>
                        </a:lnTo>
                        <a:lnTo>
                          <a:pt x="224" y="0"/>
                        </a:lnTo>
                        <a:lnTo>
                          <a:pt x="278" y="34"/>
                        </a:lnTo>
                        <a:lnTo>
                          <a:pt x="364" y="22"/>
                        </a:lnTo>
                        <a:lnTo>
                          <a:pt x="495" y="114"/>
                        </a:lnTo>
                        <a:lnTo>
                          <a:pt x="437" y="183"/>
                        </a:lnTo>
                        <a:lnTo>
                          <a:pt x="441" y="213"/>
                        </a:lnTo>
                        <a:lnTo>
                          <a:pt x="341" y="303"/>
                        </a:lnTo>
                        <a:lnTo>
                          <a:pt x="325" y="307"/>
                        </a:lnTo>
                        <a:lnTo>
                          <a:pt x="317" y="334"/>
                        </a:lnTo>
                        <a:lnTo>
                          <a:pt x="297" y="319"/>
                        </a:lnTo>
                        <a:lnTo>
                          <a:pt x="315" y="342"/>
                        </a:lnTo>
                        <a:lnTo>
                          <a:pt x="297" y="368"/>
                        </a:lnTo>
                        <a:lnTo>
                          <a:pt x="278" y="364"/>
                        </a:lnTo>
                        <a:lnTo>
                          <a:pt x="210" y="259"/>
                        </a:lnTo>
                        <a:lnTo>
                          <a:pt x="64" y="127"/>
                        </a:lnTo>
                        <a:lnTo>
                          <a:pt x="0" y="86"/>
                        </a:lnTo>
                        <a:lnTo>
                          <a:pt x="20" y="47"/>
                        </a:lnTo>
                        <a:lnTo>
                          <a:pt x="20" y="47"/>
                        </a:lnTo>
                        <a:close/>
                      </a:path>
                    </a:pathLst>
                  </a:custGeom>
                  <a:solidFill>
                    <a:srgbClr val="92F6E5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sz="1400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xmlns="" id="{0497E07E-A268-411C-A617-914B253C302B}"/>
                    </a:ext>
                  </a:extLst>
                </p:cNvPr>
                <p:cNvGrpSpPr/>
                <p:nvPr/>
              </p:nvGrpSpPr>
              <p:grpSpPr>
                <a:xfrm>
                  <a:off x="8295349" y="3127229"/>
                  <a:ext cx="1208088" cy="658813"/>
                  <a:chOff x="8129215" y="3201399"/>
                  <a:chExt cx="1208088" cy="658813"/>
                </a:xfrm>
              </p:grpSpPr>
              <p:sp>
                <p:nvSpPr>
                  <p:cNvPr id="121" name="Freeform 46">
                    <a:extLst>
                      <a:ext uri="{FF2B5EF4-FFF2-40B4-BE49-F238E27FC236}">
                        <a16:creationId xmlns:a16="http://schemas.microsoft.com/office/drawing/2014/main" xmlns="" id="{1FCEC93F-62DD-44E1-9130-56914462E1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9215" y="3201399"/>
                    <a:ext cx="1195388" cy="658813"/>
                  </a:xfrm>
                  <a:custGeom>
                    <a:avLst/>
                    <a:gdLst/>
                    <a:ahLst/>
                    <a:cxnLst>
                      <a:cxn ang="0">
                        <a:pos x="69" y="371"/>
                      </a:cxn>
                      <a:cxn ang="0">
                        <a:pos x="69" y="360"/>
                      </a:cxn>
                      <a:cxn ang="0">
                        <a:pos x="119" y="313"/>
                      </a:cxn>
                      <a:cxn ang="0">
                        <a:pos x="146" y="283"/>
                      </a:cxn>
                      <a:cxn ang="0">
                        <a:pos x="173" y="313"/>
                      </a:cxn>
                      <a:cxn ang="0">
                        <a:pos x="256" y="281"/>
                      </a:cxn>
                      <a:cxn ang="0">
                        <a:pos x="293" y="274"/>
                      </a:cxn>
                      <a:cxn ang="0">
                        <a:pos x="314" y="250"/>
                      </a:cxn>
                      <a:cxn ang="0">
                        <a:pos x="346" y="123"/>
                      </a:cxn>
                      <a:cxn ang="0">
                        <a:pos x="381" y="138"/>
                      </a:cxn>
                      <a:cxn ang="0">
                        <a:pos x="449" y="0"/>
                      </a:cxn>
                      <a:cxn ang="0">
                        <a:pos x="502" y="30"/>
                      </a:cxn>
                      <a:cxn ang="0">
                        <a:pos x="510" y="5"/>
                      </a:cxn>
                      <a:cxn ang="0">
                        <a:pos x="536" y="11"/>
                      </a:cxn>
                      <a:cxn ang="0">
                        <a:pos x="583" y="55"/>
                      </a:cxn>
                      <a:cxn ang="0">
                        <a:pos x="566" y="96"/>
                      </a:cxn>
                      <a:cxn ang="0">
                        <a:pos x="573" y="115"/>
                      </a:cxn>
                      <a:cxn ang="0">
                        <a:pos x="593" y="106"/>
                      </a:cxn>
                      <a:cxn ang="0">
                        <a:pos x="609" y="125"/>
                      </a:cxn>
                      <a:cxn ang="0">
                        <a:pos x="681" y="149"/>
                      </a:cxn>
                      <a:cxn ang="0">
                        <a:pos x="614" y="145"/>
                      </a:cxn>
                      <a:cxn ang="0">
                        <a:pos x="685" y="208"/>
                      </a:cxn>
                      <a:cxn ang="0">
                        <a:pos x="639" y="201"/>
                      </a:cxn>
                      <a:cxn ang="0">
                        <a:pos x="731" y="259"/>
                      </a:cxn>
                      <a:cxn ang="0">
                        <a:pos x="753" y="298"/>
                      </a:cxn>
                      <a:cxn ang="0">
                        <a:pos x="737" y="293"/>
                      </a:cxn>
                      <a:cxn ang="0">
                        <a:pos x="734" y="303"/>
                      </a:cxn>
                      <a:cxn ang="0">
                        <a:pos x="437" y="359"/>
                      </a:cxn>
                      <a:cxn ang="0">
                        <a:pos x="193" y="389"/>
                      </a:cxn>
                      <a:cxn ang="0">
                        <a:pos x="0" y="415"/>
                      </a:cxn>
                      <a:cxn ang="0">
                        <a:pos x="69" y="371"/>
                      </a:cxn>
                      <a:cxn ang="0">
                        <a:pos x="69" y="371"/>
                      </a:cxn>
                    </a:cxnLst>
                    <a:rect l="0" t="0" r="r" b="b"/>
                    <a:pathLst>
                      <a:path w="753" h="415">
                        <a:moveTo>
                          <a:pt x="69" y="371"/>
                        </a:moveTo>
                        <a:lnTo>
                          <a:pt x="69" y="360"/>
                        </a:lnTo>
                        <a:lnTo>
                          <a:pt x="119" y="313"/>
                        </a:lnTo>
                        <a:lnTo>
                          <a:pt x="146" y="283"/>
                        </a:lnTo>
                        <a:lnTo>
                          <a:pt x="173" y="313"/>
                        </a:lnTo>
                        <a:lnTo>
                          <a:pt x="256" y="281"/>
                        </a:lnTo>
                        <a:lnTo>
                          <a:pt x="293" y="274"/>
                        </a:lnTo>
                        <a:lnTo>
                          <a:pt x="314" y="250"/>
                        </a:lnTo>
                        <a:lnTo>
                          <a:pt x="346" y="123"/>
                        </a:lnTo>
                        <a:lnTo>
                          <a:pt x="381" y="138"/>
                        </a:lnTo>
                        <a:lnTo>
                          <a:pt x="449" y="0"/>
                        </a:lnTo>
                        <a:lnTo>
                          <a:pt x="502" y="30"/>
                        </a:lnTo>
                        <a:lnTo>
                          <a:pt x="510" y="5"/>
                        </a:lnTo>
                        <a:lnTo>
                          <a:pt x="536" y="11"/>
                        </a:lnTo>
                        <a:lnTo>
                          <a:pt x="583" y="55"/>
                        </a:lnTo>
                        <a:lnTo>
                          <a:pt x="566" y="96"/>
                        </a:lnTo>
                        <a:lnTo>
                          <a:pt x="573" y="115"/>
                        </a:lnTo>
                        <a:lnTo>
                          <a:pt x="593" y="106"/>
                        </a:lnTo>
                        <a:lnTo>
                          <a:pt x="609" y="125"/>
                        </a:lnTo>
                        <a:lnTo>
                          <a:pt x="681" y="149"/>
                        </a:lnTo>
                        <a:lnTo>
                          <a:pt x="614" y="145"/>
                        </a:lnTo>
                        <a:lnTo>
                          <a:pt x="685" y="208"/>
                        </a:lnTo>
                        <a:lnTo>
                          <a:pt x="639" y="201"/>
                        </a:lnTo>
                        <a:lnTo>
                          <a:pt x="731" y="259"/>
                        </a:lnTo>
                        <a:lnTo>
                          <a:pt x="753" y="298"/>
                        </a:lnTo>
                        <a:lnTo>
                          <a:pt x="737" y="293"/>
                        </a:lnTo>
                        <a:lnTo>
                          <a:pt x="734" y="303"/>
                        </a:lnTo>
                        <a:lnTo>
                          <a:pt x="437" y="359"/>
                        </a:lnTo>
                        <a:lnTo>
                          <a:pt x="193" y="389"/>
                        </a:lnTo>
                        <a:lnTo>
                          <a:pt x="0" y="415"/>
                        </a:lnTo>
                        <a:lnTo>
                          <a:pt x="69" y="371"/>
                        </a:lnTo>
                        <a:lnTo>
                          <a:pt x="69" y="371"/>
                        </a:lnTo>
                        <a:close/>
                      </a:path>
                    </a:pathLst>
                  </a:custGeom>
                  <a:solidFill>
                    <a:srgbClr val="92F6E5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sz="1400"/>
                  </a:p>
                </p:txBody>
              </p:sp>
              <p:sp>
                <p:nvSpPr>
                  <p:cNvPr id="122" name="Freeform 47">
                    <a:extLst>
                      <a:ext uri="{FF2B5EF4-FFF2-40B4-BE49-F238E27FC236}">
                        <a16:creationId xmlns:a16="http://schemas.microsoft.com/office/drawing/2014/main" xmlns="" id="{7F1DBE13-09D5-4032-B6D3-EF599AD725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72215" y="3383961"/>
                    <a:ext cx="65088" cy="163513"/>
                  </a:xfrm>
                  <a:custGeom>
                    <a:avLst/>
                    <a:gdLst/>
                    <a:ahLst/>
                    <a:cxnLst>
                      <a:cxn ang="0">
                        <a:pos x="0" y="103"/>
                      </a:cxn>
                      <a:cxn ang="0">
                        <a:pos x="14" y="74"/>
                      </a:cxn>
                      <a:cxn ang="0">
                        <a:pos x="29" y="57"/>
                      </a:cxn>
                      <a:cxn ang="0">
                        <a:pos x="41" y="0"/>
                      </a:cxn>
                      <a:cxn ang="0">
                        <a:pos x="16" y="13"/>
                      </a:cxn>
                      <a:cxn ang="0">
                        <a:pos x="0" y="68"/>
                      </a:cxn>
                      <a:cxn ang="0">
                        <a:pos x="0" y="103"/>
                      </a:cxn>
                      <a:cxn ang="0">
                        <a:pos x="0" y="103"/>
                      </a:cxn>
                    </a:cxnLst>
                    <a:rect l="0" t="0" r="r" b="b"/>
                    <a:pathLst>
                      <a:path w="41" h="103">
                        <a:moveTo>
                          <a:pt x="0" y="103"/>
                        </a:moveTo>
                        <a:lnTo>
                          <a:pt x="14" y="74"/>
                        </a:lnTo>
                        <a:lnTo>
                          <a:pt x="29" y="57"/>
                        </a:lnTo>
                        <a:lnTo>
                          <a:pt x="41" y="0"/>
                        </a:lnTo>
                        <a:lnTo>
                          <a:pt x="16" y="13"/>
                        </a:lnTo>
                        <a:lnTo>
                          <a:pt x="0" y="68"/>
                        </a:lnTo>
                        <a:lnTo>
                          <a:pt x="0" y="103"/>
                        </a:lnTo>
                        <a:lnTo>
                          <a:pt x="0" y="103"/>
                        </a:lnTo>
                        <a:close/>
                      </a:path>
                    </a:pathLst>
                  </a:custGeom>
                  <a:solidFill>
                    <a:srgbClr val="92F6E5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spcBef>
                        <a:spcPct val="50000"/>
                      </a:spcBef>
                      <a:defRPr/>
                    </a:pPr>
                    <a:endParaRPr lang="en-US" sz="1400"/>
                  </a:p>
                </p:txBody>
              </p:sp>
            </p:grp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xmlns="" id="{33F64A35-B8CE-4887-8363-257F78641B4B}"/>
                  </a:ext>
                </a:extLst>
              </p:cNvPr>
              <p:cNvGrpSpPr/>
              <p:nvPr/>
            </p:nvGrpSpPr>
            <p:grpSpPr>
              <a:xfrm>
                <a:off x="8168382" y="1761122"/>
                <a:ext cx="1152001" cy="862314"/>
                <a:chOff x="7324464" y="2026099"/>
                <a:chExt cx="1165226" cy="844551"/>
              </a:xfrm>
              <a:solidFill>
                <a:srgbClr val="376092"/>
              </a:solidFill>
            </p:grpSpPr>
            <p:sp>
              <p:nvSpPr>
                <p:cNvPr id="117" name="Freeform 53">
                  <a:extLst>
                    <a:ext uri="{FF2B5EF4-FFF2-40B4-BE49-F238E27FC236}">
                      <a16:creationId xmlns:a16="http://schemas.microsoft.com/office/drawing/2014/main" xmlns="" id="{6F1368BB-9D53-4731-A4C1-A9FD293207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4464" y="2026099"/>
                  <a:ext cx="917575" cy="800100"/>
                </a:xfrm>
                <a:custGeom>
                  <a:avLst/>
                  <a:gdLst/>
                  <a:ahLst/>
                  <a:cxnLst>
                    <a:cxn ang="0">
                      <a:pos x="19" y="461"/>
                    </a:cxn>
                    <a:cxn ang="0">
                      <a:pos x="395" y="392"/>
                    </a:cxn>
                    <a:cxn ang="0">
                      <a:pos x="436" y="432"/>
                    </a:cxn>
                    <a:cxn ang="0">
                      <a:pos x="473" y="453"/>
                    </a:cxn>
                    <a:cxn ang="0">
                      <a:pos x="556" y="480"/>
                    </a:cxn>
                    <a:cxn ang="0">
                      <a:pos x="563" y="504"/>
                    </a:cxn>
                    <a:cxn ang="0">
                      <a:pos x="577" y="473"/>
                    </a:cxn>
                    <a:cxn ang="0">
                      <a:pos x="578" y="429"/>
                    </a:cxn>
                    <a:cxn ang="0">
                      <a:pos x="563" y="349"/>
                    </a:cxn>
                    <a:cxn ang="0">
                      <a:pos x="561" y="265"/>
                    </a:cxn>
                    <a:cxn ang="0">
                      <a:pos x="522" y="141"/>
                    </a:cxn>
                    <a:cxn ang="0">
                      <a:pos x="516" y="87"/>
                    </a:cxn>
                    <a:cxn ang="0">
                      <a:pos x="490" y="0"/>
                    </a:cxn>
                    <a:cxn ang="0">
                      <a:pos x="368" y="27"/>
                    </a:cxn>
                    <a:cxn ang="0">
                      <a:pos x="300" y="100"/>
                    </a:cxn>
                    <a:cxn ang="0">
                      <a:pos x="297" y="119"/>
                    </a:cxn>
                    <a:cxn ang="0">
                      <a:pos x="258" y="161"/>
                    </a:cxn>
                    <a:cxn ang="0">
                      <a:pos x="268" y="176"/>
                    </a:cxn>
                    <a:cxn ang="0">
                      <a:pos x="275" y="188"/>
                    </a:cxn>
                    <a:cxn ang="0">
                      <a:pos x="270" y="192"/>
                    </a:cxn>
                    <a:cxn ang="0">
                      <a:pos x="282" y="209"/>
                    </a:cxn>
                    <a:cxn ang="0">
                      <a:pos x="283" y="224"/>
                    </a:cxn>
                    <a:cxn ang="0">
                      <a:pos x="246" y="258"/>
                    </a:cxn>
                    <a:cxn ang="0">
                      <a:pos x="190" y="275"/>
                    </a:cxn>
                    <a:cxn ang="0">
                      <a:pos x="177" y="285"/>
                    </a:cxn>
                    <a:cxn ang="0">
                      <a:pos x="155" y="276"/>
                    </a:cxn>
                    <a:cxn ang="0">
                      <a:pos x="94" y="283"/>
                    </a:cxn>
                    <a:cxn ang="0">
                      <a:pos x="46" y="302"/>
                    </a:cxn>
                    <a:cxn ang="0">
                      <a:pos x="46" y="324"/>
                    </a:cxn>
                    <a:cxn ang="0">
                      <a:pos x="56" y="341"/>
                    </a:cxn>
                    <a:cxn ang="0">
                      <a:pos x="63" y="339"/>
                    </a:cxn>
                    <a:cxn ang="0">
                      <a:pos x="70" y="360"/>
                    </a:cxn>
                    <a:cxn ang="0">
                      <a:pos x="58" y="368"/>
                    </a:cxn>
                    <a:cxn ang="0">
                      <a:pos x="51" y="385"/>
                    </a:cxn>
                    <a:cxn ang="0">
                      <a:pos x="0" y="432"/>
                    </a:cxn>
                    <a:cxn ang="0">
                      <a:pos x="19" y="461"/>
                    </a:cxn>
                    <a:cxn ang="0">
                      <a:pos x="19" y="461"/>
                    </a:cxn>
                  </a:cxnLst>
                  <a:rect l="0" t="0" r="r" b="b"/>
                  <a:pathLst>
                    <a:path w="578" h="504">
                      <a:moveTo>
                        <a:pt x="19" y="461"/>
                      </a:moveTo>
                      <a:lnTo>
                        <a:pt x="395" y="392"/>
                      </a:lnTo>
                      <a:lnTo>
                        <a:pt x="436" y="432"/>
                      </a:lnTo>
                      <a:lnTo>
                        <a:pt x="473" y="453"/>
                      </a:lnTo>
                      <a:lnTo>
                        <a:pt x="556" y="480"/>
                      </a:lnTo>
                      <a:lnTo>
                        <a:pt x="563" y="504"/>
                      </a:lnTo>
                      <a:lnTo>
                        <a:pt x="577" y="473"/>
                      </a:lnTo>
                      <a:lnTo>
                        <a:pt x="578" y="429"/>
                      </a:lnTo>
                      <a:lnTo>
                        <a:pt x="563" y="349"/>
                      </a:lnTo>
                      <a:lnTo>
                        <a:pt x="561" y="265"/>
                      </a:lnTo>
                      <a:lnTo>
                        <a:pt x="522" y="141"/>
                      </a:lnTo>
                      <a:lnTo>
                        <a:pt x="516" y="87"/>
                      </a:lnTo>
                      <a:lnTo>
                        <a:pt x="490" y="0"/>
                      </a:lnTo>
                      <a:lnTo>
                        <a:pt x="368" y="27"/>
                      </a:lnTo>
                      <a:lnTo>
                        <a:pt x="300" y="100"/>
                      </a:lnTo>
                      <a:lnTo>
                        <a:pt x="297" y="119"/>
                      </a:lnTo>
                      <a:lnTo>
                        <a:pt x="258" y="161"/>
                      </a:lnTo>
                      <a:lnTo>
                        <a:pt x="268" y="176"/>
                      </a:lnTo>
                      <a:lnTo>
                        <a:pt x="275" y="188"/>
                      </a:lnTo>
                      <a:lnTo>
                        <a:pt x="270" y="192"/>
                      </a:lnTo>
                      <a:lnTo>
                        <a:pt x="282" y="209"/>
                      </a:lnTo>
                      <a:lnTo>
                        <a:pt x="283" y="224"/>
                      </a:lnTo>
                      <a:lnTo>
                        <a:pt x="246" y="258"/>
                      </a:lnTo>
                      <a:lnTo>
                        <a:pt x="190" y="275"/>
                      </a:lnTo>
                      <a:lnTo>
                        <a:pt x="177" y="285"/>
                      </a:lnTo>
                      <a:lnTo>
                        <a:pt x="155" y="276"/>
                      </a:lnTo>
                      <a:lnTo>
                        <a:pt x="94" y="283"/>
                      </a:lnTo>
                      <a:lnTo>
                        <a:pt x="46" y="302"/>
                      </a:lnTo>
                      <a:lnTo>
                        <a:pt x="46" y="324"/>
                      </a:lnTo>
                      <a:lnTo>
                        <a:pt x="56" y="341"/>
                      </a:lnTo>
                      <a:lnTo>
                        <a:pt x="63" y="339"/>
                      </a:lnTo>
                      <a:lnTo>
                        <a:pt x="70" y="360"/>
                      </a:lnTo>
                      <a:lnTo>
                        <a:pt x="58" y="368"/>
                      </a:lnTo>
                      <a:lnTo>
                        <a:pt x="51" y="385"/>
                      </a:lnTo>
                      <a:lnTo>
                        <a:pt x="0" y="432"/>
                      </a:lnTo>
                      <a:lnTo>
                        <a:pt x="19" y="461"/>
                      </a:lnTo>
                      <a:lnTo>
                        <a:pt x="19" y="46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18" name="Freeform 55">
                  <a:extLst>
                    <a:ext uri="{FF2B5EF4-FFF2-40B4-BE49-F238E27FC236}">
                      <a16:creationId xmlns:a16="http://schemas.microsoft.com/office/drawing/2014/main" xmlns="" id="{05F3DF8E-278B-4CC2-B2A9-682598AAFA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5527" y="2707137"/>
                  <a:ext cx="284163" cy="163513"/>
                </a:xfrm>
                <a:custGeom>
                  <a:avLst/>
                  <a:gdLst/>
                  <a:ahLst/>
                  <a:cxnLst>
                    <a:cxn ang="0">
                      <a:pos x="13" y="103"/>
                    </a:cxn>
                    <a:cxn ang="0">
                      <a:pos x="76" y="68"/>
                    </a:cxn>
                    <a:cxn ang="0">
                      <a:pos x="118" y="47"/>
                    </a:cxn>
                    <a:cxn ang="0">
                      <a:pos x="74" y="80"/>
                    </a:cxn>
                    <a:cxn ang="0">
                      <a:pos x="78" y="81"/>
                    </a:cxn>
                    <a:cxn ang="0">
                      <a:pos x="145" y="36"/>
                    </a:cxn>
                    <a:cxn ang="0">
                      <a:pos x="179" y="5"/>
                    </a:cxn>
                    <a:cxn ang="0">
                      <a:pos x="176" y="0"/>
                    </a:cxn>
                    <a:cxn ang="0">
                      <a:pos x="145" y="17"/>
                    </a:cxn>
                    <a:cxn ang="0">
                      <a:pos x="142" y="15"/>
                    </a:cxn>
                    <a:cxn ang="0">
                      <a:pos x="127" y="36"/>
                    </a:cxn>
                    <a:cxn ang="0">
                      <a:pos x="117" y="36"/>
                    </a:cxn>
                    <a:cxn ang="0">
                      <a:pos x="140" y="0"/>
                    </a:cxn>
                    <a:cxn ang="0">
                      <a:pos x="117" y="25"/>
                    </a:cxn>
                    <a:cxn ang="0">
                      <a:pos x="35" y="54"/>
                    </a:cxn>
                    <a:cxn ang="0">
                      <a:pos x="20" y="75"/>
                    </a:cxn>
                    <a:cxn ang="0">
                      <a:pos x="6" y="78"/>
                    </a:cxn>
                    <a:cxn ang="0">
                      <a:pos x="0" y="93"/>
                    </a:cxn>
                    <a:cxn ang="0">
                      <a:pos x="13" y="103"/>
                    </a:cxn>
                    <a:cxn ang="0">
                      <a:pos x="13" y="103"/>
                    </a:cxn>
                  </a:cxnLst>
                  <a:rect l="0" t="0" r="r" b="b"/>
                  <a:pathLst>
                    <a:path w="179" h="103">
                      <a:moveTo>
                        <a:pt x="13" y="103"/>
                      </a:moveTo>
                      <a:lnTo>
                        <a:pt x="76" y="68"/>
                      </a:lnTo>
                      <a:lnTo>
                        <a:pt x="118" y="47"/>
                      </a:lnTo>
                      <a:lnTo>
                        <a:pt x="74" y="80"/>
                      </a:lnTo>
                      <a:lnTo>
                        <a:pt x="78" y="81"/>
                      </a:lnTo>
                      <a:lnTo>
                        <a:pt x="145" y="36"/>
                      </a:lnTo>
                      <a:lnTo>
                        <a:pt x="179" y="5"/>
                      </a:lnTo>
                      <a:lnTo>
                        <a:pt x="176" y="0"/>
                      </a:lnTo>
                      <a:lnTo>
                        <a:pt x="145" y="17"/>
                      </a:lnTo>
                      <a:lnTo>
                        <a:pt x="142" y="15"/>
                      </a:lnTo>
                      <a:lnTo>
                        <a:pt x="127" y="36"/>
                      </a:lnTo>
                      <a:lnTo>
                        <a:pt x="117" y="36"/>
                      </a:lnTo>
                      <a:lnTo>
                        <a:pt x="140" y="0"/>
                      </a:lnTo>
                      <a:lnTo>
                        <a:pt x="117" y="25"/>
                      </a:lnTo>
                      <a:lnTo>
                        <a:pt x="35" y="54"/>
                      </a:lnTo>
                      <a:lnTo>
                        <a:pt x="20" y="75"/>
                      </a:lnTo>
                      <a:lnTo>
                        <a:pt x="6" y="78"/>
                      </a:lnTo>
                      <a:lnTo>
                        <a:pt x="0" y="93"/>
                      </a:lnTo>
                      <a:lnTo>
                        <a:pt x="13" y="103"/>
                      </a:lnTo>
                      <a:lnTo>
                        <a:pt x="13" y="10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67" name="Group 123">
                <a:extLst>
                  <a:ext uri="{FF2B5EF4-FFF2-40B4-BE49-F238E27FC236}">
                    <a16:creationId xmlns:a16="http://schemas.microsoft.com/office/drawing/2014/main" xmlns="" id="{DBE941C4-7032-4841-9FA5-A1A8051BAB34}"/>
                  </a:ext>
                </a:extLst>
              </p:cNvPr>
              <p:cNvGrpSpPr/>
              <p:nvPr/>
            </p:nvGrpSpPr>
            <p:grpSpPr>
              <a:xfrm>
                <a:off x="9027318" y="1109709"/>
                <a:ext cx="849091" cy="1376135"/>
                <a:chOff x="7737475" y="1708150"/>
                <a:chExt cx="858838" cy="1347788"/>
              </a:xfrm>
              <a:solidFill>
                <a:srgbClr val="0000FF"/>
              </a:solidFill>
            </p:grpSpPr>
            <p:sp>
              <p:nvSpPr>
                <p:cNvPr id="109" name="Freeform 56">
                  <a:extLst>
                    <a:ext uri="{FF2B5EF4-FFF2-40B4-BE49-F238E27FC236}">
                      <a16:creationId xmlns:a16="http://schemas.microsoft.com/office/drawing/2014/main" xmlns="" id="{D576B86E-8C83-44EA-8EAA-0FCA9C7555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3363" y="2808288"/>
                  <a:ext cx="266700" cy="247650"/>
                </a:xfrm>
                <a:custGeom>
                  <a:avLst/>
                  <a:gdLst/>
                  <a:ahLst/>
                  <a:cxnLst>
                    <a:cxn ang="0">
                      <a:pos x="15" y="112"/>
                    </a:cxn>
                    <a:cxn ang="0">
                      <a:pos x="14" y="156"/>
                    </a:cxn>
                    <a:cxn ang="0">
                      <a:pos x="27" y="153"/>
                    </a:cxn>
                    <a:cxn ang="0">
                      <a:pos x="59" y="129"/>
                    </a:cxn>
                    <a:cxn ang="0">
                      <a:pos x="70" y="109"/>
                    </a:cxn>
                    <a:cxn ang="0">
                      <a:pos x="76" y="112"/>
                    </a:cxn>
                    <a:cxn ang="0">
                      <a:pos x="121" y="100"/>
                    </a:cxn>
                    <a:cxn ang="0">
                      <a:pos x="121" y="93"/>
                    </a:cxn>
                    <a:cxn ang="0">
                      <a:pos x="129" y="97"/>
                    </a:cxn>
                    <a:cxn ang="0">
                      <a:pos x="137" y="90"/>
                    </a:cxn>
                    <a:cxn ang="0">
                      <a:pos x="149" y="88"/>
                    </a:cxn>
                    <a:cxn ang="0">
                      <a:pos x="168" y="80"/>
                    </a:cxn>
                    <a:cxn ang="0">
                      <a:pos x="151" y="0"/>
                    </a:cxn>
                    <a:cxn ang="0">
                      <a:pos x="0" y="32"/>
                    </a:cxn>
                    <a:cxn ang="0">
                      <a:pos x="15" y="112"/>
                    </a:cxn>
                    <a:cxn ang="0">
                      <a:pos x="15" y="112"/>
                    </a:cxn>
                  </a:cxnLst>
                  <a:rect l="0" t="0" r="r" b="b"/>
                  <a:pathLst>
                    <a:path w="168" h="156">
                      <a:moveTo>
                        <a:pt x="15" y="112"/>
                      </a:moveTo>
                      <a:lnTo>
                        <a:pt x="14" y="156"/>
                      </a:lnTo>
                      <a:lnTo>
                        <a:pt x="27" y="153"/>
                      </a:lnTo>
                      <a:lnTo>
                        <a:pt x="59" y="129"/>
                      </a:lnTo>
                      <a:lnTo>
                        <a:pt x="70" y="109"/>
                      </a:lnTo>
                      <a:lnTo>
                        <a:pt x="76" y="112"/>
                      </a:lnTo>
                      <a:lnTo>
                        <a:pt x="121" y="100"/>
                      </a:lnTo>
                      <a:lnTo>
                        <a:pt x="121" y="93"/>
                      </a:lnTo>
                      <a:lnTo>
                        <a:pt x="129" y="97"/>
                      </a:lnTo>
                      <a:lnTo>
                        <a:pt x="137" y="90"/>
                      </a:lnTo>
                      <a:lnTo>
                        <a:pt x="149" y="88"/>
                      </a:lnTo>
                      <a:lnTo>
                        <a:pt x="168" y="80"/>
                      </a:lnTo>
                      <a:lnTo>
                        <a:pt x="151" y="0"/>
                      </a:lnTo>
                      <a:lnTo>
                        <a:pt x="0" y="32"/>
                      </a:lnTo>
                      <a:lnTo>
                        <a:pt x="15" y="112"/>
                      </a:lnTo>
                      <a:lnTo>
                        <a:pt x="15" y="1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10" name="Freeform 57">
                  <a:extLst>
                    <a:ext uri="{FF2B5EF4-FFF2-40B4-BE49-F238E27FC236}">
                      <a16:creationId xmlns:a16="http://schemas.microsoft.com/office/drawing/2014/main" xmlns="" id="{6BD9CE95-1D06-490C-8F0E-AAC97D6BC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3075" y="2795588"/>
                  <a:ext cx="119063" cy="139700"/>
                </a:xfrm>
                <a:custGeom>
                  <a:avLst/>
                  <a:gdLst/>
                  <a:ahLst/>
                  <a:cxnLst>
                    <a:cxn ang="0">
                      <a:pos x="17" y="88"/>
                    </a:cxn>
                    <a:cxn ang="0">
                      <a:pos x="48" y="76"/>
                    </a:cxn>
                    <a:cxn ang="0">
                      <a:pos x="49" y="40"/>
                    </a:cxn>
                    <a:cxn ang="0">
                      <a:pos x="58" y="49"/>
                    </a:cxn>
                    <a:cxn ang="0">
                      <a:pos x="59" y="66"/>
                    </a:cxn>
                    <a:cxn ang="0">
                      <a:pos x="66" y="64"/>
                    </a:cxn>
                    <a:cxn ang="0">
                      <a:pos x="75" y="49"/>
                    </a:cxn>
                    <a:cxn ang="0">
                      <a:pos x="66" y="30"/>
                    </a:cxn>
                    <a:cxn ang="0">
                      <a:pos x="49" y="27"/>
                    </a:cxn>
                    <a:cxn ang="0">
                      <a:pos x="37" y="3"/>
                    </a:cxn>
                    <a:cxn ang="0">
                      <a:pos x="27" y="0"/>
                    </a:cxn>
                    <a:cxn ang="0">
                      <a:pos x="0" y="8"/>
                    </a:cxn>
                    <a:cxn ang="0">
                      <a:pos x="17" y="88"/>
                    </a:cxn>
                    <a:cxn ang="0">
                      <a:pos x="17" y="88"/>
                    </a:cxn>
                  </a:cxnLst>
                  <a:rect l="0" t="0" r="r" b="b"/>
                  <a:pathLst>
                    <a:path w="75" h="88">
                      <a:moveTo>
                        <a:pt x="17" y="88"/>
                      </a:moveTo>
                      <a:lnTo>
                        <a:pt x="48" y="76"/>
                      </a:lnTo>
                      <a:lnTo>
                        <a:pt x="49" y="40"/>
                      </a:lnTo>
                      <a:lnTo>
                        <a:pt x="58" y="49"/>
                      </a:lnTo>
                      <a:lnTo>
                        <a:pt x="59" y="66"/>
                      </a:lnTo>
                      <a:lnTo>
                        <a:pt x="66" y="64"/>
                      </a:lnTo>
                      <a:lnTo>
                        <a:pt x="75" y="49"/>
                      </a:lnTo>
                      <a:lnTo>
                        <a:pt x="66" y="30"/>
                      </a:lnTo>
                      <a:lnTo>
                        <a:pt x="49" y="27"/>
                      </a:lnTo>
                      <a:lnTo>
                        <a:pt x="37" y="3"/>
                      </a:lnTo>
                      <a:lnTo>
                        <a:pt x="27" y="0"/>
                      </a:lnTo>
                      <a:lnTo>
                        <a:pt x="0" y="8"/>
                      </a:lnTo>
                      <a:lnTo>
                        <a:pt x="17" y="88"/>
                      </a:lnTo>
                      <a:lnTo>
                        <a:pt x="17" y="8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11" name="Freeform 58">
                  <a:extLst>
                    <a:ext uri="{FF2B5EF4-FFF2-40B4-BE49-F238E27FC236}">
                      <a16:creationId xmlns:a16="http://schemas.microsoft.com/office/drawing/2014/main" xmlns="" id="{BC08CA57-AA66-4C39-B3CD-B0D0DE592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0188" y="2620963"/>
                  <a:ext cx="517525" cy="252413"/>
                </a:xfrm>
                <a:custGeom>
                  <a:avLst/>
                  <a:gdLst/>
                  <a:ahLst/>
                  <a:cxnLst>
                    <a:cxn ang="0">
                      <a:pos x="2" y="150"/>
                    </a:cxn>
                    <a:cxn ang="0">
                      <a:pos x="153" y="118"/>
                    </a:cxn>
                    <a:cxn ang="0">
                      <a:pos x="180" y="110"/>
                    </a:cxn>
                    <a:cxn ang="0">
                      <a:pos x="190" y="113"/>
                    </a:cxn>
                    <a:cxn ang="0">
                      <a:pos x="202" y="137"/>
                    </a:cxn>
                    <a:cxn ang="0">
                      <a:pos x="219" y="140"/>
                    </a:cxn>
                    <a:cxn ang="0">
                      <a:pos x="228" y="159"/>
                    </a:cxn>
                    <a:cxn ang="0">
                      <a:pos x="240" y="159"/>
                    </a:cxn>
                    <a:cxn ang="0">
                      <a:pos x="251" y="142"/>
                    </a:cxn>
                    <a:cxn ang="0">
                      <a:pos x="255" y="127"/>
                    </a:cxn>
                    <a:cxn ang="0">
                      <a:pos x="268" y="147"/>
                    </a:cxn>
                    <a:cxn ang="0">
                      <a:pos x="326" y="128"/>
                    </a:cxn>
                    <a:cxn ang="0">
                      <a:pos x="324" y="106"/>
                    </a:cxn>
                    <a:cxn ang="0">
                      <a:pos x="307" y="77"/>
                    </a:cxn>
                    <a:cxn ang="0">
                      <a:pos x="297" y="74"/>
                    </a:cxn>
                    <a:cxn ang="0">
                      <a:pos x="289" y="74"/>
                    </a:cxn>
                    <a:cxn ang="0">
                      <a:pos x="290" y="81"/>
                    </a:cxn>
                    <a:cxn ang="0">
                      <a:pos x="304" y="83"/>
                    </a:cxn>
                    <a:cxn ang="0">
                      <a:pos x="309" y="110"/>
                    </a:cxn>
                    <a:cxn ang="0">
                      <a:pos x="285" y="120"/>
                    </a:cxn>
                    <a:cxn ang="0">
                      <a:pos x="251" y="98"/>
                    </a:cxn>
                    <a:cxn ang="0">
                      <a:pos x="240" y="74"/>
                    </a:cxn>
                    <a:cxn ang="0">
                      <a:pos x="224" y="66"/>
                    </a:cxn>
                    <a:cxn ang="0">
                      <a:pos x="223" y="74"/>
                    </a:cxn>
                    <a:cxn ang="0">
                      <a:pos x="209" y="61"/>
                    </a:cxn>
                    <a:cxn ang="0">
                      <a:pos x="221" y="44"/>
                    </a:cxn>
                    <a:cxn ang="0">
                      <a:pos x="231" y="27"/>
                    </a:cxn>
                    <a:cxn ang="0">
                      <a:pos x="211" y="0"/>
                    </a:cxn>
                    <a:cxn ang="0">
                      <a:pos x="180" y="22"/>
                    </a:cxn>
                    <a:cxn ang="0">
                      <a:pos x="72" y="50"/>
                    </a:cxn>
                    <a:cxn ang="0">
                      <a:pos x="0" y="66"/>
                    </a:cxn>
                    <a:cxn ang="0">
                      <a:pos x="2" y="150"/>
                    </a:cxn>
                    <a:cxn ang="0">
                      <a:pos x="2" y="150"/>
                    </a:cxn>
                  </a:cxnLst>
                  <a:rect l="0" t="0" r="r" b="b"/>
                  <a:pathLst>
                    <a:path w="326" h="159">
                      <a:moveTo>
                        <a:pt x="2" y="150"/>
                      </a:moveTo>
                      <a:lnTo>
                        <a:pt x="153" y="118"/>
                      </a:lnTo>
                      <a:lnTo>
                        <a:pt x="180" y="110"/>
                      </a:lnTo>
                      <a:lnTo>
                        <a:pt x="190" y="113"/>
                      </a:lnTo>
                      <a:lnTo>
                        <a:pt x="202" y="137"/>
                      </a:lnTo>
                      <a:lnTo>
                        <a:pt x="219" y="140"/>
                      </a:lnTo>
                      <a:lnTo>
                        <a:pt x="228" y="159"/>
                      </a:lnTo>
                      <a:lnTo>
                        <a:pt x="240" y="159"/>
                      </a:lnTo>
                      <a:lnTo>
                        <a:pt x="251" y="142"/>
                      </a:lnTo>
                      <a:lnTo>
                        <a:pt x="255" y="127"/>
                      </a:lnTo>
                      <a:lnTo>
                        <a:pt x="268" y="147"/>
                      </a:lnTo>
                      <a:lnTo>
                        <a:pt x="326" y="128"/>
                      </a:lnTo>
                      <a:lnTo>
                        <a:pt x="324" y="106"/>
                      </a:lnTo>
                      <a:lnTo>
                        <a:pt x="307" y="77"/>
                      </a:lnTo>
                      <a:lnTo>
                        <a:pt x="297" y="74"/>
                      </a:lnTo>
                      <a:lnTo>
                        <a:pt x="289" y="74"/>
                      </a:lnTo>
                      <a:lnTo>
                        <a:pt x="290" y="81"/>
                      </a:lnTo>
                      <a:lnTo>
                        <a:pt x="304" y="83"/>
                      </a:lnTo>
                      <a:lnTo>
                        <a:pt x="309" y="110"/>
                      </a:lnTo>
                      <a:lnTo>
                        <a:pt x="285" y="120"/>
                      </a:lnTo>
                      <a:lnTo>
                        <a:pt x="251" y="98"/>
                      </a:lnTo>
                      <a:lnTo>
                        <a:pt x="240" y="74"/>
                      </a:lnTo>
                      <a:lnTo>
                        <a:pt x="224" y="66"/>
                      </a:lnTo>
                      <a:lnTo>
                        <a:pt x="223" y="74"/>
                      </a:lnTo>
                      <a:lnTo>
                        <a:pt x="209" y="61"/>
                      </a:lnTo>
                      <a:lnTo>
                        <a:pt x="221" y="44"/>
                      </a:lnTo>
                      <a:lnTo>
                        <a:pt x="231" y="27"/>
                      </a:lnTo>
                      <a:lnTo>
                        <a:pt x="211" y="0"/>
                      </a:lnTo>
                      <a:lnTo>
                        <a:pt x="180" y="22"/>
                      </a:lnTo>
                      <a:lnTo>
                        <a:pt x="72" y="50"/>
                      </a:lnTo>
                      <a:lnTo>
                        <a:pt x="0" y="66"/>
                      </a:lnTo>
                      <a:lnTo>
                        <a:pt x="2" y="150"/>
                      </a:lnTo>
                      <a:lnTo>
                        <a:pt x="2" y="1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12" name="Freeform 59">
                  <a:extLst>
                    <a:ext uri="{FF2B5EF4-FFF2-40B4-BE49-F238E27FC236}">
                      <a16:creationId xmlns:a16="http://schemas.microsoft.com/office/drawing/2014/main" xmlns="" id="{75C6228C-3082-422C-9B02-45ED3CE1A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66113" y="2867025"/>
                  <a:ext cx="44450" cy="34925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1" y="0"/>
                    </a:cxn>
                    <a:cxn ang="0">
                      <a:pos x="28" y="11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28" h="22">
                      <a:moveTo>
                        <a:pt x="0" y="22"/>
                      </a:moveTo>
                      <a:lnTo>
                        <a:pt x="11" y="0"/>
                      </a:lnTo>
                      <a:lnTo>
                        <a:pt x="28" y="11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13" name="Freeform 60">
                  <a:extLst>
                    <a:ext uri="{FF2B5EF4-FFF2-40B4-BE49-F238E27FC236}">
                      <a16:creationId xmlns:a16="http://schemas.microsoft.com/office/drawing/2014/main" xmlns="" id="{EC67BCF1-4965-4095-B8E4-05DF19DA6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1838" y="2862263"/>
                  <a:ext cx="38100" cy="26988"/>
                </a:xfrm>
                <a:custGeom>
                  <a:avLst/>
                  <a:gdLst/>
                  <a:ahLst/>
                  <a:cxnLst>
                    <a:cxn ang="0">
                      <a:pos x="0" y="17"/>
                    </a:cxn>
                    <a:cxn ang="0">
                      <a:pos x="13" y="0"/>
                    </a:cxn>
                    <a:cxn ang="0">
                      <a:pos x="24" y="12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0" y="17"/>
                    </a:cxn>
                  </a:cxnLst>
                  <a:rect l="0" t="0" r="r" b="b"/>
                  <a:pathLst>
                    <a:path w="24" h="17">
                      <a:moveTo>
                        <a:pt x="0" y="17"/>
                      </a:moveTo>
                      <a:lnTo>
                        <a:pt x="13" y="0"/>
                      </a:lnTo>
                      <a:lnTo>
                        <a:pt x="24" y="12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14" name="Freeform 61">
                  <a:extLst>
                    <a:ext uri="{FF2B5EF4-FFF2-40B4-BE49-F238E27FC236}">
                      <a16:creationId xmlns:a16="http://schemas.microsoft.com/office/drawing/2014/main" xmlns="" id="{4083190A-CBA5-4253-A6D6-2291EA666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7475" y="2246313"/>
                  <a:ext cx="250825" cy="479425"/>
                </a:xfrm>
                <a:custGeom>
                  <a:avLst/>
                  <a:gdLst/>
                  <a:ahLst/>
                  <a:cxnLst>
                    <a:cxn ang="0">
                      <a:pos x="26" y="124"/>
                    </a:cxn>
                    <a:cxn ang="0">
                      <a:pos x="32" y="178"/>
                    </a:cxn>
                    <a:cxn ang="0">
                      <a:pos x="71" y="302"/>
                    </a:cxn>
                    <a:cxn ang="0">
                      <a:pos x="143" y="286"/>
                    </a:cxn>
                    <a:cxn ang="0">
                      <a:pos x="138" y="110"/>
                    </a:cxn>
                    <a:cxn ang="0">
                      <a:pos x="155" y="75"/>
                    </a:cxn>
                    <a:cxn ang="0">
                      <a:pos x="158" y="0"/>
                    </a:cxn>
                    <a:cxn ang="0">
                      <a:pos x="0" y="37"/>
                    </a:cxn>
                    <a:cxn ang="0">
                      <a:pos x="26" y="124"/>
                    </a:cxn>
                    <a:cxn ang="0">
                      <a:pos x="26" y="124"/>
                    </a:cxn>
                  </a:cxnLst>
                  <a:rect l="0" t="0" r="r" b="b"/>
                  <a:pathLst>
                    <a:path w="158" h="302">
                      <a:moveTo>
                        <a:pt x="26" y="124"/>
                      </a:moveTo>
                      <a:lnTo>
                        <a:pt x="32" y="178"/>
                      </a:lnTo>
                      <a:lnTo>
                        <a:pt x="71" y="302"/>
                      </a:lnTo>
                      <a:lnTo>
                        <a:pt x="143" y="286"/>
                      </a:lnTo>
                      <a:lnTo>
                        <a:pt x="138" y="110"/>
                      </a:lnTo>
                      <a:lnTo>
                        <a:pt x="155" y="75"/>
                      </a:lnTo>
                      <a:lnTo>
                        <a:pt x="158" y="0"/>
                      </a:lnTo>
                      <a:lnTo>
                        <a:pt x="0" y="37"/>
                      </a:lnTo>
                      <a:lnTo>
                        <a:pt x="26" y="124"/>
                      </a:lnTo>
                      <a:lnTo>
                        <a:pt x="26" y="1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15" name="Freeform 62">
                  <a:extLst>
                    <a:ext uri="{FF2B5EF4-FFF2-40B4-BE49-F238E27FC236}">
                      <a16:creationId xmlns:a16="http://schemas.microsoft.com/office/drawing/2014/main" xmlns="" id="{C4F33ECF-4A7F-4621-A3FA-FAB0AE95B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6550" y="2176463"/>
                  <a:ext cx="230188" cy="523875"/>
                </a:xfrm>
                <a:custGeom>
                  <a:avLst/>
                  <a:gdLst/>
                  <a:ahLst/>
                  <a:cxnLst>
                    <a:cxn ang="0">
                      <a:pos x="0" y="154"/>
                    </a:cxn>
                    <a:cxn ang="0">
                      <a:pos x="17" y="119"/>
                    </a:cxn>
                    <a:cxn ang="0">
                      <a:pos x="20" y="44"/>
                    </a:cxn>
                    <a:cxn ang="0">
                      <a:pos x="18" y="15"/>
                    </a:cxn>
                    <a:cxn ang="0">
                      <a:pos x="47" y="0"/>
                    </a:cxn>
                    <a:cxn ang="0">
                      <a:pos x="113" y="207"/>
                    </a:cxn>
                    <a:cxn ang="0">
                      <a:pos x="145" y="251"/>
                    </a:cxn>
                    <a:cxn ang="0">
                      <a:pos x="144" y="280"/>
                    </a:cxn>
                    <a:cxn ang="0">
                      <a:pos x="113" y="302"/>
                    </a:cxn>
                    <a:cxn ang="0">
                      <a:pos x="5" y="330"/>
                    </a:cxn>
                    <a:cxn ang="0">
                      <a:pos x="0" y="154"/>
                    </a:cxn>
                    <a:cxn ang="0">
                      <a:pos x="0" y="154"/>
                    </a:cxn>
                  </a:cxnLst>
                  <a:rect l="0" t="0" r="r" b="b"/>
                  <a:pathLst>
                    <a:path w="145" h="330">
                      <a:moveTo>
                        <a:pt x="0" y="154"/>
                      </a:moveTo>
                      <a:lnTo>
                        <a:pt x="17" y="119"/>
                      </a:lnTo>
                      <a:lnTo>
                        <a:pt x="20" y="44"/>
                      </a:lnTo>
                      <a:lnTo>
                        <a:pt x="18" y="15"/>
                      </a:lnTo>
                      <a:lnTo>
                        <a:pt x="47" y="0"/>
                      </a:lnTo>
                      <a:lnTo>
                        <a:pt x="113" y="207"/>
                      </a:lnTo>
                      <a:lnTo>
                        <a:pt x="145" y="251"/>
                      </a:lnTo>
                      <a:lnTo>
                        <a:pt x="144" y="280"/>
                      </a:lnTo>
                      <a:lnTo>
                        <a:pt x="113" y="302"/>
                      </a:lnTo>
                      <a:lnTo>
                        <a:pt x="5" y="330"/>
                      </a:lnTo>
                      <a:lnTo>
                        <a:pt x="0" y="154"/>
                      </a:lnTo>
                      <a:lnTo>
                        <a:pt x="0" y="1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16" name="Freeform 63">
                  <a:extLst>
                    <a:ext uri="{FF2B5EF4-FFF2-40B4-BE49-F238E27FC236}">
                      <a16:creationId xmlns:a16="http://schemas.microsoft.com/office/drawing/2014/main" xmlns="" id="{C6C21A95-B48E-480D-A2D4-DBB7F6561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1163" y="1708150"/>
                  <a:ext cx="565150" cy="866775"/>
                </a:xfrm>
                <a:custGeom>
                  <a:avLst/>
                  <a:gdLst/>
                  <a:ahLst/>
                  <a:cxnLst>
                    <a:cxn ang="0">
                      <a:pos x="0" y="295"/>
                    </a:cxn>
                    <a:cxn ang="0">
                      <a:pos x="20" y="297"/>
                    </a:cxn>
                    <a:cxn ang="0">
                      <a:pos x="22" y="261"/>
                    </a:cxn>
                    <a:cxn ang="0">
                      <a:pos x="48" y="212"/>
                    </a:cxn>
                    <a:cxn ang="0">
                      <a:pos x="36" y="176"/>
                    </a:cxn>
                    <a:cxn ang="0">
                      <a:pos x="87" y="5"/>
                    </a:cxn>
                    <a:cxn ang="0">
                      <a:pos x="97" y="5"/>
                    </a:cxn>
                    <a:cxn ang="0">
                      <a:pos x="102" y="27"/>
                    </a:cxn>
                    <a:cxn ang="0">
                      <a:pos x="153" y="9"/>
                    </a:cxn>
                    <a:cxn ang="0">
                      <a:pos x="154" y="0"/>
                    </a:cxn>
                    <a:cxn ang="0">
                      <a:pos x="195" y="9"/>
                    </a:cxn>
                    <a:cxn ang="0">
                      <a:pos x="261" y="178"/>
                    </a:cxn>
                    <a:cxn ang="0">
                      <a:pos x="292" y="180"/>
                    </a:cxn>
                    <a:cxn ang="0">
                      <a:pos x="346" y="242"/>
                    </a:cxn>
                    <a:cxn ang="0">
                      <a:pos x="339" y="254"/>
                    </a:cxn>
                    <a:cxn ang="0">
                      <a:pos x="356" y="254"/>
                    </a:cxn>
                    <a:cxn ang="0">
                      <a:pos x="344" y="285"/>
                    </a:cxn>
                    <a:cxn ang="0">
                      <a:pos x="317" y="303"/>
                    </a:cxn>
                    <a:cxn ang="0">
                      <a:pos x="285" y="320"/>
                    </a:cxn>
                    <a:cxn ang="0">
                      <a:pos x="281" y="341"/>
                    </a:cxn>
                    <a:cxn ang="0">
                      <a:pos x="266" y="322"/>
                    </a:cxn>
                    <a:cxn ang="0">
                      <a:pos x="237" y="344"/>
                    </a:cxn>
                    <a:cxn ang="0">
                      <a:pos x="226" y="344"/>
                    </a:cxn>
                    <a:cxn ang="0">
                      <a:pos x="214" y="330"/>
                    </a:cxn>
                    <a:cxn ang="0">
                      <a:pos x="207" y="397"/>
                    </a:cxn>
                    <a:cxn ang="0">
                      <a:pos x="181" y="407"/>
                    </a:cxn>
                    <a:cxn ang="0">
                      <a:pos x="170" y="432"/>
                    </a:cxn>
                    <a:cxn ang="0">
                      <a:pos x="154" y="432"/>
                    </a:cxn>
                    <a:cxn ang="0">
                      <a:pos x="119" y="469"/>
                    </a:cxn>
                    <a:cxn ang="0">
                      <a:pos x="117" y="500"/>
                    </a:cxn>
                    <a:cxn ang="0">
                      <a:pos x="109" y="512"/>
                    </a:cxn>
                    <a:cxn ang="0">
                      <a:pos x="98" y="546"/>
                    </a:cxn>
                    <a:cxn ang="0">
                      <a:pos x="66" y="502"/>
                    </a:cxn>
                    <a:cxn ang="0">
                      <a:pos x="0" y="295"/>
                    </a:cxn>
                    <a:cxn ang="0">
                      <a:pos x="0" y="295"/>
                    </a:cxn>
                  </a:cxnLst>
                  <a:rect l="0" t="0" r="r" b="b"/>
                  <a:pathLst>
                    <a:path w="356" h="546">
                      <a:moveTo>
                        <a:pt x="0" y="295"/>
                      </a:moveTo>
                      <a:lnTo>
                        <a:pt x="20" y="297"/>
                      </a:lnTo>
                      <a:lnTo>
                        <a:pt x="22" y="261"/>
                      </a:lnTo>
                      <a:lnTo>
                        <a:pt x="48" y="212"/>
                      </a:lnTo>
                      <a:lnTo>
                        <a:pt x="36" y="176"/>
                      </a:lnTo>
                      <a:lnTo>
                        <a:pt x="87" y="5"/>
                      </a:lnTo>
                      <a:lnTo>
                        <a:pt x="97" y="5"/>
                      </a:lnTo>
                      <a:lnTo>
                        <a:pt x="102" y="27"/>
                      </a:lnTo>
                      <a:lnTo>
                        <a:pt x="153" y="9"/>
                      </a:lnTo>
                      <a:lnTo>
                        <a:pt x="154" y="0"/>
                      </a:lnTo>
                      <a:lnTo>
                        <a:pt x="195" y="9"/>
                      </a:lnTo>
                      <a:lnTo>
                        <a:pt x="261" y="178"/>
                      </a:lnTo>
                      <a:lnTo>
                        <a:pt x="292" y="180"/>
                      </a:lnTo>
                      <a:lnTo>
                        <a:pt x="346" y="242"/>
                      </a:lnTo>
                      <a:lnTo>
                        <a:pt x="339" y="254"/>
                      </a:lnTo>
                      <a:lnTo>
                        <a:pt x="356" y="254"/>
                      </a:lnTo>
                      <a:lnTo>
                        <a:pt x="344" y="285"/>
                      </a:lnTo>
                      <a:lnTo>
                        <a:pt x="317" y="303"/>
                      </a:lnTo>
                      <a:lnTo>
                        <a:pt x="285" y="320"/>
                      </a:lnTo>
                      <a:lnTo>
                        <a:pt x="281" y="341"/>
                      </a:lnTo>
                      <a:lnTo>
                        <a:pt x="266" y="322"/>
                      </a:lnTo>
                      <a:lnTo>
                        <a:pt x="237" y="344"/>
                      </a:lnTo>
                      <a:lnTo>
                        <a:pt x="226" y="344"/>
                      </a:lnTo>
                      <a:lnTo>
                        <a:pt x="214" y="330"/>
                      </a:lnTo>
                      <a:lnTo>
                        <a:pt x="207" y="397"/>
                      </a:lnTo>
                      <a:lnTo>
                        <a:pt x="181" y="407"/>
                      </a:lnTo>
                      <a:lnTo>
                        <a:pt x="170" y="432"/>
                      </a:lnTo>
                      <a:lnTo>
                        <a:pt x="154" y="432"/>
                      </a:lnTo>
                      <a:lnTo>
                        <a:pt x="119" y="469"/>
                      </a:lnTo>
                      <a:lnTo>
                        <a:pt x="117" y="500"/>
                      </a:lnTo>
                      <a:lnTo>
                        <a:pt x="109" y="512"/>
                      </a:lnTo>
                      <a:lnTo>
                        <a:pt x="98" y="546"/>
                      </a:lnTo>
                      <a:lnTo>
                        <a:pt x="66" y="502"/>
                      </a:lnTo>
                      <a:lnTo>
                        <a:pt x="0" y="295"/>
                      </a:lnTo>
                      <a:lnTo>
                        <a:pt x="0" y="29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sp>
            <p:nvSpPr>
              <p:cNvPr id="68" name="Freeform 10">
                <a:extLst>
                  <a:ext uri="{FF2B5EF4-FFF2-40B4-BE49-F238E27FC236}">
                    <a16:creationId xmlns:a16="http://schemas.microsoft.com/office/drawing/2014/main" xmlns="" id="{E41E8CB2-09B5-4371-9239-40B26009A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" y="2522412"/>
                <a:ext cx="1213210" cy="2084463"/>
              </a:xfrm>
              <a:custGeom>
                <a:avLst/>
                <a:gdLst>
                  <a:gd name="T0" fmla="*/ 68043401 w 773"/>
                  <a:gd name="T1" fmla="*/ 657761524 h 1286"/>
                  <a:gd name="T2" fmla="*/ 12599981 w 773"/>
                  <a:gd name="T3" fmla="*/ 909775664 h 1286"/>
                  <a:gd name="T4" fmla="*/ 199091456 w 773"/>
                  <a:gd name="T5" fmla="*/ 1315521460 h 1286"/>
                  <a:gd name="T6" fmla="*/ 234373667 w 773"/>
                  <a:gd name="T7" fmla="*/ 1290319907 h 1286"/>
                  <a:gd name="T8" fmla="*/ 289817065 w 773"/>
                  <a:gd name="T9" fmla="*/ 1461690467 h 1286"/>
                  <a:gd name="T10" fmla="*/ 199091456 w 773"/>
                  <a:gd name="T11" fmla="*/ 1340723013 h 1286"/>
                  <a:gd name="T12" fmla="*/ 178930220 w 773"/>
                  <a:gd name="T13" fmla="*/ 1529735454 h 1286"/>
                  <a:gd name="T14" fmla="*/ 282257395 w 773"/>
                  <a:gd name="T15" fmla="*/ 1645661010 h 1286"/>
                  <a:gd name="T16" fmla="*/ 214212432 w 773"/>
                  <a:gd name="T17" fmla="*/ 1801911035 h 1286"/>
                  <a:gd name="T18" fmla="*/ 418345833 w 773"/>
                  <a:gd name="T19" fmla="*/ 2147483647 h 1286"/>
                  <a:gd name="T20" fmla="*/ 370462006 w 773"/>
                  <a:gd name="T21" fmla="*/ 2147483647 h 1286"/>
                  <a:gd name="T22" fmla="*/ 640119423 w 773"/>
                  <a:gd name="T23" fmla="*/ 2147483647 h 1286"/>
                  <a:gd name="T24" fmla="*/ 738404652 w 773"/>
                  <a:gd name="T25" fmla="*/ 2147483647 h 1286"/>
                  <a:gd name="T26" fmla="*/ 849291645 w 773"/>
                  <a:gd name="T27" fmla="*/ 2147483647 h 1286"/>
                  <a:gd name="T28" fmla="*/ 854331954 w 773"/>
                  <a:gd name="T29" fmla="*/ 2147483647 h 1286"/>
                  <a:gd name="T30" fmla="*/ 927417226 w 773"/>
                  <a:gd name="T31" fmla="*/ 2147483647 h 1286"/>
                  <a:gd name="T32" fmla="*/ 1083666801 w 773"/>
                  <a:gd name="T33" fmla="*/ 2147483647 h 1286"/>
                  <a:gd name="T34" fmla="*/ 1083666801 w 773"/>
                  <a:gd name="T35" fmla="*/ 2147483647 h 1286"/>
                  <a:gd name="T36" fmla="*/ 1776708871 w 773"/>
                  <a:gd name="T37" fmla="*/ 2147483647 h 1286"/>
                  <a:gd name="T38" fmla="*/ 1733867040 w 773"/>
                  <a:gd name="T39" fmla="*/ 2147483647 h 1286"/>
                  <a:gd name="T40" fmla="*/ 1756547636 w 773"/>
                  <a:gd name="T41" fmla="*/ 2147483647 h 1286"/>
                  <a:gd name="T42" fmla="*/ 1867434431 w 773"/>
                  <a:gd name="T43" fmla="*/ 2147483647 h 1286"/>
                  <a:gd name="T44" fmla="*/ 1948079372 w 773"/>
                  <a:gd name="T45" fmla="*/ 2147483647 h 1286"/>
                  <a:gd name="T46" fmla="*/ 1900197232 w 773"/>
                  <a:gd name="T47" fmla="*/ 2147483647 h 1286"/>
                  <a:gd name="T48" fmla="*/ 1867434431 w 773"/>
                  <a:gd name="T49" fmla="*/ 2147483647 h 1286"/>
                  <a:gd name="T50" fmla="*/ 874493189 w 773"/>
                  <a:gd name="T51" fmla="*/ 1116428398 h 1286"/>
                  <a:gd name="T52" fmla="*/ 1106347397 w 773"/>
                  <a:gd name="T53" fmla="*/ 252015629 h 1286"/>
                  <a:gd name="T54" fmla="*/ 186491477 w 773"/>
                  <a:gd name="T55" fmla="*/ 0 h 1286"/>
                  <a:gd name="T56" fmla="*/ 161289933 w 773"/>
                  <a:gd name="T57" fmla="*/ 52922492 h 1286"/>
                  <a:gd name="T58" fmla="*/ 0 w 773"/>
                  <a:gd name="T59" fmla="*/ 430945960 h 1286"/>
                  <a:gd name="T60" fmla="*/ 68043401 w 773"/>
                  <a:gd name="T61" fmla="*/ 657761524 h 1286"/>
                  <a:gd name="T62" fmla="*/ 68043401 w 773"/>
                  <a:gd name="T63" fmla="*/ 657761524 h 12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73"/>
                  <a:gd name="T97" fmla="*/ 0 h 1286"/>
                  <a:gd name="T98" fmla="*/ 773 w 773"/>
                  <a:gd name="T99" fmla="*/ 1286 h 12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73" h="1286">
                    <a:moveTo>
                      <a:pt x="27" y="261"/>
                    </a:moveTo>
                    <a:lnTo>
                      <a:pt x="5" y="361"/>
                    </a:lnTo>
                    <a:lnTo>
                      <a:pt x="79" y="522"/>
                    </a:lnTo>
                    <a:lnTo>
                      <a:pt x="93" y="512"/>
                    </a:lnTo>
                    <a:lnTo>
                      <a:pt x="115" y="580"/>
                    </a:lnTo>
                    <a:lnTo>
                      <a:pt x="79" y="532"/>
                    </a:lnTo>
                    <a:lnTo>
                      <a:pt x="71" y="607"/>
                    </a:lnTo>
                    <a:lnTo>
                      <a:pt x="112" y="653"/>
                    </a:lnTo>
                    <a:lnTo>
                      <a:pt x="85" y="715"/>
                    </a:lnTo>
                    <a:lnTo>
                      <a:pt x="166" y="887"/>
                    </a:lnTo>
                    <a:lnTo>
                      <a:pt x="147" y="949"/>
                    </a:lnTo>
                    <a:lnTo>
                      <a:pt x="254" y="998"/>
                    </a:lnTo>
                    <a:lnTo>
                      <a:pt x="293" y="1049"/>
                    </a:lnTo>
                    <a:lnTo>
                      <a:pt x="337" y="1066"/>
                    </a:lnTo>
                    <a:lnTo>
                      <a:pt x="339" y="1097"/>
                    </a:lnTo>
                    <a:lnTo>
                      <a:pt x="368" y="1103"/>
                    </a:lnTo>
                    <a:lnTo>
                      <a:pt x="430" y="1202"/>
                    </a:lnTo>
                    <a:lnTo>
                      <a:pt x="430" y="1271"/>
                    </a:lnTo>
                    <a:lnTo>
                      <a:pt x="705" y="1286"/>
                    </a:lnTo>
                    <a:lnTo>
                      <a:pt x="688" y="1258"/>
                    </a:lnTo>
                    <a:lnTo>
                      <a:pt x="697" y="1217"/>
                    </a:lnTo>
                    <a:lnTo>
                      <a:pt x="741" y="1146"/>
                    </a:lnTo>
                    <a:lnTo>
                      <a:pt x="773" y="1127"/>
                    </a:lnTo>
                    <a:lnTo>
                      <a:pt x="754" y="1102"/>
                    </a:lnTo>
                    <a:lnTo>
                      <a:pt x="741" y="1032"/>
                    </a:lnTo>
                    <a:lnTo>
                      <a:pt x="347" y="443"/>
                    </a:lnTo>
                    <a:lnTo>
                      <a:pt x="439" y="100"/>
                    </a:lnTo>
                    <a:lnTo>
                      <a:pt x="74" y="0"/>
                    </a:lnTo>
                    <a:lnTo>
                      <a:pt x="64" y="21"/>
                    </a:lnTo>
                    <a:lnTo>
                      <a:pt x="0" y="171"/>
                    </a:lnTo>
                    <a:lnTo>
                      <a:pt x="27" y="261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1400"/>
              </a:p>
            </p:txBody>
          </p:sp>
          <p:grpSp>
            <p:nvGrpSpPr>
              <p:cNvPr id="69" name="Group 176">
                <a:extLst>
                  <a:ext uri="{FF2B5EF4-FFF2-40B4-BE49-F238E27FC236}">
                    <a16:creationId xmlns:a16="http://schemas.microsoft.com/office/drawing/2014/main" xmlns="" id="{64CD5D6D-360B-4BF2-8DA8-4A903A560CE8}"/>
                  </a:ext>
                </a:extLst>
              </p:cNvPr>
              <p:cNvGrpSpPr/>
              <p:nvPr/>
            </p:nvGrpSpPr>
            <p:grpSpPr>
              <a:xfrm>
                <a:off x="2096646" y="1324372"/>
                <a:ext cx="2096830" cy="2603147"/>
                <a:chOff x="1518852" y="1634715"/>
                <a:chExt cx="2120901" cy="2549525"/>
              </a:xfrm>
            </p:grpSpPr>
            <p:sp>
              <p:nvSpPr>
                <p:cNvPr id="105" name="Freeform 12">
                  <a:extLst>
                    <a:ext uri="{FF2B5EF4-FFF2-40B4-BE49-F238E27FC236}">
                      <a16:creationId xmlns:a16="http://schemas.microsoft.com/office/drawing/2014/main" xmlns="" id="{CD53A6CC-A88D-4173-8AB8-CE5F6DC7C1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852" y="1634715"/>
                  <a:ext cx="925513" cy="1449388"/>
                </a:xfrm>
                <a:custGeom>
                  <a:avLst/>
                  <a:gdLst/>
                  <a:ahLst/>
                  <a:cxnLst>
                    <a:cxn ang="0">
                      <a:pos x="0" y="810"/>
                    </a:cxn>
                    <a:cxn ang="0">
                      <a:pos x="47" y="617"/>
                    </a:cxn>
                    <a:cxn ang="0">
                      <a:pos x="71" y="562"/>
                    </a:cxn>
                    <a:cxn ang="0">
                      <a:pos x="49" y="539"/>
                    </a:cxn>
                    <a:cxn ang="0">
                      <a:pos x="54" y="515"/>
                    </a:cxn>
                    <a:cxn ang="0">
                      <a:pos x="91" y="483"/>
                    </a:cxn>
                    <a:cxn ang="0">
                      <a:pos x="149" y="395"/>
                    </a:cxn>
                    <a:cxn ang="0">
                      <a:pos x="128" y="366"/>
                    </a:cxn>
                    <a:cxn ang="0">
                      <a:pos x="120" y="346"/>
                    </a:cxn>
                    <a:cxn ang="0">
                      <a:pos x="123" y="296"/>
                    </a:cxn>
                    <a:cxn ang="0">
                      <a:pos x="195" y="0"/>
                    </a:cxn>
                    <a:cxn ang="0">
                      <a:pos x="271" y="15"/>
                    </a:cxn>
                    <a:cxn ang="0">
                      <a:pos x="245" y="132"/>
                    </a:cxn>
                    <a:cxn ang="0">
                      <a:pos x="262" y="173"/>
                    </a:cxn>
                    <a:cxn ang="0">
                      <a:pos x="264" y="198"/>
                    </a:cxn>
                    <a:cxn ang="0">
                      <a:pos x="256" y="203"/>
                    </a:cxn>
                    <a:cxn ang="0">
                      <a:pos x="284" y="230"/>
                    </a:cxn>
                    <a:cxn ang="0">
                      <a:pos x="315" y="305"/>
                    </a:cxn>
                    <a:cxn ang="0">
                      <a:pos x="325" y="371"/>
                    </a:cxn>
                    <a:cxn ang="0">
                      <a:pos x="330" y="407"/>
                    </a:cxn>
                    <a:cxn ang="0">
                      <a:pos x="308" y="440"/>
                    </a:cxn>
                    <a:cxn ang="0">
                      <a:pos x="323" y="456"/>
                    </a:cxn>
                    <a:cxn ang="0">
                      <a:pos x="364" y="434"/>
                    </a:cxn>
                    <a:cxn ang="0">
                      <a:pos x="391" y="551"/>
                    </a:cxn>
                    <a:cxn ang="0">
                      <a:pos x="410" y="556"/>
                    </a:cxn>
                    <a:cxn ang="0">
                      <a:pos x="413" y="590"/>
                    </a:cxn>
                    <a:cxn ang="0">
                      <a:pos x="466" y="603"/>
                    </a:cxn>
                    <a:cxn ang="0">
                      <a:pos x="547" y="605"/>
                    </a:cxn>
                    <a:cxn ang="0">
                      <a:pos x="583" y="620"/>
                    </a:cxn>
                    <a:cxn ang="0">
                      <a:pos x="532" y="913"/>
                    </a:cxn>
                    <a:cxn ang="0">
                      <a:pos x="264" y="866"/>
                    </a:cxn>
                    <a:cxn ang="0">
                      <a:pos x="0" y="810"/>
                    </a:cxn>
                    <a:cxn ang="0">
                      <a:pos x="0" y="810"/>
                    </a:cxn>
                  </a:cxnLst>
                  <a:rect l="0" t="0" r="r" b="b"/>
                  <a:pathLst>
                    <a:path w="583" h="913">
                      <a:moveTo>
                        <a:pt x="0" y="810"/>
                      </a:moveTo>
                      <a:lnTo>
                        <a:pt x="47" y="617"/>
                      </a:lnTo>
                      <a:lnTo>
                        <a:pt x="71" y="562"/>
                      </a:lnTo>
                      <a:lnTo>
                        <a:pt x="49" y="539"/>
                      </a:lnTo>
                      <a:lnTo>
                        <a:pt x="54" y="515"/>
                      </a:lnTo>
                      <a:lnTo>
                        <a:pt x="91" y="483"/>
                      </a:lnTo>
                      <a:lnTo>
                        <a:pt x="149" y="395"/>
                      </a:lnTo>
                      <a:lnTo>
                        <a:pt x="128" y="366"/>
                      </a:lnTo>
                      <a:lnTo>
                        <a:pt x="120" y="346"/>
                      </a:lnTo>
                      <a:lnTo>
                        <a:pt x="123" y="296"/>
                      </a:lnTo>
                      <a:lnTo>
                        <a:pt x="195" y="0"/>
                      </a:lnTo>
                      <a:lnTo>
                        <a:pt x="271" y="15"/>
                      </a:lnTo>
                      <a:lnTo>
                        <a:pt x="245" y="132"/>
                      </a:lnTo>
                      <a:lnTo>
                        <a:pt x="262" y="173"/>
                      </a:lnTo>
                      <a:lnTo>
                        <a:pt x="264" y="198"/>
                      </a:lnTo>
                      <a:lnTo>
                        <a:pt x="256" y="203"/>
                      </a:lnTo>
                      <a:lnTo>
                        <a:pt x="284" y="230"/>
                      </a:lnTo>
                      <a:lnTo>
                        <a:pt x="315" y="305"/>
                      </a:lnTo>
                      <a:lnTo>
                        <a:pt x="325" y="371"/>
                      </a:lnTo>
                      <a:lnTo>
                        <a:pt x="330" y="407"/>
                      </a:lnTo>
                      <a:lnTo>
                        <a:pt x="308" y="440"/>
                      </a:lnTo>
                      <a:lnTo>
                        <a:pt x="323" y="456"/>
                      </a:lnTo>
                      <a:lnTo>
                        <a:pt x="364" y="434"/>
                      </a:lnTo>
                      <a:lnTo>
                        <a:pt x="391" y="551"/>
                      </a:lnTo>
                      <a:lnTo>
                        <a:pt x="410" y="556"/>
                      </a:lnTo>
                      <a:lnTo>
                        <a:pt x="413" y="590"/>
                      </a:lnTo>
                      <a:lnTo>
                        <a:pt x="466" y="603"/>
                      </a:lnTo>
                      <a:lnTo>
                        <a:pt x="547" y="605"/>
                      </a:lnTo>
                      <a:lnTo>
                        <a:pt x="583" y="620"/>
                      </a:lnTo>
                      <a:lnTo>
                        <a:pt x="532" y="913"/>
                      </a:lnTo>
                      <a:lnTo>
                        <a:pt x="264" y="866"/>
                      </a:lnTo>
                      <a:lnTo>
                        <a:pt x="0" y="810"/>
                      </a:lnTo>
                      <a:lnTo>
                        <a:pt x="0" y="810"/>
                      </a:lnTo>
                      <a:close/>
                    </a:path>
                  </a:pathLst>
                </a:custGeom>
                <a:solidFill>
                  <a:srgbClr val="CB9763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06" name="Freeform 13">
                  <a:extLst>
                    <a:ext uri="{FF2B5EF4-FFF2-40B4-BE49-F238E27FC236}">
                      <a16:creationId xmlns:a16="http://schemas.microsoft.com/office/drawing/2014/main" xmlns="" id="{45A1CB40-B2D5-43DC-8977-55E24D7DE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790" y="1658527"/>
                  <a:ext cx="1582738" cy="982663"/>
                </a:xfrm>
                <a:custGeom>
                  <a:avLst/>
                  <a:gdLst/>
                  <a:ahLst/>
                  <a:cxnLst>
                    <a:cxn ang="0">
                      <a:pos x="17" y="158"/>
                    </a:cxn>
                    <a:cxn ang="0">
                      <a:pos x="19" y="183"/>
                    </a:cxn>
                    <a:cxn ang="0">
                      <a:pos x="11" y="188"/>
                    </a:cxn>
                    <a:cxn ang="0">
                      <a:pos x="39" y="215"/>
                    </a:cxn>
                    <a:cxn ang="0">
                      <a:pos x="70" y="290"/>
                    </a:cxn>
                    <a:cxn ang="0">
                      <a:pos x="80" y="356"/>
                    </a:cxn>
                    <a:cxn ang="0">
                      <a:pos x="85" y="392"/>
                    </a:cxn>
                    <a:cxn ang="0">
                      <a:pos x="63" y="425"/>
                    </a:cxn>
                    <a:cxn ang="0">
                      <a:pos x="78" y="441"/>
                    </a:cxn>
                    <a:cxn ang="0">
                      <a:pos x="119" y="419"/>
                    </a:cxn>
                    <a:cxn ang="0">
                      <a:pos x="146" y="536"/>
                    </a:cxn>
                    <a:cxn ang="0">
                      <a:pos x="165" y="541"/>
                    </a:cxn>
                    <a:cxn ang="0">
                      <a:pos x="168" y="575"/>
                    </a:cxn>
                    <a:cxn ang="0">
                      <a:pos x="182" y="592"/>
                    </a:cxn>
                    <a:cxn ang="0">
                      <a:pos x="221" y="588"/>
                    </a:cxn>
                    <a:cxn ang="0">
                      <a:pos x="302" y="590"/>
                    </a:cxn>
                    <a:cxn ang="0">
                      <a:pos x="338" y="605"/>
                    </a:cxn>
                    <a:cxn ang="0">
                      <a:pos x="348" y="544"/>
                    </a:cxn>
                    <a:cxn ang="0">
                      <a:pos x="619" y="585"/>
                    </a:cxn>
                    <a:cxn ang="0">
                      <a:pos x="952" y="619"/>
                    </a:cxn>
                    <a:cxn ang="0">
                      <a:pos x="963" y="507"/>
                    </a:cxn>
                    <a:cxn ang="0">
                      <a:pos x="997" y="146"/>
                    </a:cxn>
                    <a:cxn ang="0">
                      <a:pos x="555" y="95"/>
                    </a:cxn>
                    <a:cxn ang="0">
                      <a:pos x="336" y="59"/>
                    </a:cxn>
                    <a:cxn ang="0">
                      <a:pos x="26" y="0"/>
                    </a:cxn>
                    <a:cxn ang="0">
                      <a:pos x="0" y="117"/>
                    </a:cxn>
                    <a:cxn ang="0">
                      <a:pos x="17" y="158"/>
                    </a:cxn>
                    <a:cxn ang="0">
                      <a:pos x="17" y="158"/>
                    </a:cxn>
                  </a:cxnLst>
                  <a:rect l="0" t="0" r="r" b="b"/>
                  <a:pathLst>
                    <a:path w="997" h="619">
                      <a:moveTo>
                        <a:pt x="17" y="158"/>
                      </a:moveTo>
                      <a:lnTo>
                        <a:pt x="19" y="183"/>
                      </a:lnTo>
                      <a:lnTo>
                        <a:pt x="11" y="188"/>
                      </a:lnTo>
                      <a:lnTo>
                        <a:pt x="39" y="215"/>
                      </a:lnTo>
                      <a:lnTo>
                        <a:pt x="70" y="290"/>
                      </a:lnTo>
                      <a:lnTo>
                        <a:pt x="80" y="356"/>
                      </a:lnTo>
                      <a:lnTo>
                        <a:pt x="85" y="392"/>
                      </a:lnTo>
                      <a:lnTo>
                        <a:pt x="63" y="425"/>
                      </a:lnTo>
                      <a:lnTo>
                        <a:pt x="78" y="441"/>
                      </a:lnTo>
                      <a:lnTo>
                        <a:pt x="119" y="419"/>
                      </a:lnTo>
                      <a:lnTo>
                        <a:pt x="146" y="536"/>
                      </a:lnTo>
                      <a:lnTo>
                        <a:pt x="165" y="541"/>
                      </a:lnTo>
                      <a:lnTo>
                        <a:pt x="168" y="575"/>
                      </a:lnTo>
                      <a:lnTo>
                        <a:pt x="182" y="592"/>
                      </a:lnTo>
                      <a:lnTo>
                        <a:pt x="221" y="588"/>
                      </a:lnTo>
                      <a:lnTo>
                        <a:pt x="302" y="590"/>
                      </a:lnTo>
                      <a:lnTo>
                        <a:pt x="338" y="605"/>
                      </a:lnTo>
                      <a:lnTo>
                        <a:pt x="348" y="544"/>
                      </a:lnTo>
                      <a:lnTo>
                        <a:pt x="619" y="585"/>
                      </a:lnTo>
                      <a:lnTo>
                        <a:pt x="952" y="619"/>
                      </a:lnTo>
                      <a:lnTo>
                        <a:pt x="963" y="507"/>
                      </a:lnTo>
                      <a:lnTo>
                        <a:pt x="997" y="146"/>
                      </a:lnTo>
                      <a:lnTo>
                        <a:pt x="555" y="95"/>
                      </a:lnTo>
                      <a:lnTo>
                        <a:pt x="336" y="59"/>
                      </a:lnTo>
                      <a:lnTo>
                        <a:pt x="26" y="0"/>
                      </a:lnTo>
                      <a:lnTo>
                        <a:pt x="0" y="117"/>
                      </a:lnTo>
                      <a:lnTo>
                        <a:pt x="17" y="158"/>
                      </a:lnTo>
                      <a:lnTo>
                        <a:pt x="17" y="158"/>
                      </a:lnTo>
                      <a:close/>
                    </a:path>
                  </a:pathLst>
                </a:custGeom>
                <a:solidFill>
                  <a:srgbClr val="CB9763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07" name="Freeform 15">
                  <a:extLst>
                    <a:ext uri="{FF2B5EF4-FFF2-40B4-BE49-F238E27FC236}">
                      <a16:creationId xmlns:a16="http://schemas.microsoft.com/office/drawing/2014/main" xmlns="" id="{47662D2F-8457-47C4-BA65-1D245FC06D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1652" y="2522127"/>
                  <a:ext cx="1087438" cy="874713"/>
                </a:xfrm>
                <a:custGeom>
                  <a:avLst/>
                  <a:gdLst/>
                  <a:ahLst/>
                  <a:cxnLst>
                    <a:cxn ang="0">
                      <a:pos x="0" y="473"/>
                    </a:cxn>
                    <a:cxn ang="0">
                      <a:pos x="81" y="0"/>
                    </a:cxn>
                    <a:cxn ang="0">
                      <a:pos x="352" y="41"/>
                    </a:cxn>
                    <a:cxn ang="0">
                      <a:pos x="685" y="75"/>
                    </a:cxn>
                    <a:cxn ang="0">
                      <a:pos x="663" y="314"/>
                    </a:cxn>
                    <a:cxn ang="0">
                      <a:pos x="641" y="551"/>
                    </a:cxn>
                    <a:cxn ang="0">
                      <a:pos x="184" y="502"/>
                    </a:cxn>
                    <a:cxn ang="0">
                      <a:pos x="0" y="473"/>
                    </a:cxn>
                    <a:cxn ang="0">
                      <a:pos x="0" y="473"/>
                    </a:cxn>
                  </a:cxnLst>
                  <a:rect l="0" t="0" r="r" b="b"/>
                  <a:pathLst>
                    <a:path w="685" h="551">
                      <a:moveTo>
                        <a:pt x="0" y="473"/>
                      </a:moveTo>
                      <a:lnTo>
                        <a:pt x="81" y="0"/>
                      </a:lnTo>
                      <a:lnTo>
                        <a:pt x="352" y="41"/>
                      </a:lnTo>
                      <a:lnTo>
                        <a:pt x="685" y="75"/>
                      </a:lnTo>
                      <a:lnTo>
                        <a:pt x="663" y="314"/>
                      </a:lnTo>
                      <a:lnTo>
                        <a:pt x="641" y="551"/>
                      </a:lnTo>
                      <a:lnTo>
                        <a:pt x="184" y="502"/>
                      </a:lnTo>
                      <a:lnTo>
                        <a:pt x="0" y="473"/>
                      </a:lnTo>
                      <a:lnTo>
                        <a:pt x="0" y="473"/>
                      </a:lnTo>
                      <a:close/>
                    </a:path>
                  </a:pathLst>
                </a:custGeom>
                <a:solidFill>
                  <a:srgbClr val="CB9763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08" name="Freeform 16">
                  <a:extLst>
                    <a:ext uri="{FF2B5EF4-FFF2-40B4-BE49-F238E27FC236}">
                      <a16:creationId xmlns:a16="http://schemas.microsoft.com/office/drawing/2014/main" xmlns="" id="{ED18F0C5-0527-49FF-952B-A3D7907D9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1040" y="3319052"/>
                  <a:ext cx="1128713" cy="865188"/>
                </a:xfrm>
                <a:custGeom>
                  <a:avLst/>
                  <a:gdLst/>
                  <a:ahLst/>
                  <a:cxnLst>
                    <a:cxn ang="0">
                      <a:pos x="71" y="0"/>
                    </a:cxn>
                    <a:cxn ang="0">
                      <a:pos x="528" y="49"/>
                    </a:cxn>
                    <a:cxn ang="0">
                      <a:pos x="711" y="66"/>
                    </a:cxn>
                    <a:cxn ang="0">
                      <a:pos x="702" y="183"/>
                    </a:cxn>
                    <a:cxn ang="0">
                      <a:pos x="678" y="545"/>
                    </a:cxn>
                    <a:cxn ang="0">
                      <a:pos x="585" y="539"/>
                    </a:cxn>
                    <a:cxn ang="0">
                      <a:pos x="294" y="513"/>
                    </a:cxn>
                    <a:cxn ang="0">
                      <a:pos x="0" y="476"/>
                    </a:cxn>
                    <a:cxn ang="0">
                      <a:pos x="71" y="0"/>
                    </a:cxn>
                    <a:cxn ang="0">
                      <a:pos x="71" y="0"/>
                    </a:cxn>
                  </a:cxnLst>
                  <a:rect l="0" t="0" r="r" b="b"/>
                  <a:pathLst>
                    <a:path w="711" h="545">
                      <a:moveTo>
                        <a:pt x="71" y="0"/>
                      </a:moveTo>
                      <a:lnTo>
                        <a:pt x="528" y="49"/>
                      </a:lnTo>
                      <a:lnTo>
                        <a:pt x="711" y="66"/>
                      </a:lnTo>
                      <a:lnTo>
                        <a:pt x="702" y="183"/>
                      </a:lnTo>
                      <a:lnTo>
                        <a:pt x="678" y="545"/>
                      </a:lnTo>
                      <a:lnTo>
                        <a:pt x="585" y="539"/>
                      </a:lnTo>
                      <a:lnTo>
                        <a:pt x="294" y="513"/>
                      </a:lnTo>
                      <a:lnTo>
                        <a:pt x="0" y="476"/>
                      </a:lnTo>
                      <a:lnTo>
                        <a:pt x="71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CB9763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xmlns="" id="{B583EB6F-4F16-4D5C-AB9A-C3D335623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327" y="2934130"/>
                <a:ext cx="864785" cy="1087617"/>
              </a:xfrm>
              <a:custGeom>
                <a:avLst/>
                <a:gdLst/>
                <a:ahLst/>
                <a:cxnLst>
                  <a:cxn ang="0">
                    <a:pos x="119" y="0"/>
                  </a:cxn>
                  <a:cxn ang="0">
                    <a:pos x="387" y="49"/>
                  </a:cxn>
                  <a:cxn ang="0">
                    <a:pos x="367" y="166"/>
                  </a:cxn>
                  <a:cxn ang="0">
                    <a:pos x="551" y="195"/>
                  </a:cxn>
                  <a:cxn ang="0">
                    <a:pos x="480" y="671"/>
                  </a:cxn>
                  <a:cxn ang="0">
                    <a:pos x="0" y="591"/>
                  </a:cxn>
                  <a:cxn ang="0">
                    <a:pos x="119" y="0"/>
                  </a:cxn>
                  <a:cxn ang="0">
                    <a:pos x="119" y="0"/>
                  </a:cxn>
                </a:cxnLst>
                <a:rect l="0" t="0" r="r" b="b"/>
                <a:pathLst>
                  <a:path w="551" h="671">
                    <a:moveTo>
                      <a:pt x="119" y="0"/>
                    </a:moveTo>
                    <a:lnTo>
                      <a:pt x="387" y="49"/>
                    </a:lnTo>
                    <a:lnTo>
                      <a:pt x="367" y="166"/>
                    </a:lnTo>
                    <a:lnTo>
                      <a:pt x="551" y="195"/>
                    </a:lnTo>
                    <a:lnTo>
                      <a:pt x="480" y="671"/>
                    </a:lnTo>
                    <a:lnTo>
                      <a:pt x="0" y="591"/>
                    </a:lnTo>
                    <a:lnTo>
                      <a:pt x="119" y="0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A6644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400"/>
              </a:p>
            </p:txBody>
          </p:sp>
          <p:sp>
            <p:nvSpPr>
              <p:cNvPr id="71" name="Freeform 11">
                <a:extLst>
                  <a:ext uri="{FF2B5EF4-FFF2-40B4-BE49-F238E27FC236}">
                    <a16:creationId xmlns:a16="http://schemas.microsoft.com/office/drawing/2014/main" xmlns="" id="{451F59C3-BF80-41AF-AB9A-5127C6C83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586" y="2741244"/>
                <a:ext cx="971510" cy="1510668"/>
              </a:xfrm>
              <a:custGeom>
                <a:avLst/>
                <a:gdLst/>
                <a:ahLst/>
                <a:cxnLst>
                  <a:cxn ang="0">
                    <a:pos x="0" y="343"/>
                  </a:cxn>
                  <a:cxn ang="0">
                    <a:pos x="394" y="932"/>
                  </a:cxn>
                  <a:cxn ang="0">
                    <a:pos x="409" y="807"/>
                  </a:cxn>
                  <a:cxn ang="0">
                    <a:pos x="431" y="800"/>
                  </a:cxn>
                  <a:cxn ang="0">
                    <a:pos x="468" y="822"/>
                  </a:cxn>
                  <a:cxn ang="0">
                    <a:pos x="500" y="710"/>
                  </a:cxn>
                  <a:cxn ang="0">
                    <a:pos x="619" y="119"/>
                  </a:cxn>
                  <a:cxn ang="0">
                    <a:pos x="355" y="63"/>
                  </a:cxn>
                  <a:cxn ang="0">
                    <a:pos x="92" y="0"/>
                  </a:cxn>
                  <a:cxn ang="0">
                    <a:pos x="0" y="343"/>
                  </a:cxn>
                  <a:cxn ang="0">
                    <a:pos x="0" y="343"/>
                  </a:cxn>
                </a:cxnLst>
                <a:rect l="0" t="0" r="r" b="b"/>
                <a:pathLst>
                  <a:path w="619" h="932">
                    <a:moveTo>
                      <a:pt x="0" y="343"/>
                    </a:moveTo>
                    <a:lnTo>
                      <a:pt x="394" y="932"/>
                    </a:lnTo>
                    <a:lnTo>
                      <a:pt x="409" y="807"/>
                    </a:lnTo>
                    <a:lnTo>
                      <a:pt x="431" y="800"/>
                    </a:lnTo>
                    <a:lnTo>
                      <a:pt x="468" y="822"/>
                    </a:lnTo>
                    <a:lnTo>
                      <a:pt x="500" y="710"/>
                    </a:lnTo>
                    <a:lnTo>
                      <a:pt x="619" y="119"/>
                    </a:lnTo>
                    <a:lnTo>
                      <a:pt x="355" y="63"/>
                    </a:lnTo>
                    <a:lnTo>
                      <a:pt x="92" y="0"/>
                    </a:lnTo>
                    <a:lnTo>
                      <a:pt x="0" y="343"/>
                    </a:lnTo>
                    <a:lnTo>
                      <a:pt x="0" y="343"/>
                    </a:lnTo>
                    <a:close/>
                  </a:path>
                </a:pathLst>
              </a:custGeom>
              <a:solidFill>
                <a:srgbClr val="A6644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400"/>
              </a:p>
            </p:txBody>
          </p:sp>
          <p:sp>
            <p:nvSpPr>
              <p:cNvPr id="72" name="Freeform 14">
                <a:extLst>
                  <a:ext uri="{FF2B5EF4-FFF2-40B4-BE49-F238E27FC236}">
                    <a16:creationId xmlns:a16="http://schemas.microsoft.com/office/drawing/2014/main" xmlns="" id="{1BA4F604-2393-4FB0-A9F9-39B0C694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188" y="3891965"/>
                <a:ext cx="1042136" cy="1214046"/>
              </a:xfrm>
              <a:custGeom>
                <a:avLst/>
                <a:gdLst/>
                <a:ahLst/>
                <a:cxnLst>
                  <a:cxn ang="0">
                    <a:pos x="42" y="476"/>
                  </a:cxn>
                  <a:cxn ang="0">
                    <a:pos x="25" y="448"/>
                  </a:cxn>
                  <a:cxn ang="0">
                    <a:pos x="34" y="407"/>
                  </a:cxn>
                  <a:cxn ang="0">
                    <a:pos x="78" y="336"/>
                  </a:cxn>
                  <a:cxn ang="0">
                    <a:pos x="110" y="317"/>
                  </a:cxn>
                  <a:cxn ang="0">
                    <a:pos x="91" y="292"/>
                  </a:cxn>
                  <a:cxn ang="0">
                    <a:pos x="78" y="222"/>
                  </a:cxn>
                  <a:cxn ang="0">
                    <a:pos x="93" y="97"/>
                  </a:cxn>
                  <a:cxn ang="0">
                    <a:pos x="115" y="90"/>
                  </a:cxn>
                  <a:cxn ang="0">
                    <a:pos x="152" y="112"/>
                  </a:cxn>
                  <a:cxn ang="0">
                    <a:pos x="184" y="0"/>
                  </a:cxn>
                  <a:cxn ang="0">
                    <a:pos x="664" y="80"/>
                  </a:cxn>
                  <a:cxn ang="0">
                    <a:pos x="564" y="749"/>
                  </a:cxn>
                  <a:cxn ang="0">
                    <a:pos x="417" y="729"/>
                  </a:cxn>
                  <a:cxn ang="0">
                    <a:pos x="325" y="704"/>
                  </a:cxn>
                  <a:cxn ang="0">
                    <a:pos x="137" y="629"/>
                  </a:cxn>
                  <a:cxn ang="0">
                    <a:pos x="0" y="514"/>
                  </a:cxn>
                  <a:cxn ang="0">
                    <a:pos x="42" y="476"/>
                  </a:cxn>
                  <a:cxn ang="0">
                    <a:pos x="42" y="476"/>
                  </a:cxn>
                </a:cxnLst>
                <a:rect l="0" t="0" r="r" b="b"/>
                <a:pathLst>
                  <a:path w="664" h="749">
                    <a:moveTo>
                      <a:pt x="42" y="476"/>
                    </a:moveTo>
                    <a:lnTo>
                      <a:pt x="25" y="448"/>
                    </a:lnTo>
                    <a:lnTo>
                      <a:pt x="34" y="407"/>
                    </a:lnTo>
                    <a:lnTo>
                      <a:pt x="78" y="336"/>
                    </a:lnTo>
                    <a:lnTo>
                      <a:pt x="110" y="317"/>
                    </a:lnTo>
                    <a:lnTo>
                      <a:pt x="91" y="292"/>
                    </a:lnTo>
                    <a:lnTo>
                      <a:pt x="78" y="222"/>
                    </a:lnTo>
                    <a:lnTo>
                      <a:pt x="93" y="97"/>
                    </a:lnTo>
                    <a:lnTo>
                      <a:pt x="115" y="90"/>
                    </a:lnTo>
                    <a:lnTo>
                      <a:pt x="152" y="112"/>
                    </a:lnTo>
                    <a:lnTo>
                      <a:pt x="184" y="0"/>
                    </a:lnTo>
                    <a:lnTo>
                      <a:pt x="664" y="80"/>
                    </a:lnTo>
                    <a:lnTo>
                      <a:pt x="564" y="749"/>
                    </a:lnTo>
                    <a:lnTo>
                      <a:pt x="417" y="729"/>
                    </a:lnTo>
                    <a:lnTo>
                      <a:pt x="325" y="704"/>
                    </a:lnTo>
                    <a:lnTo>
                      <a:pt x="137" y="629"/>
                    </a:lnTo>
                    <a:lnTo>
                      <a:pt x="0" y="514"/>
                    </a:lnTo>
                    <a:lnTo>
                      <a:pt x="42" y="476"/>
                    </a:lnTo>
                    <a:lnTo>
                      <a:pt x="42" y="476"/>
                    </a:lnTo>
                    <a:close/>
                  </a:path>
                </a:pathLst>
              </a:custGeom>
              <a:solidFill>
                <a:srgbClr val="A6644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400"/>
              </a:p>
            </p:txBody>
          </p:sp>
          <p:sp>
            <p:nvSpPr>
              <p:cNvPr id="73" name="Freeform 17">
                <a:extLst>
                  <a:ext uri="{FF2B5EF4-FFF2-40B4-BE49-F238E27FC236}">
                    <a16:creationId xmlns:a16="http://schemas.microsoft.com/office/drawing/2014/main" xmlns="" id="{D5EEF64F-221B-427B-9A23-AB1E64DDF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3731" y="4021746"/>
                <a:ext cx="1075096" cy="1103826"/>
              </a:xfrm>
              <a:custGeom>
                <a:avLst/>
                <a:gdLst/>
                <a:ahLst/>
                <a:cxnLst>
                  <a:cxn ang="0">
                    <a:pos x="87" y="681"/>
                  </a:cxn>
                  <a:cxn ang="0">
                    <a:pos x="95" y="630"/>
                  </a:cxn>
                  <a:cxn ang="0">
                    <a:pos x="266" y="652"/>
                  </a:cxn>
                  <a:cxn ang="0">
                    <a:pos x="258" y="627"/>
                  </a:cxn>
                  <a:cxn ang="0">
                    <a:pos x="629" y="661"/>
                  </a:cxn>
                  <a:cxn ang="0">
                    <a:pos x="685" y="63"/>
                  </a:cxn>
                  <a:cxn ang="0">
                    <a:pos x="394" y="37"/>
                  </a:cxn>
                  <a:cxn ang="0">
                    <a:pos x="100" y="0"/>
                  </a:cxn>
                  <a:cxn ang="0">
                    <a:pos x="0" y="669"/>
                  </a:cxn>
                  <a:cxn ang="0">
                    <a:pos x="87" y="681"/>
                  </a:cxn>
                  <a:cxn ang="0">
                    <a:pos x="87" y="681"/>
                  </a:cxn>
                </a:cxnLst>
                <a:rect l="0" t="0" r="r" b="b"/>
                <a:pathLst>
                  <a:path w="685" h="681">
                    <a:moveTo>
                      <a:pt x="87" y="681"/>
                    </a:moveTo>
                    <a:lnTo>
                      <a:pt x="95" y="630"/>
                    </a:lnTo>
                    <a:lnTo>
                      <a:pt x="266" y="652"/>
                    </a:lnTo>
                    <a:lnTo>
                      <a:pt x="258" y="627"/>
                    </a:lnTo>
                    <a:lnTo>
                      <a:pt x="629" y="661"/>
                    </a:lnTo>
                    <a:lnTo>
                      <a:pt x="685" y="63"/>
                    </a:lnTo>
                    <a:lnTo>
                      <a:pt x="394" y="37"/>
                    </a:lnTo>
                    <a:lnTo>
                      <a:pt x="100" y="0"/>
                    </a:lnTo>
                    <a:lnTo>
                      <a:pt x="0" y="669"/>
                    </a:lnTo>
                    <a:lnTo>
                      <a:pt x="87" y="681"/>
                    </a:lnTo>
                    <a:lnTo>
                      <a:pt x="87" y="681"/>
                    </a:lnTo>
                    <a:close/>
                  </a:path>
                </a:pathLst>
              </a:custGeom>
              <a:solidFill>
                <a:srgbClr val="A6644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400"/>
              </a:p>
            </p:txBody>
          </p:sp>
          <p:grpSp>
            <p:nvGrpSpPr>
              <p:cNvPr id="74" name="Group 129">
                <a:extLst>
                  <a:ext uri="{FF2B5EF4-FFF2-40B4-BE49-F238E27FC236}">
                    <a16:creationId xmlns:a16="http://schemas.microsoft.com/office/drawing/2014/main" xmlns="" id="{A0709463-4628-462C-9735-8607D06B8EFD}"/>
                  </a:ext>
                </a:extLst>
              </p:cNvPr>
              <p:cNvGrpSpPr/>
              <p:nvPr/>
            </p:nvGrpSpPr>
            <p:grpSpPr>
              <a:xfrm>
                <a:off x="813292" y="1135529"/>
                <a:ext cx="1291685" cy="1497701"/>
                <a:chOff x="631825" y="1414463"/>
                <a:chExt cx="1306513" cy="1466850"/>
              </a:xfrm>
              <a:solidFill>
                <a:srgbClr val="006600"/>
              </a:solidFill>
            </p:grpSpPr>
            <p:sp>
              <p:nvSpPr>
                <p:cNvPr id="102" name="Freeform 6">
                  <a:extLst>
                    <a:ext uri="{FF2B5EF4-FFF2-40B4-BE49-F238E27FC236}">
                      <a16:creationId xmlns:a16="http://schemas.microsoft.com/office/drawing/2014/main" xmlns="" id="{CEB9D5BE-316F-43AA-8939-1468996A20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875" y="1414463"/>
                  <a:ext cx="1033463" cy="731838"/>
                </a:xfrm>
                <a:custGeom>
                  <a:avLst/>
                  <a:gdLst/>
                  <a:ahLst/>
                  <a:cxnLst>
                    <a:cxn ang="0">
                      <a:pos x="23" y="100"/>
                    </a:cxn>
                    <a:cxn ang="0">
                      <a:pos x="15" y="227"/>
                    </a:cxn>
                    <a:cxn ang="0">
                      <a:pos x="30" y="227"/>
                    </a:cxn>
                    <a:cxn ang="0">
                      <a:pos x="22" y="255"/>
                    </a:cxn>
                    <a:cxn ang="0">
                      <a:pos x="10" y="238"/>
                    </a:cxn>
                    <a:cxn ang="0">
                      <a:pos x="0" y="271"/>
                    </a:cxn>
                    <a:cxn ang="0">
                      <a:pos x="45" y="297"/>
                    </a:cxn>
                    <a:cxn ang="0">
                      <a:pos x="47" y="309"/>
                    </a:cxn>
                    <a:cxn ang="0">
                      <a:pos x="59" y="310"/>
                    </a:cxn>
                    <a:cxn ang="0">
                      <a:pos x="118" y="404"/>
                    </a:cxn>
                    <a:cxn ang="0">
                      <a:pos x="184" y="400"/>
                    </a:cxn>
                    <a:cxn ang="0">
                      <a:pos x="234" y="422"/>
                    </a:cxn>
                    <a:cxn ang="0">
                      <a:pos x="257" y="419"/>
                    </a:cxn>
                    <a:cxn ang="0">
                      <a:pos x="406" y="422"/>
                    </a:cxn>
                    <a:cxn ang="0">
                      <a:pos x="576" y="461"/>
                    </a:cxn>
                    <a:cxn ang="0">
                      <a:pos x="579" y="410"/>
                    </a:cxn>
                    <a:cxn ang="0">
                      <a:pos x="651" y="114"/>
                    </a:cxn>
                    <a:cxn ang="0">
                      <a:pos x="200" y="0"/>
                    </a:cxn>
                    <a:cxn ang="0">
                      <a:pos x="203" y="87"/>
                    </a:cxn>
                    <a:cxn ang="0">
                      <a:pos x="181" y="158"/>
                    </a:cxn>
                    <a:cxn ang="0">
                      <a:pos x="178" y="195"/>
                    </a:cxn>
                    <a:cxn ang="0">
                      <a:pos x="130" y="207"/>
                    </a:cxn>
                    <a:cxn ang="0">
                      <a:pos x="127" y="190"/>
                    </a:cxn>
                    <a:cxn ang="0">
                      <a:pos x="166" y="166"/>
                    </a:cxn>
                    <a:cxn ang="0">
                      <a:pos x="162" y="146"/>
                    </a:cxn>
                    <a:cxn ang="0">
                      <a:pos x="127" y="151"/>
                    </a:cxn>
                    <a:cxn ang="0">
                      <a:pos x="154" y="129"/>
                    </a:cxn>
                    <a:cxn ang="0">
                      <a:pos x="173" y="114"/>
                    </a:cxn>
                    <a:cxn ang="0">
                      <a:pos x="27" y="22"/>
                    </a:cxn>
                    <a:cxn ang="0">
                      <a:pos x="15" y="48"/>
                    </a:cxn>
                    <a:cxn ang="0">
                      <a:pos x="23" y="100"/>
                    </a:cxn>
                    <a:cxn ang="0">
                      <a:pos x="23" y="100"/>
                    </a:cxn>
                  </a:cxnLst>
                  <a:rect l="0" t="0" r="r" b="b"/>
                  <a:pathLst>
                    <a:path w="651" h="461">
                      <a:moveTo>
                        <a:pt x="23" y="100"/>
                      </a:moveTo>
                      <a:lnTo>
                        <a:pt x="15" y="227"/>
                      </a:lnTo>
                      <a:lnTo>
                        <a:pt x="30" y="227"/>
                      </a:lnTo>
                      <a:lnTo>
                        <a:pt x="22" y="255"/>
                      </a:lnTo>
                      <a:lnTo>
                        <a:pt x="10" y="238"/>
                      </a:lnTo>
                      <a:lnTo>
                        <a:pt x="0" y="271"/>
                      </a:lnTo>
                      <a:lnTo>
                        <a:pt x="45" y="297"/>
                      </a:lnTo>
                      <a:lnTo>
                        <a:pt x="47" y="309"/>
                      </a:lnTo>
                      <a:lnTo>
                        <a:pt x="59" y="310"/>
                      </a:lnTo>
                      <a:lnTo>
                        <a:pt x="118" y="404"/>
                      </a:lnTo>
                      <a:lnTo>
                        <a:pt x="184" y="400"/>
                      </a:lnTo>
                      <a:lnTo>
                        <a:pt x="234" y="422"/>
                      </a:lnTo>
                      <a:lnTo>
                        <a:pt x="257" y="419"/>
                      </a:lnTo>
                      <a:lnTo>
                        <a:pt x="406" y="422"/>
                      </a:lnTo>
                      <a:lnTo>
                        <a:pt x="576" y="461"/>
                      </a:lnTo>
                      <a:lnTo>
                        <a:pt x="579" y="410"/>
                      </a:lnTo>
                      <a:lnTo>
                        <a:pt x="651" y="114"/>
                      </a:lnTo>
                      <a:lnTo>
                        <a:pt x="200" y="0"/>
                      </a:lnTo>
                      <a:lnTo>
                        <a:pt x="203" y="87"/>
                      </a:lnTo>
                      <a:lnTo>
                        <a:pt x="181" y="158"/>
                      </a:lnTo>
                      <a:lnTo>
                        <a:pt x="178" y="195"/>
                      </a:lnTo>
                      <a:lnTo>
                        <a:pt x="130" y="207"/>
                      </a:lnTo>
                      <a:lnTo>
                        <a:pt x="127" y="190"/>
                      </a:lnTo>
                      <a:lnTo>
                        <a:pt x="166" y="166"/>
                      </a:lnTo>
                      <a:lnTo>
                        <a:pt x="162" y="146"/>
                      </a:lnTo>
                      <a:lnTo>
                        <a:pt x="127" y="151"/>
                      </a:lnTo>
                      <a:lnTo>
                        <a:pt x="154" y="129"/>
                      </a:lnTo>
                      <a:lnTo>
                        <a:pt x="173" y="114"/>
                      </a:lnTo>
                      <a:lnTo>
                        <a:pt x="27" y="22"/>
                      </a:lnTo>
                      <a:lnTo>
                        <a:pt x="15" y="48"/>
                      </a:lnTo>
                      <a:lnTo>
                        <a:pt x="23" y="100"/>
                      </a:lnTo>
                      <a:lnTo>
                        <a:pt x="23" y="10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03" name="Freeform 9">
                  <a:extLst>
                    <a:ext uri="{FF2B5EF4-FFF2-40B4-BE49-F238E27FC236}">
                      <a16:creationId xmlns:a16="http://schemas.microsoft.com/office/drawing/2014/main" xmlns="" id="{328B6D25-848A-4A48-BCA6-DA3C3F5B6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25" y="1862138"/>
                  <a:ext cx="1233488" cy="1019175"/>
                </a:xfrm>
                <a:custGeom>
                  <a:avLst/>
                  <a:gdLst/>
                  <a:ahLst/>
                  <a:cxnLst>
                    <a:cxn ang="0">
                      <a:pos x="0" y="479"/>
                    </a:cxn>
                    <a:cxn ang="0">
                      <a:pos x="34" y="317"/>
                    </a:cxn>
                    <a:cxn ang="0">
                      <a:pos x="73" y="269"/>
                    </a:cxn>
                    <a:cxn ang="0">
                      <a:pos x="168" y="0"/>
                    </a:cxn>
                    <a:cxn ang="0">
                      <a:pos x="217" y="13"/>
                    </a:cxn>
                    <a:cxn ang="0">
                      <a:pos x="219" y="25"/>
                    </a:cxn>
                    <a:cxn ang="0">
                      <a:pos x="231" y="27"/>
                    </a:cxn>
                    <a:cxn ang="0">
                      <a:pos x="290" y="120"/>
                    </a:cxn>
                    <a:cxn ang="0">
                      <a:pos x="356" y="117"/>
                    </a:cxn>
                    <a:cxn ang="0">
                      <a:pos x="406" y="139"/>
                    </a:cxn>
                    <a:cxn ang="0">
                      <a:pos x="429" y="135"/>
                    </a:cxn>
                    <a:cxn ang="0">
                      <a:pos x="578" y="139"/>
                    </a:cxn>
                    <a:cxn ang="0">
                      <a:pos x="748" y="178"/>
                    </a:cxn>
                    <a:cxn ang="0">
                      <a:pos x="756" y="198"/>
                    </a:cxn>
                    <a:cxn ang="0">
                      <a:pos x="777" y="227"/>
                    </a:cxn>
                    <a:cxn ang="0">
                      <a:pos x="719" y="315"/>
                    </a:cxn>
                    <a:cxn ang="0">
                      <a:pos x="682" y="347"/>
                    </a:cxn>
                    <a:cxn ang="0">
                      <a:pos x="677" y="371"/>
                    </a:cxn>
                    <a:cxn ang="0">
                      <a:pos x="699" y="394"/>
                    </a:cxn>
                    <a:cxn ang="0">
                      <a:pos x="675" y="449"/>
                    </a:cxn>
                    <a:cxn ang="0">
                      <a:pos x="628" y="642"/>
                    </a:cxn>
                    <a:cxn ang="0">
                      <a:pos x="365" y="579"/>
                    </a:cxn>
                    <a:cxn ang="0">
                      <a:pos x="0" y="479"/>
                    </a:cxn>
                    <a:cxn ang="0">
                      <a:pos x="0" y="479"/>
                    </a:cxn>
                  </a:cxnLst>
                  <a:rect l="0" t="0" r="r" b="b"/>
                  <a:pathLst>
                    <a:path w="777" h="642">
                      <a:moveTo>
                        <a:pt x="0" y="479"/>
                      </a:moveTo>
                      <a:lnTo>
                        <a:pt x="34" y="317"/>
                      </a:lnTo>
                      <a:lnTo>
                        <a:pt x="73" y="269"/>
                      </a:lnTo>
                      <a:lnTo>
                        <a:pt x="168" y="0"/>
                      </a:lnTo>
                      <a:lnTo>
                        <a:pt x="217" y="13"/>
                      </a:lnTo>
                      <a:lnTo>
                        <a:pt x="219" y="25"/>
                      </a:lnTo>
                      <a:lnTo>
                        <a:pt x="231" y="27"/>
                      </a:lnTo>
                      <a:lnTo>
                        <a:pt x="290" y="120"/>
                      </a:lnTo>
                      <a:lnTo>
                        <a:pt x="356" y="117"/>
                      </a:lnTo>
                      <a:lnTo>
                        <a:pt x="406" y="139"/>
                      </a:lnTo>
                      <a:lnTo>
                        <a:pt x="429" y="135"/>
                      </a:lnTo>
                      <a:lnTo>
                        <a:pt x="578" y="139"/>
                      </a:lnTo>
                      <a:lnTo>
                        <a:pt x="748" y="178"/>
                      </a:lnTo>
                      <a:lnTo>
                        <a:pt x="756" y="198"/>
                      </a:lnTo>
                      <a:lnTo>
                        <a:pt x="777" y="227"/>
                      </a:lnTo>
                      <a:lnTo>
                        <a:pt x="719" y="315"/>
                      </a:lnTo>
                      <a:lnTo>
                        <a:pt x="682" y="347"/>
                      </a:lnTo>
                      <a:lnTo>
                        <a:pt x="677" y="371"/>
                      </a:lnTo>
                      <a:lnTo>
                        <a:pt x="699" y="394"/>
                      </a:lnTo>
                      <a:lnTo>
                        <a:pt x="675" y="449"/>
                      </a:lnTo>
                      <a:lnTo>
                        <a:pt x="628" y="642"/>
                      </a:lnTo>
                      <a:lnTo>
                        <a:pt x="365" y="579"/>
                      </a:lnTo>
                      <a:lnTo>
                        <a:pt x="0" y="479"/>
                      </a:lnTo>
                      <a:lnTo>
                        <a:pt x="0" y="4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04" name="Freeform 65">
                  <a:extLst>
                    <a:ext uri="{FF2B5EF4-FFF2-40B4-BE49-F238E27FC236}">
                      <a16:creationId xmlns:a16="http://schemas.microsoft.com/office/drawing/2014/main" xmlns="" id="{A80A21BB-4ED8-4D6B-A632-73BE789BFE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6488" y="1417638"/>
                  <a:ext cx="47625" cy="53975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30" y="15"/>
                    </a:cxn>
                    <a:cxn ang="0">
                      <a:pos x="25" y="34"/>
                    </a:cxn>
                    <a:cxn ang="0">
                      <a:pos x="0" y="15"/>
                    </a:cxn>
                    <a:cxn ang="0">
                      <a:pos x="0" y="15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30" h="34">
                      <a:moveTo>
                        <a:pt x="0" y="15"/>
                      </a:moveTo>
                      <a:lnTo>
                        <a:pt x="23" y="0"/>
                      </a:lnTo>
                      <a:lnTo>
                        <a:pt x="30" y="15"/>
                      </a:lnTo>
                      <a:lnTo>
                        <a:pt x="25" y="34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248D0245-D275-4285-86EA-F1BBD8B37C74}"/>
                  </a:ext>
                </a:extLst>
              </p:cNvPr>
              <p:cNvGrpSpPr/>
              <p:nvPr/>
            </p:nvGrpSpPr>
            <p:grpSpPr>
              <a:xfrm>
                <a:off x="8024240" y="2524173"/>
                <a:ext cx="985635" cy="792898"/>
                <a:chOff x="8555757" y="2319368"/>
                <a:chExt cx="996950" cy="776565"/>
              </a:xfrm>
            </p:grpSpPr>
            <p:sp>
              <p:nvSpPr>
                <p:cNvPr id="97" name="Freeform 45">
                  <a:extLst>
                    <a:ext uri="{FF2B5EF4-FFF2-40B4-BE49-F238E27FC236}">
                      <a16:creationId xmlns:a16="http://schemas.microsoft.com/office/drawing/2014/main" xmlns="" id="{CFB71874-830C-4E46-9AA6-01DC3ADE7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8587" y="2756208"/>
                  <a:ext cx="704850" cy="339725"/>
                </a:xfrm>
                <a:custGeom>
                  <a:avLst/>
                  <a:gdLst/>
                  <a:ahLst/>
                  <a:cxnLst>
                    <a:cxn ang="0">
                      <a:pos x="0" y="63"/>
                    </a:cxn>
                    <a:cxn ang="0">
                      <a:pos x="11" y="124"/>
                    </a:cxn>
                    <a:cxn ang="0">
                      <a:pos x="45" y="87"/>
                    </a:cxn>
                    <a:cxn ang="0">
                      <a:pos x="98" y="71"/>
                    </a:cxn>
                    <a:cxn ang="0">
                      <a:pos x="108" y="56"/>
                    </a:cxn>
                    <a:cxn ang="0">
                      <a:pos x="137" y="53"/>
                    </a:cxn>
                    <a:cxn ang="0">
                      <a:pos x="174" y="82"/>
                    </a:cxn>
                    <a:cxn ang="0">
                      <a:pos x="200" y="88"/>
                    </a:cxn>
                    <a:cxn ang="0">
                      <a:pos x="247" y="132"/>
                    </a:cxn>
                    <a:cxn ang="0">
                      <a:pos x="230" y="173"/>
                    </a:cxn>
                    <a:cxn ang="0">
                      <a:pos x="237" y="192"/>
                    </a:cxn>
                    <a:cxn ang="0">
                      <a:pos x="257" y="183"/>
                    </a:cxn>
                    <a:cxn ang="0">
                      <a:pos x="276" y="183"/>
                    </a:cxn>
                    <a:cxn ang="0">
                      <a:pos x="286" y="195"/>
                    </a:cxn>
                    <a:cxn ang="0">
                      <a:pos x="308" y="195"/>
                    </a:cxn>
                    <a:cxn ang="0">
                      <a:pos x="317" y="192"/>
                    </a:cxn>
                    <a:cxn ang="0">
                      <a:pos x="301" y="154"/>
                    </a:cxn>
                    <a:cxn ang="0">
                      <a:pos x="300" y="87"/>
                    </a:cxn>
                    <a:cxn ang="0">
                      <a:pos x="281" y="77"/>
                    </a:cxn>
                    <a:cxn ang="0">
                      <a:pos x="317" y="44"/>
                    </a:cxn>
                    <a:cxn ang="0">
                      <a:pos x="318" y="26"/>
                    </a:cxn>
                    <a:cxn ang="0">
                      <a:pos x="339" y="27"/>
                    </a:cxn>
                    <a:cxn ang="0">
                      <a:pos x="313" y="70"/>
                    </a:cxn>
                    <a:cxn ang="0">
                      <a:pos x="328" y="119"/>
                    </a:cxn>
                    <a:cxn ang="0">
                      <a:pos x="335" y="134"/>
                    </a:cxn>
                    <a:cxn ang="0">
                      <a:pos x="345" y="141"/>
                    </a:cxn>
                    <a:cxn ang="0">
                      <a:pos x="325" y="139"/>
                    </a:cxn>
                    <a:cxn ang="0">
                      <a:pos x="332" y="170"/>
                    </a:cxn>
                    <a:cxn ang="0">
                      <a:pos x="367" y="192"/>
                    </a:cxn>
                    <a:cxn ang="0">
                      <a:pos x="376" y="195"/>
                    </a:cxn>
                    <a:cxn ang="0">
                      <a:pos x="386" y="195"/>
                    </a:cxn>
                    <a:cxn ang="0">
                      <a:pos x="381" y="214"/>
                    </a:cxn>
                    <a:cxn ang="0">
                      <a:pos x="425" y="192"/>
                    </a:cxn>
                    <a:cxn ang="0">
                      <a:pos x="434" y="165"/>
                    </a:cxn>
                    <a:cxn ang="0">
                      <a:pos x="444" y="136"/>
                    </a:cxn>
                    <a:cxn ang="0">
                      <a:pos x="381" y="148"/>
                    </a:cxn>
                    <a:cxn ang="0">
                      <a:pos x="340" y="0"/>
                    </a:cxn>
                    <a:cxn ang="0">
                      <a:pos x="0" y="63"/>
                    </a:cxn>
                    <a:cxn ang="0">
                      <a:pos x="0" y="63"/>
                    </a:cxn>
                    <a:cxn ang="0">
                      <a:pos x="0" y="63"/>
                    </a:cxn>
                  </a:cxnLst>
                  <a:rect l="0" t="0" r="r" b="b"/>
                  <a:pathLst>
                    <a:path w="444" h="214">
                      <a:moveTo>
                        <a:pt x="0" y="63"/>
                      </a:moveTo>
                      <a:lnTo>
                        <a:pt x="11" y="124"/>
                      </a:lnTo>
                      <a:lnTo>
                        <a:pt x="45" y="87"/>
                      </a:lnTo>
                      <a:lnTo>
                        <a:pt x="98" y="71"/>
                      </a:lnTo>
                      <a:lnTo>
                        <a:pt x="108" y="56"/>
                      </a:lnTo>
                      <a:lnTo>
                        <a:pt x="137" y="53"/>
                      </a:lnTo>
                      <a:lnTo>
                        <a:pt x="174" y="82"/>
                      </a:lnTo>
                      <a:lnTo>
                        <a:pt x="200" y="88"/>
                      </a:lnTo>
                      <a:lnTo>
                        <a:pt x="247" y="132"/>
                      </a:lnTo>
                      <a:lnTo>
                        <a:pt x="230" y="173"/>
                      </a:lnTo>
                      <a:lnTo>
                        <a:pt x="237" y="192"/>
                      </a:lnTo>
                      <a:lnTo>
                        <a:pt x="257" y="183"/>
                      </a:lnTo>
                      <a:lnTo>
                        <a:pt x="276" y="183"/>
                      </a:lnTo>
                      <a:lnTo>
                        <a:pt x="286" y="195"/>
                      </a:lnTo>
                      <a:lnTo>
                        <a:pt x="308" y="195"/>
                      </a:lnTo>
                      <a:lnTo>
                        <a:pt x="317" y="192"/>
                      </a:lnTo>
                      <a:lnTo>
                        <a:pt x="301" y="154"/>
                      </a:lnTo>
                      <a:lnTo>
                        <a:pt x="300" y="87"/>
                      </a:lnTo>
                      <a:lnTo>
                        <a:pt x="281" y="77"/>
                      </a:lnTo>
                      <a:lnTo>
                        <a:pt x="317" y="44"/>
                      </a:lnTo>
                      <a:lnTo>
                        <a:pt x="318" y="26"/>
                      </a:lnTo>
                      <a:lnTo>
                        <a:pt x="339" y="27"/>
                      </a:lnTo>
                      <a:lnTo>
                        <a:pt x="313" y="70"/>
                      </a:lnTo>
                      <a:lnTo>
                        <a:pt x="328" y="119"/>
                      </a:lnTo>
                      <a:lnTo>
                        <a:pt x="335" y="134"/>
                      </a:lnTo>
                      <a:lnTo>
                        <a:pt x="345" y="141"/>
                      </a:lnTo>
                      <a:lnTo>
                        <a:pt x="325" y="139"/>
                      </a:lnTo>
                      <a:lnTo>
                        <a:pt x="332" y="170"/>
                      </a:lnTo>
                      <a:lnTo>
                        <a:pt x="367" y="192"/>
                      </a:lnTo>
                      <a:lnTo>
                        <a:pt x="376" y="195"/>
                      </a:lnTo>
                      <a:lnTo>
                        <a:pt x="386" y="195"/>
                      </a:lnTo>
                      <a:lnTo>
                        <a:pt x="381" y="214"/>
                      </a:lnTo>
                      <a:lnTo>
                        <a:pt x="425" y="192"/>
                      </a:lnTo>
                      <a:lnTo>
                        <a:pt x="434" y="165"/>
                      </a:lnTo>
                      <a:lnTo>
                        <a:pt x="444" y="136"/>
                      </a:lnTo>
                      <a:lnTo>
                        <a:pt x="381" y="148"/>
                      </a:lnTo>
                      <a:lnTo>
                        <a:pt x="340" y="0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98" name="Freeform 50">
                  <a:extLst>
                    <a:ext uri="{FF2B5EF4-FFF2-40B4-BE49-F238E27FC236}">
                      <a16:creationId xmlns:a16="http://schemas.microsoft.com/office/drawing/2014/main" xmlns="" id="{79CB1C68-A640-4C75-8F38-5D167B406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8337" y="2732396"/>
                  <a:ext cx="165100" cy="258763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14" y="0"/>
                    </a:cxn>
                    <a:cxn ang="0">
                      <a:pos x="34" y="0"/>
                    </a:cxn>
                    <a:cxn ang="0">
                      <a:pos x="27" y="15"/>
                    </a:cxn>
                    <a:cxn ang="0">
                      <a:pos x="22" y="22"/>
                    </a:cxn>
                    <a:cxn ang="0">
                      <a:pos x="26" y="41"/>
                    </a:cxn>
                    <a:cxn ang="0">
                      <a:pos x="51" y="66"/>
                    </a:cxn>
                    <a:cxn ang="0">
                      <a:pos x="55" y="85"/>
                    </a:cxn>
                    <a:cxn ang="0">
                      <a:pos x="75" y="108"/>
                    </a:cxn>
                    <a:cxn ang="0">
                      <a:pos x="92" y="114"/>
                    </a:cxn>
                    <a:cxn ang="0">
                      <a:pos x="99" y="129"/>
                    </a:cxn>
                    <a:cxn ang="0">
                      <a:pos x="85" y="141"/>
                    </a:cxn>
                    <a:cxn ang="0">
                      <a:pos x="99" y="139"/>
                    </a:cxn>
                    <a:cxn ang="0">
                      <a:pos x="104" y="151"/>
                    </a:cxn>
                    <a:cxn ang="0">
                      <a:pos x="41" y="163"/>
                    </a:cxn>
                    <a:cxn ang="0">
                      <a:pos x="0" y="15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04" h="163">
                      <a:moveTo>
                        <a:pt x="0" y="15"/>
                      </a:moveTo>
                      <a:lnTo>
                        <a:pt x="14" y="0"/>
                      </a:lnTo>
                      <a:lnTo>
                        <a:pt x="34" y="0"/>
                      </a:lnTo>
                      <a:lnTo>
                        <a:pt x="27" y="15"/>
                      </a:lnTo>
                      <a:lnTo>
                        <a:pt x="22" y="22"/>
                      </a:lnTo>
                      <a:lnTo>
                        <a:pt x="26" y="41"/>
                      </a:lnTo>
                      <a:lnTo>
                        <a:pt x="51" y="66"/>
                      </a:lnTo>
                      <a:lnTo>
                        <a:pt x="55" y="85"/>
                      </a:lnTo>
                      <a:lnTo>
                        <a:pt x="75" y="108"/>
                      </a:lnTo>
                      <a:lnTo>
                        <a:pt x="92" y="114"/>
                      </a:lnTo>
                      <a:lnTo>
                        <a:pt x="99" y="129"/>
                      </a:lnTo>
                      <a:lnTo>
                        <a:pt x="85" y="141"/>
                      </a:lnTo>
                      <a:lnTo>
                        <a:pt x="99" y="139"/>
                      </a:lnTo>
                      <a:lnTo>
                        <a:pt x="104" y="151"/>
                      </a:lnTo>
                      <a:lnTo>
                        <a:pt x="41" y="163"/>
                      </a:lnTo>
                      <a:lnTo>
                        <a:pt x="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99" name="Freeform 54">
                  <a:extLst>
                    <a:ext uri="{FF2B5EF4-FFF2-40B4-BE49-F238E27FC236}">
                      <a16:creationId xmlns:a16="http://schemas.microsoft.com/office/drawing/2014/main" xmlns="" id="{43D2466F-D362-4471-9FBA-E4812BCB6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1359" y="2472273"/>
                  <a:ext cx="26988" cy="38100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3" y="7"/>
                    </a:cxn>
                    <a:cxn ang="0">
                      <a:pos x="12" y="0"/>
                    </a:cxn>
                    <a:cxn ang="0">
                      <a:pos x="17" y="5"/>
                    </a:cxn>
                    <a:cxn ang="0">
                      <a:pos x="0" y="24"/>
                    </a:cxn>
                    <a:cxn ang="0">
                      <a:pos x="0" y="24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17" h="24">
                      <a:moveTo>
                        <a:pt x="0" y="24"/>
                      </a:moveTo>
                      <a:lnTo>
                        <a:pt x="3" y="7"/>
                      </a:lnTo>
                      <a:lnTo>
                        <a:pt x="12" y="0"/>
                      </a:lnTo>
                      <a:lnTo>
                        <a:pt x="17" y="5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00" name="Freeform 51">
                  <a:extLst>
                    <a:ext uri="{FF2B5EF4-FFF2-40B4-BE49-F238E27FC236}">
                      <a16:creationId xmlns:a16="http://schemas.microsoft.com/office/drawing/2014/main" xmlns="" id="{5E75C1B7-684D-40A9-BB4E-2E7980C9A2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5757" y="2319368"/>
                  <a:ext cx="896938" cy="561975"/>
                </a:xfrm>
                <a:custGeom>
                  <a:avLst/>
                  <a:gdLst/>
                  <a:ahLst/>
                  <a:cxnLst>
                    <a:cxn ang="0">
                      <a:pos x="44" y="354"/>
                    </a:cxn>
                    <a:cxn ang="0">
                      <a:pos x="138" y="337"/>
                    </a:cxn>
                    <a:cxn ang="0">
                      <a:pos x="478" y="274"/>
                    </a:cxn>
                    <a:cxn ang="0">
                      <a:pos x="492" y="259"/>
                    </a:cxn>
                    <a:cxn ang="0">
                      <a:pos x="512" y="259"/>
                    </a:cxn>
                    <a:cxn ang="0">
                      <a:pos x="534" y="244"/>
                    </a:cxn>
                    <a:cxn ang="0">
                      <a:pos x="565" y="203"/>
                    </a:cxn>
                    <a:cxn ang="0">
                      <a:pos x="511" y="159"/>
                    </a:cxn>
                    <a:cxn ang="0">
                      <a:pos x="509" y="118"/>
                    </a:cxn>
                    <a:cxn ang="0">
                      <a:pos x="534" y="61"/>
                    </a:cxn>
                    <a:cxn ang="0">
                      <a:pos x="497" y="40"/>
                    </a:cxn>
                    <a:cxn ang="0">
                      <a:pos x="456" y="0"/>
                    </a:cxn>
                    <a:cxn ang="0">
                      <a:pos x="80" y="69"/>
                    </a:cxn>
                    <a:cxn ang="0">
                      <a:pos x="61" y="40"/>
                    </a:cxn>
                    <a:cxn ang="0">
                      <a:pos x="0" y="86"/>
                    </a:cxn>
                    <a:cxn ang="0">
                      <a:pos x="44" y="354"/>
                    </a:cxn>
                    <a:cxn ang="0">
                      <a:pos x="44" y="354"/>
                    </a:cxn>
                  </a:cxnLst>
                  <a:rect l="0" t="0" r="r" b="b"/>
                  <a:pathLst>
                    <a:path w="565" h="354">
                      <a:moveTo>
                        <a:pt x="44" y="354"/>
                      </a:moveTo>
                      <a:lnTo>
                        <a:pt x="138" y="337"/>
                      </a:lnTo>
                      <a:lnTo>
                        <a:pt x="478" y="274"/>
                      </a:lnTo>
                      <a:lnTo>
                        <a:pt x="492" y="259"/>
                      </a:lnTo>
                      <a:lnTo>
                        <a:pt x="512" y="259"/>
                      </a:lnTo>
                      <a:lnTo>
                        <a:pt x="534" y="244"/>
                      </a:lnTo>
                      <a:lnTo>
                        <a:pt x="565" y="203"/>
                      </a:lnTo>
                      <a:lnTo>
                        <a:pt x="511" y="159"/>
                      </a:lnTo>
                      <a:lnTo>
                        <a:pt x="509" y="118"/>
                      </a:lnTo>
                      <a:lnTo>
                        <a:pt x="534" y="61"/>
                      </a:lnTo>
                      <a:lnTo>
                        <a:pt x="497" y="40"/>
                      </a:lnTo>
                      <a:lnTo>
                        <a:pt x="456" y="0"/>
                      </a:lnTo>
                      <a:lnTo>
                        <a:pt x="80" y="69"/>
                      </a:lnTo>
                      <a:lnTo>
                        <a:pt x="61" y="40"/>
                      </a:lnTo>
                      <a:lnTo>
                        <a:pt x="0" y="86"/>
                      </a:lnTo>
                      <a:lnTo>
                        <a:pt x="44" y="354"/>
                      </a:lnTo>
                      <a:lnTo>
                        <a:pt x="44" y="354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101" name="Freeform 52">
                  <a:extLst>
                    <a:ext uri="{FF2B5EF4-FFF2-40B4-BE49-F238E27FC236}">
                      <a16:creationId xmlns:a16="http://schemas.microsoft.com/office/drawing/2014/main" xmlns="" id="{1C3683EF-ACC4-4EEA-92D3-A9287F7E21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57444" y="2416206"/>
                  <a:ext cx="195263" cy="460375"/>
                </a:xfrm>
                <a:custGeom>
                  <a:avLst/>
                  <a:gdLst/>
                  <a:ahLst/>
                  <a:cxnLst>
                    <a:cxn ang="0">
                      <a:pos x="7" y="198"/>
                    </a:cxn>
                    <a:cxn ang="0">
                      <a:pos x="29" y="183"/>
                    </a:cxn>
                    <a:cxn ang="0">
                      <a:pos x="60" y="142"/>
                    </a:cxn>
                    <a:cxn ang="0">
                      <a:pos x="6" y="98"/>
                    </a:cxn>
                    <a:cxn ang="0">
                      <a:pos x="4" y="57"/>
                    </a:cxn>
                    <a:cxn ang="0">
                      <a:pos x="29" y="0"/>
                    </a:cxn>
                    <a:cxn ang="0">
                      <a:pos x="112" y="27"/>
                    </a:cxn>
                    <a:cxn ang="0">
                      <a:pos x="112" y="39"/>
                    </a:cxn>
                    <a:cxn ang="0">
                      <a:pos x="104" y="71"/>
                    </a:cxn>
                    <a:cxn ang="0">
                      <a:pos x="95" y="78"/>
                    </a:cxn>
                    <a:cxn ang="0">
                      <a:pos x="92" y="95"/>
                    </a:cxn>
                    <a:cxn ang="0">
                      <a:pos x="102" y="100"/>
                    </a:cxn>
                    <a:cxn ang="0">
                      <a:pos x="123" y="95"/>
                    </a:cxn>
                    <a:cxn ang="0">
                      <a:pos x="123" y="144"/>
                    </a:cxn>
                    <a:cxn ang="0">
                      <a:pos x="123" y="174"/>
                    </a:cxn>
                    <a:cxn ang="0">
                      <a:pos x="123" y="191"/>
                    </a:cxn>
                    <a:cxn ang="0">
                      <a:pos x="116" y="206"/>
                    </a:cxn>
                    <a:cxn ang="0">
                      <a:pos x="107" y="206"/>
                    </a:cxn>
                    <a:cxn ang="0">
                      <a:pos x="111" y="222"/>
                    </a:cxn>
                    <a:cxn ang="0">
                      <a:pos x="80" y="290"/>
                    </a:cxn>
                    <a:cxn ang="0">
                      <a:pos x="72" y="290"/>
                    </a:cxn>
                    <a:cxn ang="0">
                      <a:pos x="70" y="264"/>
                    </a:cxn>
                    <a:cxn ang="0">
                      <a:pos x="48" y="264"/>
                    </a:cxn>
                    <a:cxn ang="0">
                      <a:pos x="6" y="237"/>
                    </a:cxn>
                    <a:cxn ang="0">
                      <a:pos x="0" y="213"/>
                    </a:cxn>
                    <a:cxn ang="0">
                      <a:pos x="7" y="198"/>
                    </a:cxn>
                    <a:cxn ang="0">
                      <a:pos x="7" y="198"/>
                    </a:cxn>
                  </a:cxnLst>
                  <a:rect l="0" t="0" r="r" b="b"/>
                  <a:pathLst>
                    <a:path w="123" h="290">
                      <a:moveTo>
                        <a:pt x="7" y="198"/>
                      </a:moveTo>
                      <a:lnTo>
                        <a:pt x="29" y="183"/>
                      </a:lnTo>
                      <a:lnTo>
                        <a:pt x="60" y="142"/>
                      </a:lnTo>
                      <a:lnTo>
                        <a:pt x="6" y="98"/>
                      </a:lnTo>
                      <a:lnTo>
                        <a:pt x="4" y="57"/>
                      </a:lnTo>
                      <a:lnTo>
                        <a:pt x="29" y="0"/>
                      </a:lnTo>
                      <a:lnTo>
                        <a:pt x="112" y="27"/>
                      </a:lnTo>
                      <a:lnTo>
                        <a:pt x="112" y="39"/>
                      </a:lnTo>
                      <a:lnTo>
                        <a:pt x="104" y="71"/>
                      </a:lnTo>
                      <a:lnTo>
                        <a:pt x="95" y="78"/>
                      </a:lnTo>
                      <a:lnTo>
                        <a:pt x="92" y="95"/>
                      </a:lnTo>
                      <a:lnTo>
                        <a:pt x="102" y="100"/>
                      </a:lnTo>
                      <a:lnTo>
                        <a:pt x="123" y="95"/>
                      </a:lnTo>
                      <a:lnTo>
                        <a:pt x="123" y="144"/>
                      </a:lnTo>
                      <a:lnTo>
                        <a:pt x="123" y="174"/>
                      </a:lnTo>
                      <a:lnTo>
                        <a:pt x="123" y="191"/>
                      </a:lnTo>
                      <a:lnTo>
                        <a:pt x="116" y="206"/>
                      </a:lnTo>
                      <a:lnTo>
                        <a:pt x="107" y="206"/>
                      </a:lnTo>
                      <a:lnTo>
                        <a:pt x="111" y="222"/>
                      </a:lnTo>
                      <a:lnTo>
                        <a:pt x="80" y="290"/>
                      </a:lnTo>
                      <a:lnTo>
                        <a:pt x="72" y="290"/>
                      </a:lnTo>
                      <a:lnTo>
                        <a:pt x="70" y="264"/>
                      </a:lnTo>
                      <a:lnTo>
                        <a:pt x="48" y="264"/>
                      </a:lnTo>
                      <a:lnTo>
                        <a:pt x="6" y="237"/>
                      </a:lnTo>
                      <a:lnTo>
                        <a:pt x="0" y="213"/>
                      </a:lnTo>
                      <a:lnTo>
                        <a:pt x="7" y="198"/>
                      </a:lnTo>
                      <a:lnTo>
                        <a:pt x="7" y="198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xmlns="" id="{EAD53FB8-ACF3-47EC-8685-2E86BAB04DB0}"/>
                  </a:ext>
                </a:extLst>
              </p:cNvPr>
              <p:cNvGrpSpPr/>
              <p:nvPr/>
            </p:nvGrpSpPr>
            <p:grpSpPr>
              <a:xfrm>
                <a:off x="6329871" y="4016149"/>
                <a:ext cx="1737417" cy="1367401"/>
                <a:chOff x="6869613" y="3806174"/>
                <a:chExt cx="1757362" cy="1339234"/>
              </a:xfrm>
            </p:grpSpPr>
            <p:sp>
              <p:nvSpPr>
                <p:cNvPr id="90" name="Freeform 35">
                  <a:extLst>
                    <a:ext uri="{FF2B5EF4-FFF2-40B4-BE49-F238E27FC236}">
                      <a16:creationId xmlns:a16="http://schemas.microsoft.com/office/drawing/2014/main" xmlns="" id="{27CDF8E3-453B-4182-8ED2-18A4A6CE65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3763" y="3806174"/>
                  <a:ext cx="1319213" cy="436563"/>
                </a:xfrm>
                <a:custGeom>
                  <a:avLst/>
                  <a:gdLst/>
                  <a:ahLst/>
                  <a:cxnLst>
                    <a:cxn ang="0">
                      <a:pos x="16" y="226"/>
                    </a:cxn>
                    <a:cxn ang="0">
                      <a:pos x="11" y="222"/>
                    </a:cxn>
                    <a:cxn ang="0">
                      <a:pos x="34" y="204"/>
                    </a:cxn>
                    <a:cxn ang="0">
                      <a:pos x="56" y="161"/>
                    </a:cxn>
                    <a:cxn ang="0">
                      <a:pos x="50" y="151"/>
                    </a:cxn>
                    <a:cxn ang="0">
                      <a:pos x="61" y="131"/>
                    </a:cxn>
                    <a:cxn ang="0">
                      <a:pos x="61" y="107"/>
                    </a:cxn>
                    <a:cxn ang="0">
                      <a:pos x="77" y="90"/>
                    </a:cxn>
                    <a:cxn ang="0">
                      <a:pos x="207" y="80"/>
                    </a:cxn>
                    <a:cxn ang="0">
                      <a:pos x="206" y="60"/>
                    </a:cxn>
                    <a:cxn ang="0">
                      <a:pos x="248" y="61"/>
                    </a:cxn>
                    <a:cxn ang="0">
                      <a:pos x="638" y="26"/>
                    </a:cxn>
                    <a:cxn ang="0">
                      <a:pos x="831" y="0"/>
                    </a:cxn>
                    <a:cxn ang="0">
                      <a:pos x="797" y="66"/>
                    </a:cxn>
                    <a:cxn ang="0">
                      <a:pos x="743" y="78"/>
                    </a:cxn>
                    <a:cxn ang="0">
                      <a:pos x="719" y="110"/>
                    </a:cxn>
                    <a:cxn ang="0">
                      <a:pos x="624" y="166"/>
                    </a:cxn>
                    <a:cxn ang="0">
                      <a:pos x="619" y="187"/>
                    </a:cxn>
                    <a:cxn ang="0">
                      <a:pos x="595" y="199"/>
                    </a:cxn>
                    <a:cxn ang="0">
                      <a:pos x="595" y="226"/>
                    </a:cxn>
                    <a:cxn ang="0">
                      <a:pos x="467" y="239"/>
                    </a:cxn>
                    <a:cxn ang="0">
                      <a:pos x="209" y="263"/>
                    </a:cxn>
                    <a:cxn ang="0">
                      <a:pos x="0" y="275"/>
                    </a:cxn>
                    <a:cxn ang="0">
                      <a:pos x="16" y="226"/>
                    </a:cxn>
                    <a:cxn ang="0">
                      <a:pos x="16" y="226"/>
                    </a:cxn>
                  </a:cxnLst>
                  <a:rect l="0" t="0" r="r" b="b"/>
                  <a:pathLst>
                    <a:path w="831" h="275">
                      <a:moveTo>
                        <a:pt x="16" y="226"/>
                      </a:moveTo>
                      <a:lnTo>
                        <a:pt x="11" y="222"/>
                      </a:lnTo>
                      <a:lnTo>
                        <a:pt x="34" y="204"/>
                      </a:lnTo>
                      <a:lnTo>
                        <a:pt x="56" y="161"/>
                      </a:lnTo>
                      <a:lnTo>
                        <a:pt x="50" y="151"/>
                      </a:lnTo>
                      <a:lnTo>
                        <a:pt x="61" y="131"/>
                      </a:lnTo>
                      <a:lnTo>
                        <a:pt x="61" y="107"/>
                      </a:lnTo>
                      <a:lnTo>
                        <a:pt x="77" y="90"/>
                      </a:lnTo>
                      <a:lnTo>
                        <a:pt x="207" y="80"/>
                      </a:lnTo>
                      <a:lnTo>
                        <a:pt x="206" y="60"/>
                      </a:lnTo>
                      <a:lnTo>
                        <a:pt x="248" y="61"/>
                      </a:lnTo>
                      <a:lnTo>
                        <a:pt x="638" y="26"/>
                      </a:lnTo>
                      <a:lnTo>
                        <a:pt x="831" y="0"/>
                      </a:lnTo>
                      <a:lnTo>
                        <a:pt x="797" y="66"/>
                      </a:lnTo>
                      <a:lnTo>
                        <a:pt x="743" y="78"/>
                      </a:lnTo>
                      <a:lnTo>
                        <a:pt x="719" y="110"/>
                      </a:lnTo>
                      <a:lnTo>
                        <a:pt x="624" y="166"/>
                      </a:lnTo>
                      <a:lnTo>
                        <a:pt x="619" y="187"/>
                      </a:lnTo>
                      <a:lnTo>
                        <a:pt x="595" y="199"/>
                      </a:lnTo>
                      <a:lnTo>
                        <a:pt x="595" y="226"/>
                      </a:lnTo>
                      <a:lnTo>
                        <a:pt x="467" y="239"/>
                      </a:lnTo>
                      <a:lnTo>
                        <a:pt x="209" y="263"/>
                      </a:lnTo>
                      <a:lnTo>
                        <a:pt x="0" y="275"/>
                      </a:lnTo>
                      <a:lnTo>
                        <a:pt x="16" y="226"/>
                      </a:lnTo>
                      <a:lnTo>
                        <a:pt x="16" y="226"/>
                      </a:lnTo>
                      <a:close/>
                    </a:path>
                  </a:pathLst>
                </a:custGeom>
                <a:solidFill>
                  <a:srgbClr val="EDAF13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93" name="Freeform 36">
                  <a:extLst>
                    <a:ext uri="{FF2B5EF4-FFF2-40B4-BE49-F238E27FC236}">
                      <a16:creationId xmlns:a16="http://schemas.microsoft.com/office/drawing/2014/main" xmlns="" id="{69280608-A7AA-4232-B50E-96E11C45F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9613" y="4219895"/>
                  <a:ext cx="549275" cy="925513"/>
                </a:xfrm>
                <a:custGeom>
                  <a:avLst/>
                  <a:gdLst/>
                  <a:ahLst/>
                  <a:cxnLst>
                    <a:cxn ang="0">
                      <a:pos x="24" y="407"/>
                    </a:cxn>
                    <a:cxn ang="0">
                      <a:pos x="57" y="361"/>
                    </a:cxn>
                    <a:cxn ang="0">
                      <a:pos x="46" y="349"/>
                    </a:cxn>
                    <a:cxn ang="0">
                      <a:pos x="34" y="256"/>
                    </a:cxn>
                    <a:cxn ang="0">
                      <a:pos x="27" y="191"/>
                    </a:cxn>
                    <a:cxn ang="0">
                      <a:pos x="52" y="120"/>
                    </a:cxn>
                    <a:cxn ang="0">
                      <a:pos x="90" y="69"/>
                    </a:cxn>
                    <a:cxn ang="0">
                      <a:pos x="86" y="56"/>
                    </a:cxn>
                    <a:cxn ang="0">
                      <a:pos x="113" y="12"/>
                    </a:cxn>
                    <a:cxn ang="0">
                      <a:pos x="322" y="0"/>
                    </a:cxn>
                    <a:cxn ang="0">
                      <a:pos x="332" y="10"/>
                    </a:cxn>
                    <a:cxn ang="0">
                      <a:pos x="322" y="373"/>
                    </a:cxn>
                    <a:cxn ang="0">
                      <a:pos x="346" y="547"/>
                    </a:cxn>
                    <a:cxn ang="0">
                      <a:pos x="337" y="556"/>
                    </a:cxn>
                    <a:cxn ang="0">
                      <a:pos x="291" y="546"/>
                    </a:cxn>
                    <a:cxn ang="0">
                      <a:pos x="225" y="583"/>
                    </a:cxn>
                    <a:cxn ang="0">
                      <a:pos x="191" y="527"/>
                    </a:cxn>
                    <a:cxn ang="0">
                      <a:pos x="196" y="486"/>
                    </a:cxn>
                    <a:cxn ang="0">
                      <a:pos x="0" y="495"/>
                    </a:cxn>
                    <a:cxn ang="0">
                      <a:pos x="24" y="407"/>
                    </a:cxn>
                    <a:cxn ang="0">
                      <a:pos x="24" y="407"/>
                    </a:cxn>
                  </a:cxnLst>
                  <a:rect l="0" t="0" r="r" b="b"/>
                  <a:pathLst>
                    <a:path w="346" h="583">
                      <a:moveTo>
                        <a:pt x="24" y="407"/>
                      </a:moveTo>
                      <a:lnTo>
                        <a:pt x="57" y="361"/>
                      </a:lnTo>
                      <a:lnTo>
                        <a:pt x="46" y="349"/>
                      </a:lnTo>
                      <a:lnTo>
                        <a:pt x="34" y="256"/>
                      </a:lnTo>
                      <a:lnTo>
                        <a:pt x="27" y="191"/>
                      </a:lnTo>
                      <a:lnTo>
                        <a:pt x="52" y="120"/>
                      </a:lnTo>
                      <a:lnTo>
                        <a:pt x="90" y="69"/>
                      </a:lnTo>
                      <a:lnTo>
                        <a:pt x="86" y="56"/>
                      </a:lnTo>
                      <a:lnTo>
                        <a:pt x="113" y="12"/>
                      </a:lnTo>
                      <a:lnTo>
                        <a:pt x="322" y="0"/>
                      </a:lnTo>
                      <a:lnTo>
                        <a:pt x="332" y="10"/>
                      </a:lnTo>
                      <a:lnTo>
                        <a:pt x="322" y="373"/>
                      </a:lnTo>
                      <a:lnTo>
                        <a:pt x="346" y="547"/>
                      </a:lnTo>
                      <a:lnTo>
                        <a:pt x="337" y="556"/>
                      </a:lnTo>
                      <a:lnTo>
                        <a:pt x="291" y="546"/>
                      </a:lnTo>
                      <a:lnTo>
                        <a:pt x="225" y="583"/>
                      </a:lnTo>
                      <a:lnTo>
                        <a:pt x="191" y="527"/>
                      </a:lnTo>
                      <a:lnTo>
                        <a:pt x="196" y="486"/>
                      </a:lnTo>
                      <a:lnTo>
                        <a:pt x="0" y="495"/>
                      </a:lnTo>
                      <a:lnTo>
                        <a:pt x="24" y="407"/>
                      </a:lnTo>
                      <a:lnTo>
                        <a:pt x="24" y="407"/>
                      </a:lnTo>
                      <a:close/>
                    </a:path>
                  </a:pathLst>
                </a:custGeom>
                <a:solidFill>
                  <a:srgbClr val="EDAF13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95" name="Freeform 37">
                  <a:extLst>
                    <a:ext uri="{FF2B5EF4-FFF2-40B4-BE49-F238E27FC236}">
                      <a16:creationId xmlns:a16="http://schemas.microsoft.com/office/drawing/2014/main" xmlns="" id="{DA84BD41-6BAA-434E-9EF0-E2821F586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5550" y="4185587"/>
                  <a:ext cx="588963" cy="936625"/>
                </a:xfrm>
                <a:custGeom>
                  <a:avLst/>
                  <a:gdLst/>
                  <a:ahLst/>
                  <a:cxnLst>
                    <a:cxn ang="0">
                      <a:pos x="10" y="34"/>
                    </a:cxn>
                    <a:cxn ang="0">
                      <a:pos x="0" y="397"/>
                    </a:cxn>
                    <a:cxn ang="0">
                      <a:pos x="24" y="571"/>
                    </a:cxn>
                    <a:cxn ang="0">
                      <a:pos x="49" y="578"/>
                    </a:cxn>
                    <a:cxn ang="0">
                      <a:pos x="71" y="565"/>
                    </a:cxn>
                    <a:cxn ang="0">
                      <a:pos x="86" y="578"/>
                    </a:cxn>
                    <a:cxn ang="0">
                      <a:pos x="64" y="590"/>
                    </a:cxn>
                    <a:cxn ang="0">
                      <a:pos x="117" y="576"/>
                    </a:cxn>
                    <a:cxn ang="0">
                      <a:pos x="127" y="559"/>
                    </a:cxn>
                    <a:cxn ang="0">
                      <a:pos x="120" y="551"/>
                    </a:cxn>
                    <a:cxn ang="0">
                      <a:pos x="124" y="536"/>
                    </a:cxn>
                    <a:cxn ang="0">
                      <a:pos x="98" y="514"/>
                    </a:cxn>
                    <a:cxn ang="0">
                      <a:pos x="100" y="493"/>
                    </a:cxn>
                    <a:cxn ang="0">
                      <a:pos x="371" y="470"/>
                    </a:cxn>
                    <a:cxn ang="0">
                      <a:pos x="347" y="378"/>
                    </a:cxn>
                    <a:cxn ang="0">
                      <a:pos x="363" y="322"/>
                    </a:cxn>
                    <a:cxn ang="0">
                      <a:pos x="327" y="249"/>
                    </a:cxn>
                    <a:cxn ang="0">
                      <a:pos x="258" y="0"/>
                    </a:cxn>
                    <a:cxn ang="0">
                      <a:pos x="0" y="24"/>
                    </a:cxn>
                    <a:cxn ang="0">
                      <a:pos x="10" y="34"/>
                    </a:cxn>
                    <a:cxn ang="0">
                      <a:pos x="10" y="34"/>
                    </a:cxn>
                  </a:cxnLst>
                  <a:rect l="0" t="0" r="r" b="b"/>
                  <a:pathLst>
                    <a:path w="371" h="590">
                      <a:moveTo>
                        <a:pt x="10" y="34"/>
                      </a:moveTo>
                      <a:lnTo>
                        <a:pt x="0" y="397"/>
                      </a:lnTo>
                      <a:lnTo>
                        <a:pt x="24" y="571"/>
                      </a:lnTo>
                      <a:lnTo>
                        <a:pt x="49" y="578"/>
                      </a:lnTo>
                      <a:lnTo>
                        <a:pt x="71" y="565"/>
                      </a:lnTo>
                      <a:lnTo>
                        <a:pt x="86" y="578"/>
                      </a:lnTo>
                      <a:lnTo>
                        <a:pt x="64" y="590"/>
                      </a:lnTo>
                      <a:lnTo>
                        <a:pt x="117" y="576"/>
                      </a:lnTo>
                      <a:lnTo>
                        <a:pt x="127" y="559"/>
                      </a:lnTo>
                      <a:lnTo>
                        <a:pt x="120" y="551"/>
                      </a:lnTo>
                      <a:lnTo>
                        <a:pt x="124" y="536"/>
                      </a:lnTo>
                      <a:lnTo>
                        <a:pt x="98" y="514"/>
                      </a:lnTo>
                      <a:lnTo>
                        <a:pt x="100" y="493"/>
                      </a:lnTo>
                      <a:lnTo>
                        <a:pt x="371" y="470"/>
                      </a:lnTo>
                      <a:lnTo>
                        <a:pt x="347" y="378"/>
                      </a:lnTo>
                      <a:lnTo>
                        <a:pt x="363" y="322"/>
                      </a:lnTo>
                      <a:lnTo>
                        <a:pt x="327" y="249"/>
                      </a:lnTo>
                      <a:lnTo>
                        <a:pt x="258" y="0"/>
                      </a:lnTo>
                      <a:lnTo>
                        <a:pt x="0" y="24"/>
                      </a:lnTo>
                      <a:lnTo>
                        <a:pt x="10" y="34"/>
                      </a:lnTo>
                      <a:lnTo>
                        <a:pt x="10" y="34"/>
                      </a:lnTo>
                      <a:close/>
                    </a:path>
                  </a:pathLst>
                </a:custGeom>
                <a:solidFill>
                  <a:srgbClr val="EDAF13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96" name="Freeform 38">
                  <a:extLst>
                    <a:ext uri="{FF2B5EF4-FFF2-40B4-BE49-F238E27FC236}">
                      <a16:creationId xmlns:a16="http://schemas.microsoft.com/office/drawing/2014/main" xmlns="" id="{E7242D7B-A100-4020-8D32-AA331DF8A0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5125" y="4139549"/>
                  <a:ext cx="831850" cy="850900"/>
                </a:xfrm>
                <a:custGeom>
                  <a:avLst/>
                  <a:gdLst/>
                  <a:ahLst/>
                  <a:cxnLst>
                    <a:cxn ang="0">
                      <a:pos x="69" y="278"/>
                    </a:cxn>
                    <a:cxn ang="0">
                      <a:pos x="105" y="351"/>
                    </a:cxn>
                    <a:cxn ang="0">
                      <a:pos x="89" y="407"/>
                    </a:cxn>
                    <a:cxn ang="0">
                      <a:pos x="113" y="499"/>
                    </a:cxn>
                    <a:cxn ang="0">
                      <a:pos x="132" y="531"/>
                    </a:cxn>
                    <a:cxn ang="0">
                      <a:pos x="413" y="514"/>
                    </a:cxn>
                    <a:cxn ang="0">
                      <a:pos x="417" y="534"/>
                    </a:cxn>
                    <a:cxn ang="0">
                      <a:pos x="434" y="536"/>
                    </a:cxn>
                    <a:cxn ang="0">
                      <a:pos x="427" y="492"/>
                    </a:cxn>
                    <a:cxn ang="0">
                      <a:pos x="439" y="480"/>
                    </a:cxn>
                    <a:cxn ang="0">
                      <a:pos x="479" y="487"/>
                    </a:cxn>
                    <a:cxn ang="0">
                      <a:pos x="486" y="456"/>
                    </a:cxn>
                    <a:cxn ang="0">
                      <a:pos x="481" y="414"/>
                    </a:cxn>
                    <a:cxn ang="0">
                      <a:pos x="498" y="402"/>
                    </a:cxn>
                    <a:cxn ang="0">
                      <a:pos x="524" y="321"/>
                    </a:cxn>
                    <a:cxn ang="0">
                      <a:pos x="505" y="317"/>
                    </a:cxn>
                    <a:cxn ang="0">
                      <a:pos x="437" y="212"/>
                    </a:cxn>
                    <a:cxn ang="0">
                      <a:pos x="291" y="80"/>
                    </a:cxn>
                    <a:cxn ang="0">
                      <a:pos x="227" y="39"/>
                    </a:cxn>
                    <a:cxn ang="0">
                      <a:pos x="247" y="0"/>
                    </a:cxn>
                    <a:cxn ang="0">
                      <a:pos x="128" y="16"/>
                    </a:cxn>
                    <a:cxn ang="0">
                      <a:pos x="0" y="29"/>
                    </a:cxn>
                    <a:cxn ang="0">
                      <a:pos x="69" y="278"/>
                    </a:cxn>
                    <a:cxn ang="0">
                      <a:pos x="69" y="278"/>
                    </a:cxn>
                  </a:cxnLst>
                  <a:rect l="0" t="0" r="r" b="b"/>
                  <a:pathLst>
                    <a:path w="524" h="536">
                      <a:moveTo>
                        <a:pt x="69" y="278"/>
                      </a:moveTo>
                      <a:lnTo>
                        <a:pt x="105" y="351"/>
                      </a:lnTo>
                      <a:lnTo>
                        <a:pt x="89" y="407"/>
                      </a:lnTo>
                      <a:lnTo>
                        <a:pt x="113" y="499"/>
                      </a:lnTo>
                      <a:lnTo>
                        <a:pt x="132" y="531"/>
                      </a:lnTo>
                      <a:lnTo>
                        <a:pt x="413" y="514"/>
                      </a:lnTo>
                      <a:lnTo>
                        <a:pt x="417" y="534"/>
                      </a:lnTo>
                      <a:lnTo>
                        <a:pt x="434" y="536"/>
                      </a:lnTo>
                      <a:lnTo>
                        <a:pt x="427" y="492"/>
                      </a:lnTo>
                      <a:lnTo>
                        <a:pt x="439" y="480"/>
                      </a:lnTo>
                      <a:lnTo>
                        <a:pt x="479" y="487"/>
                      </a:lnTo>
                      <a:lnTo>
                        <a:pt x="486" y="456"/>
                      </a:lnTo>
                      <a:lnTo>
                        <a:pt x="481" y="414"/>
                      </a:lnTo>
                      <a:lnTo>
                        <a:pt x="498" y="402"/>
                      </a:lnTo>
                      <a:lnTo>
                        <a:pt x="524" y="321"/>
                      </a:lnTo>
                      <a:lnTo>
                        <a:pt x="505" y="317"/>
                      </a:lnTo>
                      <a:lnTo>
                        <a:pt x="437" y="212"/>
                      </a:lnTo>
                      <a:lnTo>
                        <a:pt x="291" y="80"/>
                      </a:lnTo>
                      <a:lnTo>
                        <a:pt x="227" y="39"/>
                      </a:lnTo>
                      <a:lnTo>
                        <a:pt x="247" y="0"/>
                      </a:lnTo>
                      <a:lnTo>
                        <a:pt x="128" y="16"/>
                      </a:lnTo>
                      <a:lnTo>
                        <a:pt x="0" y="29"/>
                      </a:lnTo>
                      <a:lnTo>
                        <a:pt x="69" y="278"/>
                      </a:lnTo>
                      <a:lnTo>
                        <a:pt x="69" y="278"/>
                      </a:lnTo>
                      <a:close/>
                    </a:path>
                  </a:pathLst>
                </a:custGeom>
                <a:solidFill>
                  <a:srgbClr val="EDAF13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xmlns="" id="{F9E7761D-40AC-44E6-8ED8-BDD884D5A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360" y="2162292"/>
                <a:ext cx="1075096" cy="7245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37" y="22"/>
                  </a:cxn>
                  <a:cxn ang="0">
                    <a:pos x="674" y="32"/>
                  </a:cxn>
                  <a:cxn ang="0">
                    <a:pos x="651" y="74"/>
                  </a:cxn>
                  <a:cxn ang="0">
                    <a:pos x="685" y="105"/>
                  </a:cxn>
                  <a:cxn ang="0">
                    <a:pos x="683" y="325"/>
                  </a:cxn>
                  <a:cxn ang="0">
                    <a:pos x="669" y="323"/>
                  </a:cxn>
                  <a:cxn ang="0">
                    <a:pos x="669" y="352"/>
                  </a:cxn>
                  <a:cxn ang="0">
                    <a:pos x="681" y="373"/>
                  </a:cxn>
                  <a:cxn ang="0">
                    <a:pos x="674" y="395"/>
                  </a:cxn>
                  <a:cxn ang="0">
                    <a:pos x="681" y="447"/>
                  </a:cxn>
                  <a:cxn ang="0">
                    <a:pos x="666" y="440"/>
                  </a:cxn>
                  <a:cxn ang="0">
                    <a:pos x="647" y="422"/>
                  </a:cxn>
                  <a:cxn ang="0">
                    <a:pos x="588" y="401"/>
                  </a:cxn>
                  <a:cxn ang="0">
                    <a:pos x="529" y="405"/>
                  </a:cxn>
                  <a:cxn ang="0">
                    <a:pos x="495" y="379"/>
                  </a:cxn>
                  <a:cxn ang="0">
                    <a:pos x="0" y="351"/>
                  </a:cxn>
                  <a:cxn ang="0">
                    <a:pos x="33" y="0"/>
                  </a:cxn>
                  <a:cxn ang="0">
                    <a:pos x="33" y="0"/>
                  </a:cxn>
                </a:cxnLst>
                <a:rect l="0" t="0" r="r" b="b"/>
                <a:pathLst>
                  <a:path w="685" h="447">
                    <a:moveTo>
                      <a:pt x="33" y="0"/>
                    </a:moveTo>
                    <a:lnTo>
                      <a:pt x="337" y="22"/>
                    </a:lnTo>
                    <a:lnTo>
                      <a:pt x="674" y="32"/>
                    </a:lnTo>
                    <a:lnTo>
                      <a:pt x="651" y="74"/>
                    </a:lnTo>
                    <a:lnTo>
                      <a:pt x="685" y="105"/>
                    </a:lnTo>
                    <a:lnTo>
                      <a:pt x="683" y="325"/>
                    </a:lnTo>
                    <a:lnTo>
                      <a:pt x="669" y="323"/>
                    </a:lnTo>
                    <a:lnTo>
                      <a:pt x="669" y="352"/>
                    </a:lnTo>
                    <a:lnTo>
                      <a:pt x="681" y="373"/>
                    </a:lnTo>
                    <a:lnTo>
                      <a:pt x="674" y="395"/>
                    </a:lnTo>
                    <a:lnTo>
                      <a:pt x="681" y="447"/>
                    </a:lnTo>
                    <a:lnTo>
                      <a:pt x="666" y="440"/>
                    </a:lnTo>
                    <a:lnTo>
                      <a:pt x="647" y="422"/>
                    </a:lnTo>
                    <a:lnTo>
                      <a:pt x="588" y="401"/>
                    </a:lnTo>
                    <a:lnTo>
                      <a:pt x="529" y="405"/>
                    </a:lnTo>
                    <a:lnTo>
                      <a:pt x="495" y="379"/>
                    </a:lnTo>
                    <a:lnTo>
                      <a:pt x="0" y="351"/>
                    </a:lnTo>
                    <a:lnTo>
                      <a:pt x="33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8C414B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400"/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xmlns="" id="{97321912-957B-4A1A-8018-672770B87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831" y="2731223"/>
                <a:ext cx="1260295" cy="633768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517" y="28"/>
                  </a:cxn>
                  <a:cxn ang="0">
                    <a:pos x="551" y="54"/>
                  </a:cxn>
                  <a:cxn ang="0">
                    <a:pos x="610" y="50"/>
                  </a:cxn>
                  <a:cxn ang="0">
                    <a:pos x="669" y="71"/>
                  </a:cxn>
                  <a:cxn ang="0">
                    <a:pos x="688" y="89"/>
                  </a:cxn>
                  <a:cxn ang="0">
                    <a:pos x="703" y="96"/>
                  </a:cxn>
                  <a:cxn ang="0">
                    <a:pos x="730" y="171"/>
                  </a:cxn>
                  <a:cxn ang="0">
                    <a:pos x="730" y="193"/>
                  </a:cxn>
                  <a:cxn ang="0">
                    <a:pos x="749" y="228"/>
                  </a:cxn>
                  <a:cxn ang="0">
                    <a:pos x="757" y="284"/>
                  </a:cxn>
                  <a:cxn ang="0">
                    <a:pos x="752" y="301"/>
                  </a:cxn>
                  <a:cxn ang="0">
                    <a:pos x="764" y="320"/>
                  </a:cxn>
                  <a:cxn ang="0">
                    <a:pos x="803" y="391"/>
                  </a:cxn>
                  <a:cxn ang="0">
                    <a:pos x="445" y="388"/>
                  </a:cxn>
                  <a:cxn ang="0">
                    <a:pos x="174" y="371"/>
                  </a:cxn>
                  <a:cxn ang="0">
                    <a:pos x="183" y="254"/>
                  </a:cxn>
                  <a:cxn ang="0">
                    <a:pos x="0" y="237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803" h="391">
                    <a:moveTo>
                      <a:pt x="22" y="0"/>
                    </a:moveTo>
                    <a:lnTo>
                      <a:pt x="517" y="28"/>
                    </a:lnTo>
                    <a:lnTo>
                      <a:pt x="551" y="54"/>
                    </a:lnTo>
                    <a:lnTo>
                      <a:pt x="610" y="50"/>
                    </a:lnTo>
                    <a:lnTo>
                      <a:pt x="669" y="71"/>
                    </a:lnTo>
                    <a:lnTo>
                      <a:pt x="688" y="89"/>
                    </a:lnTo>
                    <a:lnTo>
                      <a:pt x="703" y="96"/>
                    </a:lnTo>
                    <a:lnTo>
                      <a:pt x="730" y="171"/>
                    </a:lnTo>
                    <a:lnTo>
                      <a:pt x="730" y="193"/>
                    </a:lnTo>
                    <a:lnTo>
                      <a:pt x="749" y="228"/>
                    </a:lnTo>
                    <a:lnTo>
                      <a:pt x="757" y="284"/>
                    </a:lnTo>
                    <a:lnTo>
                      <a:pt x="752" y="301"/>
                    </a:lnTo>
                    <a:lnTo>
                      <a:pt x="764" y="320"/>
                    </a:lnTo>
                    <a:lnTo>
                      <a:pt x="803" y="391"/>
                    </a:lnTo>
                    <a:lnTo>
                      <a:pt x="445" y="388"/>
                    </a:lnTo>
                    <a:lnTo>
                      <a:pt x="174" y="371"/>
                    </a:lnTo>
                    <a:lnTo>
                      <a:pt x="183" y="254"/>
                    </a:lnTo>
                    <a:lnTo>
                      <a:pt x="0" y="237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8C414B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400"/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xmlns="" id="{AB31CAC7-6639-4AEC-AE55-B9CD8A8BA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388" y="3332813"/>
                <a:ext cx="1136305" cy="61755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95" y="17"/>
                  </a:cxn>
                  <a:cxn ang="0">
                    <a:pos x="653" y="20"/>
                  </a:cxn>
                  <a:cxn ang="0">
                    <a:pos x="672" y="37"/>
                  </a:cxn>
                  <a:cxn ang="0">
                    <a:pos x="684" y="34"/>
                  </a:cxn>
                  <a:cxn ang="0">
                    <a:pos x="697" y="52"/>
                  </a:cxn>
                  <a:cxn ang="0">
                    <a:pos x="685" y="52"/>
                  </a:cxn>
                  <a:cxn ang="0">
                    <a:pos x="674" y="76"/>
                  </a:cxn>
                  <a:cxn ang="0">
                    <a:pos x="702" y="117"/>
                  </a:cxn>
                  <a:cxn ang="0">
                    <a:pos x="724" y="123"/>
                  </a:cxn>
                  <a:cxn ang="0">
                    <a:pos x="721" y="379"/>
                  </a:cxn>
                  <a:cxn ang="0">
                    <a:pos x="414" y="381"/>
                  </a:cxn>
                  <a:cxn ang="0">
                    <a:pos x="0" y="362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724" h="381">
                    <a:moveTo>
                      <a:pt x="24" y="0"/>
                    </a:moveTo>
                    <a:lnTo>
                      <a:pt x="295" y="17"/>
                    </a:lnTo>
                    <a:lnTo>
                      <a:pt x="653" y="20"/>
                    </a:lnTo>
                    <a:lnTo>
                      <a:pt x="672" y="37"/>
                    </a:lnTo>
                    <a:lnTo>
                      <a:pt x="684" y="34"/>
                    </a:lnTo>
                    <a:lnTo>
                      <a:pt x="697" y="52"/>
                    </a:lnTo>
                    <a:lnTo>
                      <a:pt x="685" y="52"/>
                    </a:lnTo>
                    <a:lnTo>
                      <a:pt x="674" y="76"/>
                    </a:lnTo>
                    <a:lnTo>
                      <a:pt x="702" y="117"/>
                    </a:lnTo>
                    <a:lnTo>
                      <a:pt x="724" y="123"/>
                    </a:lnTo>
                    <a:lnTo>
                      <a:pt x="721" y="379"/>
                    </a:lnTo>
                    <a:lnTo>
                      <a:pt x="414" y="381"/>
                    </a:lnTo>
                    <a:lnTo>
                      <a:pt x="0" y="36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8C414B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400"/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xmlns="" id="{5E4979A9-2866-4E21-9865-48895F06C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524" y="3906860"/>
                <a:ext cx="1319935" cy="69212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8" y="6"/>
                  </a:cxn>
                  <a:cxn ang="0">
                    <a:pos x="512" y="25"/>
                  </a:cxn>
                  <a:cxn ang="0">
                    <a:pos x="819" y="23"/>
                  </a:cxn>
                  <a:cxn ang="0">
                    <a:pos x="822" y="86"/>
                  </a:cxn>
                  <a:cxn ang="0">
                    <a:pos x="841" y="218"/>
                  </a:cxn>
                  <a:cxn ang="0">
                    <a:pos x="838" y="427"/>
                  </a:cxn>
                  <a:cxn ang="0">
                    <a:pos x="770" y="391"/>
                  </a:cxn>
                  <a:cxn ang="0">
                    <a:pos x="699" y="405"/>
                  </a:cxn>
                  <a:cxn ang="0">
                    <a:pos x="646" y="420"/>
                  </a:cxn>
                  <a:cxn ang="0">
                    <a:pos x="570" y="420"/>
                  </a:cxn>
                  <a:cxn ang="0">
                    <a:pos x="512" y="388"/>
                  </a:cxn>
                  <a:cxn ang="0">
                    <a:pos x="495" y="405"/>
                  </a:cxn>
                  <a:cxn ang="0">
                    <a:pos x="407" y="366"/>
                  </a:cxn>
                  <a:cxn ang="0">
                    <a:pos x="363" y="355"/>
                  </a:cxn>
                  <a:cxn ang="0">
                    <a:pos x="341" y="333"/>
                  </a:cxn>
                  <a:cxn ang="0">
                    <a:pos x="314" y="333"/>
                  </a:cxn>
                  <a:cxn ang="0">
                    <a:pos x="285" y="310"/>
                  </a:cxn>
                  <a:cxn ang="0">
                    <a:pos x="295" y="79"/>
                  </a:cxn>
                  <a:cxn ang="0">
                    <a:pos x="0" y="62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841" h="427">
                    <a:moveTo>
                      <a:pt x="5" y="0"/>
                    </a:moveTo>
                    <a:lnTo>
                      <a:pt x="98" y="6"/>
                    </a:lnTo>
                    <a:lnTo>
                      <a:pt x="512" y="25"/>
                    </a:lnTo>
                    <a:lnTo>
                      <a:pt x="819" y="23"/>
                    </a:lnTo>
                    <a:lnTo>
                      <a:pt x="822" y="86"/>
                    </a:lnTo>
                    <a:lnTo>
                      <a:pt x="841" y="218"/>
                    </a:lnTo>
                    <a:lnTo>
                      <a:pt x="838" y="427"/>
                    </a:lnTo>
                    <a:lnTo>
                      <a:pt x="770" y="391"/>
                    </a:lnTo>
                    <a:lnTo>
                      <a:pt x="699" y="405"/>
                    </a:lnTo>
                    <a:lnTo>
                      <a:pt x="646" y="420"/>
                    </a:lnTo>
                    <a:lnTo>
                      <a:pt x="570" y="420"/>
                    </a:lnTo>
                    <a:lnTo>
                      <a:pt x="512" y="388"/>
                    </a:lnTo>
                    <a:lnTo>
                      <a:pt x="495" y="405"/>
                    </a:lnTo>
                    <a:lnTo>
                      <a:pt x="407" y="366"/>
                    </a:lnTo>
                    <a:lnTo>
                      <a:pt x="363" y="355"/>
                    </a:lnTo>
                    <a:lnTo>
                      <a:pt x="341" y="333"/>
                    </a:lnTo>
                    <a:lnTo>
                      <a:pt x="314" y="333"/>
                    </a:lnTo>
                    <a:lnTo>
                      <a:pt x="285" y="310"/>
                    </a:lnTo>
                    <a:lnTo>
                      <a:pt x="295" y="79"/>
                    </a:lnTo>
                    <a:lnTo>
                      <a:pt x="0" y="6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C414B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n-US" sz="1400"/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EB5BECF7-487B-4A32-A265-3FA1B0D7187F}"/>
                  </a:ext>
                </a:extLst>
              </p:cNvPr>
              <p:cNvGrpSpPr/>
              <p:nvPr/>
            </p:nvGrpSpPr>
            <p:grpSpPr>
              <a:xfrm>
                <a:off x="6229632" y="1849980"/>
                <a:ext cx="1256152" cy="2076944"/>
                <a:chOff x="6769371" y="1657651"/>
                <a:chExt cx="1270572" cy="2034161"/>
              </a:xfrm>
            </p:grpSpPr>
            <p:sp>
              <p:nvSpPr>
                <p:cNvPr id="86" name="Freeform 29">
                  <a:extLst>
                    <a:ext uri="{FF2B5EF4-FFF2-40B4-BE49-F238E27FC236}">
                      <a16:creationId xmlns:a16="http://schemas.microsoft.com/office/drawing/2014/main" xmlns="" id="{00D03EB0-8F03-4C73-B66D-E3B0C3CBA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4471" y="1657651"/>
                  <a:ext cx="879475" cy="438150"/>
                </a:xfrm>
                <a:custGeom>
                  <a:avLst/>
                  <a:gdLst/>
                  <a:ahLst/>
                  <a:cxnLst>
                    <a:cxn ang="0">
                      <a:pos x="200" y="181"/>
                    </a:cxn>
                    <a:cxn ang="0">
                      <a:pos x="208" y="198"/>
                    </a:cxn>
                    <a:cxn ang="0">
                      <a:pos x="227" y="203"/>
                    </a:cxn>
                    <a:cxn ang="0">
                      <a:pos x="254" y="276"/>
                    </a:cxn>
                    <a:cxn ang="0">
                      <a:pos x="303" y="176"/>
                    </a:cxn>
                    <a:cxn ang="0">
                      <a:pos x="328" y="179"/>
                    </a:cxn>
                    <a:cxn ang="0">
                      <a:pos x="359" y="164"/>
                    </a:cxn>
                    <a:cxn ang="0">
                      <a:pos x="413" y="164"/>
                    </a:cxn>
                    <a:cxn ang="0">
                      <a:pos x="432" y="140"/>
                    </a:cxn>
                    <a:cxn ang="0">
                      <a:pos x="535" y="144"/>
                    </a:cxn>
                    <a:cxn ang="0">
                      <a:pos x="554" y="128"/>
                    </a:cxn>
                    <a:cxn ang="0">
                      <a:pos x="522" y="89"/>
                    </a:cxn>
                    <a:cxn ang="0">
                      <a:pos x="457" y="91"/>
                    </a:cxn>
                    <a:cxn ang="0">
                      <a:pos x="408" y="84"/>
                    </a:cxn>
                    <a:cxn ang="0">
                      <a:pos x="344" y="84"/>
                    </a:cxn>
                    <a:cxn ang="0">
                      <a:pos x="322" y="117"/>
                    </a:cxn>
                    <a:cxn ang="0">
                      <a:pos x="289" y="98"/>
                    </a:cxn>
                    <a:cxn ang="0">
                      <a:pos x="256" y="101"/>
                    </a:cxn>
                    <a:cxn ang="0">
                      <a:pos x="242" y="67"/>
                    </a:cxn>
                    <a:cxn ang="0">
                      <a:pos x="171" y="62"/>
                    </a:cxn>
                    <a:cxn ang="0">
                      <a:pos x="162" y="49"/>
                    </a:cxn>
                    <a:cxn ang="0">
                      <a:pos x="195" y="15"/>
                    </a:cxn>
                    <a:cxn ang="0">
                      <a:pos x="220" y="12"/>
                    </a:cxn>
                    <a:cxn ang="0">
                      <a:pos x="195" y="0"/>
                    </a:cxn>
                    <a:cxn ang="0">
                      <a:pos x="154" y="10"/>
                    </a:cxn>
                    <a:cxn ang="0">
                      <a:pos x="86" y="78"/>
                    </a:cxn>
                    <a:cxn ang="0">
                      <a:pos x="52" y="84"/>
                    </a:cxn>
                    <a:cxn ang="0">
                      <a:pos x="0" y="118"/>
                    </a:cxn>
                    <a:cxn ang="0">
                      <a:pos x="200" y="181"/>
                    </a:cxn>
                    <a:cxn ang="0">
                      <a:pos x="200" y="181"/>
                    </a:cxn>
                  </a:cxnLst>
                  <a:rect l="0" t="0" r="r" b="b"/>
                  <a:pathLst>
                    <a:path w="554" h="276">
                      <a:moveTo>
                        <a:pt x="200" y="181"/>
                      </a:moveTo>
                      <a:lnTo>
                        <a:pt x="208" y="198"/>
                      </a:lnTo>
                      <a:lnTo>
                        <a:pt x="227" y="203"/>
                      </a:lnTo>
                      <a:lnTo>
                        <a:pt x="254" y="276"/>
                      </a:lnTo>
                      <a:lnTo>
                        <a:pt x="303" y="176"/>
                      </a:lnTo>
                      <a:lnTo>
                        <a:pt x="328" y="179"/>
                      </a:lnTo>
                      <a:lnTo>
                        <a:pt x="359" y="164"/>
                      </a:lnTo>
                      <a:lnTo>
                        <a:pt x="413" y="164"/>
                      </a:lnTo>
                      <a:lnTo>
                        <a:pt x="432" y="140"/>
                      </a:lnTo>
                      <a:lnTo>
                        <a:pt x="535" y="144"/>
                      </a:lnTo>
                      <a:lnTo>
                        <a:pt x="554" y="128"/>
                      </a:lnTo>
                      <a:lnTo>
                        <a:pt x="522" y="89"/>
                      </a:lnTo>
                      <a:lnTo>
                        <a:pt x="457" y="91"/>
                      </a:lnTo>
                      <a:lnTo>
                        <a:pt x="408" y="84"/>
                      </a:lnTo>
                      <a:lnTo>
                        <a:pt x="344" y="84"/>
                      </a:lnTo>
                      <a:lnTo>
                        <a:pt x="322" y="117"/>
                      </a:lnTo>
                      <a:lnTo>
                        <a:pt x="289" y="98"/>
                      </a:lnTo>
                      <a:lnTo>
                        <a:pt x="256" y="101"/>
                      </a:lnTo>
                      <a:lnTo>
                        <a:pt x="242" y="67"/>
                      </a:lnTo>
                      <a:lnTo>
                        <a:pt x="171" y="62"/>
                      </a:lnTo>
                      <a:lnTo>
                        <a:pt x="162" y="49"/>
                      </a:lnTo>
                      <a:lnTo>
                        <a:pt x="195" y="15"/>
                      </a:lnTo>
                      <a:lnTo>
                        <a:pt x="220" y="12"/>
                      </a:lnTo>
                      <a:lnTo>
                        <a:pt x="195" y="0"/>
                      </a:lnTo>
                      <a:lnTo>
                        <a:pt x="154" y="10"/>
                      </a:lnTo>
                      <a:lnTo>
                        <a:pt x="86" y="78"/>
                      </a:lnTo>
                      <a:lnTo>
                        <a:pt x="52" y="84"/>
                      </a:lnTo>
                      <a:lnTo>
                        <a:pt x="0" y="118"/>
                      </a:lnTo>
                      <a:lnTo>
                        <a:pt x="200" y="181"/>
                      </a:lnTo>
                      <a:lnTo>
                        <a:pt x="200" y="18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87" name="Freeform 30">
                  <a:extLst>
                    <a:ext uri="{FF2B5EF4-FFF2-40B4-BE49-F238E27FC236}">
                      <a16:creationId xmlns:a16="http://schemas.microsoft.com/office/drawing/2014/main" xmlns="" id="{C6ED56D2-8E11-43F3-B4C7-3C2E1E263F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4630" y="1954081"/>
                  <a:ext cx="595313" cy="790575"/>
                </a:xfrm>
                <a:custGeom>
                  <a:avLst/>
                  <a:gdLst/>
                  <a:ahLst/>
                  <a:cxnLst>
                    <a:cxn ang="0">
                      <a:pos x="42" y="413"/>
                    </a:cxn>
                    <a:cxn ang="0">
                      <a:pos x="36" y="330"/>
                    </a:cxn>
                    <a:cxn ang="0">
                      <a:pos x="5" y="268"/>
                    </a:cxn>
                    <a:cxn ang="0">
                      <a:pos x="19" y="142"/>
                    </a:cxn>
                    <a:cxn ang="0">
                      <a:pos x="73" y="74"/>
                    </a:cxn>
                    <a:cxn ang="0">
                      <a:pos x="69" y="125"/>
                    </a:cxn>
                    <a:cxn ang="0">
                      <a:pos x="86" y="113"/>
                    </a:cxn>
                    <a:cxn ang="0">
                      <a:pos x="86" y="74"/>
                    </a:cxn>
                    <a:cxn ang="0">
                      <a:pos x="107" y="51"/>
                    </a:cxn>
                    <a:cxn ang="0">
                      <a:pos x="114" y="5"/>
                    </a:cxn>
                    <a:cxn ang="0">
                      <a:pos x="132" y="0"/>
                    </a:cxn>
                    <a:cxn ang="0">
                      <a:pos x="246" y="39"/>
                    </a:cxn>
                    <a:cxn ang="0">
                      <a:pos x="256" y="71"/>
                    </a:cxn>
                    <a:cxn ang="0">
                      <a:pos x="271" y="101"/>
                    </a:cxn>
                    <a:cxn ang="0">
                      <a:pos x="275" y="156"/>
                    </a:cxn>
                    <a:cxn ang="0">
                      <a:pos x="236" y="201"/>
                    </a:cxn>
                    <a:cxn ang="0">
                      <a:pos x="234" y="239"/>
                    </a:cxn>
                    <a:cxn ang="0">
                      <a:pos x="256" y="251"/>
                    </a:cxn>
                    <a:cxn ang="0">
                      <a:pos x="286" y="201"/>
                    </a:cxn>
                    <a:cxn ang="0">
                      <a:pos x="317" y="185"/>
                    </a:cxn>
                    <a:cxn ang="0">
                      <a:pos x="337" y="195"/>
                    </a:cxn>
                    <a:cxn ang="0">
                      <a:pos x="375" y="305"/>
                    </a:cxn>
                    <a:cxn ang="0">
                      <a:pos x="349" y="352"/>
                    </a:cxn>
                    <a:cxn ang="0">
                      <a:pos x="342" y="385"/>
                    </a:cxn>
                    <a:cxn ang="0">
                      <a:pos x="327" y="396"/>
                    </a:cxn>
                    <a:cxn ang="0">
                      <a:pos x="325" y="427"/>
                    </a:cxn>
                    <a:cxn ang="0">
                      <a:pos x="307" y="466"/>
                    </a:cxn>
                    <a:cxn ang="0">
                      <a:pos x="183" y="484"/>
                    </a:cxn>
                    <a:cxn ang="0">
                      <a:pos x="180" y="478"/>
                    </a:cxn>
                    <a:cxn ang="0">
                      <a:pos x="0" y="498"/>
                    </a:cxn>
                    <a:cxn ang="0">
                      <a:pos x="42" y="413"/>
                    </a:cxn>
                    <a:cxn ang="0">
                      <a:pos x="42" y="413"/>
                    </a:cxn>
                  </a:cxnLst>
                  <a:rect l="0" t="0" r="r" b="b"/>
                  <a:pathLst>
                    <a:path w="375" h="498">
                      <a:moveTo>
                        <a:pt x="42" y="413"/>
                      </a:moveTo>
                      <a:lnTo>
                        <a:pt x="36" y="330"/>
                      </a:lnTo>
                      <a:lnTo>
                        <a:pt x="5" y="268"/>
                      </a:lnTo>
                      <a:lnTo>
                        <a:pt x="19" y="142"/>
                      </a:lnTo>
                      <a:lnTo>
                        <a:pt x="73" y="74"/>
                      </a:lnTo>
                      <a:lnTo>
                        <a:pt x="69" y="125"/>
                      </a:lnTo>
                      <a:lnTo>
                        <a:pt x="86" y="113"/>
                      </a:lnTo>
                      <a:lnTo>
                        <a:pt x="86" y="74"/>
                      </a:lnTo>
                      <a:lnTo>
                        <a:pt x="107" y="51"/>
                      </a:lnTo>
                      <a:lnTo>
                        <a:pt x="114" y="5"/>
                      </a:lnTo>
                      <a:lnTo>
                        <a:pt x="132" y="0"/>
                      </a:lnTo>
                      <a:lnTo>
                        <a:pt x="246" y="39"/>
                      </a:lnTo>
                      <a:lnTo>
                        <a:pt x="256" y="71"/>
                      </a:lnTo>
                      <a:lnTo>
                        <a:pt x="271" y="101"/>
                      </a:lnTo>
                      <a:lnTo>
                        <a:pt x="275" y="156"/>
                      </a:lnTo>
                      <a:lnTo>
                        <a:pt x="236" y="201"/>
                      </a:lnTo>
                      <a:lnTo>
                        <a:pt x="234" y="239"/>
                      </a:lnTo>
                      <a:lnTo>
                        <a:pt x="256" y="251"/>
                      </a:lnTo>
                      <a:lnTo>
                        <a:pt x="286" y="201"/>
                      </a:lnTo>
                      <a:lnTo>
                        <a:pt x="317" y="185"/>
                      </a:lnTo>
                      <a:lnTo>
                        <a:pt x="337" y="195"/>
                      </a:lnTo>
                      <a:lnTo>
                        <a:pt x="375" y="305"/>
                      </a:lnTo>
                      <a:lnTo>
                        <a:pt x="349" y="352"/>
                      </a:lnTo>
                      <a:lnTo>
                        <a:pt x="342" y="385"/>
                      </a:lnTo>
                      <a:lnTo>
                        <a:pt x="327" y="396"/>
                      </a:lnTo>
                      <a:lnTo>
                        <a:pt x="325" y="427"/>
                      </a:lnTo>
                      <a:lnTo>
                        <a:pt x="307" y="466"/>
                      </a:lnTo>
                      <a:lnTo>
                        <a:pt x="183" y="484"/>
                      </a:lnTo>
                      <a:lnTo>
                        <a:pt x="180" y="478"/>
                      </a:lnTo>
                      <a:lnTo>
                        <a:pt x="0" y="498"/>
                      </a:lnTo>
                      <a:lnTo>
                        <a:pt x="42" y="413"/>
                      </a:lnTo>
                      <a:lnTo>
                        <a:pt x="42" y="413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88" name="Freeform 32">
                  <a:extLst>
                    <a:ext uri="{FF2B5EF4-FFF2-40B4-BE49-F238E27FC236}">
                      <a16:creationId xmlns:a16="http://schemas.microsoft.com/office/drawing/2014/main" xmlns="" id="{A877551C-07A9-4862-A9A7-AE11FC969A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9371" y="2626599"/>
                  <a:ext cx="604838" cy="1065213"/>
                </a:xfrm>
                <a:custGeom>
                  <a:avLst/>
                  <a:gdLst/>
                  <a:ahLst/>
                  <a:cxnLst>
                    <a:cxn ang="0">
                      <a:pos x="7" y="274"/>
                    </a:cxn>
                    <a:cxn ang="0">
                      <a:pos x="46" y="190"/>
                    </a:cxn>
                    <a:cxn ang="0">
                      <a:pos x="34" y="157"/>
                    </a:cxn>
                    <a:cxn ang="0">
                      <a:pos x="98" y="106"/>
                    </a:cxn>
                    <a:cxn ang="0">
                      <a:pos x="112" y="69"/>
                    </a:cxn>
                    <a:cxn ang="0">
                      <a:pos x="64" y="15"/>
                    </a:cxn>
                    <a:cxn ang="0">
                      <a:pos x="320" y="0"/>
                    </a:cxn>
                    <a:cxn ang="0">
                      <a:pos x="325" y="39"/>
                    </a:cxn>
                    <a:cxn ang="0">
                      <a:pos x="353" y="88"/>
                    </a:cxn>
                    <a:cxn ang="0">
                      <a:pos x="375" y="344"/>
                    </a:cxn>
                    <a:cxn ang="0">
                      <a:pos x="369" y="398"/>
                    </a:cxn>
                    <a:cxn ang="0">
                      <a:pos x="381" y="428"/>
                    </a:cxn>
                    <a:cxn ang="0">
                      <a:pos x="368" y="486"/>
                    </a:cxn>
                    <a:cxn ang="0">
                      <a:pos x="347" y="511"/>
                    </a:cxn>
                    <a:cxn ang="0">
                      <a:pos x="337" y="552"/>
                    </a:cxn>
                    <a:cxn ang="0">
                      <a:pos x="349" y="567"/>
                    </a:cxn>
                    <a:cxn ang="0">
                      <a:pos x="339" y="589"/>
                    </a:cxn>
                    <a:cxn ang="0">
                      <a:pos x="344" y="600"/>
                    </a:cxn>
                    <a:cxn ang="0">
                      <a:pos x="314" y="611"/>
                    </a:cxn>
                    <a:cxn ang="0">
                      <a:pos x="307" y="654"/>
                    </a:cxn>
                    <a:cxn ang="0">
                      <a:pos x="263" y="640"/>
                    </a:cxn>
                    <a:cxn ang="0">
                      <a:pos x="241" y="671"/>
                    </a:cxn>
                    <a:cxn ang="0">
                      <a:pos x="227" y="667"/>
                    </a:cxn>
                    <a:cxn ang="0">
                      <a:pos x="212" y="640"/>
                    </a:cxn>
                    <a:cxn ang="0">
                      <a:pos x="188" y="574"/>
                    </a:cxn>
                    <a:cxn ang="0">
                      <a:pos x="130" y="540"/>
                    </a:cxn>
                    <a:cxn ang="0">
                      <a:pos x="119" y="506"/>
                    </a:cxn>
                    <a:cxn ang="0">
                      <a:pos x="137" y="454"/>
                    </a:cxn>
                    <a:cxn ang="0">
                      <a:pos x="122" y="444"/>
                    </a:cxn>
                    <a:cxn ang="0">
                      <a:pos x="85" y="444"/>
                    </a:cxn>
                    <a:cxn ang="0">
                      <a:pos x="76" y="412"/>
                    </a:cxn>
                    <a:cxn ang="0">
                      <a:pos x="13" y="347"/>
                    </a:cxn>
                    <a:cxn ang="0">
                      <a:pos x="0" y="295"/>
                    </a:cxn>
                    <a:cxn ang="0">
                      <a:pos x="7" y="274"/>
                    </a:cxn>
                    <a:cxn ang="0">
                      <a:pos x="7" y="274"/>
                    </a:cxn>
                  </a:cxnLst>
                  <a:rect l="0" t="0" r="r" b="b"/>
                  <a:pathLst>
                    <a:path w="381" h="671">
                      <a:moveTo>
                        <a:pt x="7" y="274"/>
                      </a:moveTo>
                      <a:lnTo>
                        <a:pt x="46" y="190"/>
                      </a:lnTo>
                      <a:lnTo>
                        <a:pt x="34" y="157"/>
                      </a:lnTo>
                      <a:lnTo>
                        <a:pt x="98" y="106"/>
                      </a:lnTo>
                      <a:lnTo>
                        <a:pt x="112" y="69"/>
                      </a:lnTo>
                      <a:lnTo>
                        <a:pt x="64" y="15"/>
                      </a:lnTo>
                      <a:lnTo>
                        <a:pt x="320" y="0"/>
                      </a:lnTo>
                      <a:lnTo>
                        <a:pt x="325" y="39"/>
                      </a:lnTo>
                      <a:lnTo>
                        <a:pt x="353" y="88"/>
                      </a:lnTo>
                      <a:lnTo>
                        <a:pt x="375" y="344"/>
                      </a:lnTo>
                      <a:lnTo>
                        <a:pt x="369" y="398"/>
                      </a:lnTo>
                      <a:lnTo>
                        <a:pt x="381" y="428"/>
                      </a:lnTo>
                      <a:lnTo>
                        <a:pt x="368" y="486"/>
                      </a:lnTo>
                      <a:lnTo>
                        <a:pt x="347" y="511"/>
                      </a:lnTo>
                      <a:lnTo>
                        <a:pt x="337" y="552"/>
                      </a:lnTo>
                      <a:lnTo>
                        <a:pt x="349" y="567"/>
                      </a:lnTo>
                      <a:lnTo>
                        <a:pt x="339" y="589"/>
                      </a:lnTo>
                      <a:lnTo>
                        <a:pt x="344" y="600"/>
                      </a:lnTo>
                      <a:lnTo>
                        <a:pt x="314" y="611"/>
                      </a:lnTo>
                      <a:lnTo>
                        <a:pt x="307" y="654"/>
                      </a:lnTo>
                      <a:lnTo>
                        <a:pt x="263" y="640"/>
                      </a:lnTo>
                      <a:lnTo>
                        <a:pt x="241" y="671"/>
                      </a:lnTo>
                      <a:lnTo>
                        <a:pt x="227" y="667"/>
                      </a:lnTo>
                      <a:lnTo>
                        <a:pt x="212" y="640"/>
                      </a:lnTo>
                      <a:lnTo>
                        <a:pt x="188" y="574"/>
                      </a:lnTo>
                      <a:lnTo>
                        <a:pt x="130" y="540"/>
                      </a:lnTo>
                      <a:lnTo>
                        <a:pt x="119" y="506"/>
                      </a:lnTo>
                      <a:lnTo>
                        <a:pt x="137" y="454"/>
                      </a:lnTo>
                      <a:lnTo>
                        <a:pt x="122" y="444"/>
                      </a:lnTo>
                      <a:lnTo>
                        <a:pt x="85" y="444"/>
                      </a:lnTo>
                      <a:lnTo>
                        <a:pt x="76" y="412"/>
                      </a:lnTo>
                      <a:lnTo>
                        <a:pt x="13" y="347"/>
                      </a:lnTo>
                      <a:lnTo>
                        <a:pt x="0" y="295"/>
                      </a:lnTo>
                      <a:lnTo>
                        <a:pt x="7" y="274"/>
                      </a:lnTo>
                      <a:lnTo>
                        <a:pt x="7" y="274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89" name="Freeform 33">
                  <a:extLst>
                    <a:ext uri="{FF2B5EF4-FFF2-40B4-BE49-F238E27FC236}">
                      <a16:creationId xmlns:a16="http://schemas.microsoft.com/office/drawing/2014/main" xmlns="" id="{E4AF5245-72B6-4DDD-A7E3-F67A61B853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2910" y="2698741"/>
                  <a:ext cx="479425" cy="798513"/>
                </a:xfrm>
                <a:custGeom>
                  <a:avLst/>
                  <a:gdLst/>
                  <a:ahLst/>
                  <a:cxnLst>
                    <a:cxn ang="0">
                      <a:pos x="10" y="503"/>
                    </a:cxn>
                    <a:cxn ang="0">
                      <a:pos x="19" y="489"/>
                    </a:cxn>
                    <a:cxn ang="0">
                      <a:pos x="77" y="486"/>
                    </a:cxn>
                    <a:cxn ang="0">
                      <a:pos x="124" y="471"/>
                    </a:cxn>
                    <a:cxn ang="0">
                      <a:pos x="170" y="442"/>
                    </a:cxn>
                    <a:cxn ang="0">
                      <a:pos x="209" y="440"/>
                    </a:cxn>
                    <a:cxn ang="0">
                      <a:pos x="255" y="367"/>
                    </a:cxn>
                    <a:cxn ang="0">
                      <a:pos x="268" y="373"/>
                    </a:cxn>
                    <a:cxn ang="0">
                      <a:pos x="302" y="347"/>
                    </a:cxn>
                    <a:cxn ang="0">
                      <a:pos x="294" y="328"/>
                    </a:cxn>
                    <a:cxn ang="0">
                      <a:pos x="297" y="317"/>
                    </a:cxn>
                    <a:cxn ang="0">
                      <a:pos x="263" y="6"/>
                    </a:cxn>
                    <a:cxn ang="0">
                      <a:pos x="260" y="0"/>
                    </a:cxn>
                    <a:cxn ang="0">
                      <a:pos x="80" y="20"/>
                    </a:cxn>
                    <a:cxn ang="0">
                      <a:pos x="46" y="37"/>
                    </a:cxn>
                    <a:cxn ang="0">
                      <a:pos x="16" y="27"/>
                    </a:cxn>
                    <a:cxn ang="0">
                      <a:pos x="38" y="283"/>
                    </a:cxn>
                    <a:cxn ang="0">
                      <a:pos x="32" y="337"/>
                    </a:cxn>
                    <a:cxn ang="0">
                      <a:pos x="44" y="367"/>
                    </a:cxn>
                    <a:cxn ang="0">
                      <a:pos x="31" y="425"/>
                    </a:cxn>
                    <a:cxn ang="0">
                      <a:pos x="10" y="450"/>
                    </a:cxn>
                    <a:cxn ang="0">
                      <a:pos x="0" y="491"/>
                    </a:cxn>
                    <a:cxn ang="0">
                      <a:pos x="10" y="503"/>
                    </a:cxn>
                    <a:cxn ang="0">
                      <a:pos x="10" y="503"/>
                    </a:cxn>
                  </a:cxnLst>
                  <a:rect l="0" t="0" r="r" b="b"/>
                  <a:pathLst>
                    <a:path w="302" h="503">
                      <a:moveTo>
                        <a:pt x="10" y="503"/>
                      </a:moveTo>
                      <a:lnTo>
                        <a:pt x="19" y="489"/>
                      </a:lnTo>
                      <a:lnTo>
                        <a:pt x="77" y="486"/>
                      </a:lnTo>
                      <a:lnTo>
                        <a:pt x="124" y="471"/>
                      </a:lnTo>
                      <a:lnTo>
                        <a:pt x="170" y="442"/>
                      </a:lnTo>
                      <a:lnTo>
                        <a:pt x="209" y="440"/>
                      </a:lnTo>
                      <a:lnTo>
                        <a:pt x="255" y="367"/>
                      </a:lnTo>
                      <a:lnTo>
                        <a:pt x="268" y="373"/>
                      </a:lnTo>
                      <a:lnTo>
                        <a:pt x="302" y="347"/>
                      </a:lnTo>
                      <a:lnTo>
                        <a:pt x="294" y="328"/>
                      </a:lnTo>
                      <a:lnTo>
                        <a:pt x="297" y="317"/>
                      </a:lnTo>
                      <a:lnTo>
                        <a:pt x="263" y="6"/>
                      </a:lnTo>
                      <a:lnTo>
                        <a:pt x="260" y="0"/>
                      </a:lnTo>
                      <a:lnTo>
                        <a:pt x="80" y="20"/>
                      </a:lnTo>
                      <a:lnTo>
                        <a:pt x="46" y="37"/>
                      </a:lnTo>
                      <a:lnTo>
                        <a:pt x="16" y="27"/>
                      </a:lnTo>
                      <a:lnTo>
                        <a:pt x="38" y="283"/>
                      </a:lnTo>
                      <a:lnTo>
                        <a:pt x="32" y="337"/>
                      </a:lnTo>
                      <a:lnTo>
                        <a:pt x="44" y="367"/>
                      </a:lnTo>
                      <a:lnTo>
                        <a:pt x="31" y="425"/>
                      </a:lnTo>
                      <a:lnTo>
                        <a:pt x="10" y="450"/>
                      </a:lnTo>
                      <a:lnTo>
                        <a:pt x="0" y="491"/>
                      </a:lnTo>
                      <a:lnTo>
                        <a:pt x="10" y="503"/>
                      </a:lnTo>
                      <a:lnTo>
                        <a:pt x="10" y="503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F1DDC1B0-164D-4453-81A0-9FDD6AFFFECB}"/>
                  </a:ext>
                </a:extLst>
              </p:cNvPr>
              <p:cNvGrpSpPr/>
              <p:nvPr/>
            </p:nvGrpSpPr>
            <p:grpSpPr>
              <a:xfrm>
                <a:off x="6688470" y="2869930"/>
                <a:ext cx="1678702" cy="1193685"/>
                <a:chOff x="7233476" y="2656591"/>
                <a:chExt cx="1697973" cy="1169096"/>
              </a:xfrm>
            </p:grpSpPr>
            <p:sp>
              <p:nvSpPr>
                <p:cNvPr id="83" name="Freeform 43">
                  <a:extLst>
                    <a:ext uri="{FF2B5EF4-FFF2-40B4-BE49-F238E27FC236}">
                      <a16:creationId xmlns:a16="http://schemas.microsoft.com/office/drawing/2014/main" xmlns="" id="{C4D11D56-B3E1-4E8F-9EFF-3104F9214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7263" y="2656591"/>
                  <a:ext cx="649288" cy="712788"/>
                </a:xfrm>
                <a:custGeom>
                  <a:avLst/>
                  <a:gdLst/>
                  <a:ahLst/>
                  <a:cxnLst>
                    <a:cxn ang="0">
                      <a:pos x="0" y="81"/>
                    </a:cxn>
                    <a:cxn ang="0">
                      <a:pos x="34" y="392"/>
                    </a:cxn>
                    <a:cxn ang="0">
                      <a:pos x="85" y="398"/>
                    </a:cxn>
                    <a:cxn ang="0">
                      <a:pos x="146" y="434"/>
                    </a:cxn>
                    <a:cxn ang="0">
                      <a:pos x="190" y="432"/>
                    </a:cxn>
                    <a:cxn ang="0">
                      <a:pos x="210" y="419"/>
                    </a:cxn>
                    <a:cxn ang="0">
                      <a:pos x="258" y="449"/>
                    </a:cxn>
                    <a:cxn ang="0">
                      <a:pos x="288" y="422"/>
                    </a:cxn>
                    <a:cxn ang="0">
                      <a:pos x="293" y="375"/>
                    </a:cxn>
                    <a:cxn ang="0">
                      <a:pos x="314" y="383"/>
                    </a:cxn>
                    <a:cxn ang="0">
                      <a:pos x="322" y="344"/>
                    </a:cxn>
                    <a:cxn ang="0">
                      <a:pos x="392" y="285"/>
                    </a:cxn>
                    <a:cxn ang="0">
                      <a:pos x="404" y="187"/>
                    </a:cxn>
                    <a:cxn ang="0">
                      <a:pos x="395" y="166"/>
                    </a:cxn>
                    <a:cxn ang="0">
                      <a:pos x="409" y="156"/>
                    </a:cxn>
                    <a:cxn ang="0">
                      <a:pos x="383" y="0"/>
                    </a:cxn>
                    <a:cxn ang="0">
                      <a:pos x="314" y="36"/>
                    </a:cxn>
                    <a:cxn ang="0">
                      <a:pos x="278" y="73"/>
                    </a:cxn>
                    <a:cxn ang="0">
                      <a:pos x="253" y="75"/>
                    </a:cxn>
                    <a:cxn ang="0">
                      <a:pos x="214" y="95"/>
                    </a:cxn>
                    <a:cxn ang="0">
                      <a:pos x="124" y="63"/>
                    </a:cxn>
                    <a:cxn ang="0">
                      <a:pos x="0" y="81"/>
                    </a:cxn>
                    <a:cxn ang="0">
                      <a:pos x="0" y="81"/>
                    </a:cxn>
                  </a:cxnLst>
                  <a:rect l="0" t="0" r="r" b="b"/>
                  <a:pathLst>
                    <a:path w="409" h="449">
                      <a:moveTo>
                        <a:pt x="0" y="81"/>
                      </a:moveTo>
                      <a:lnTo>
                        <a:pt x="34" y="392"/>
                      </a:lnTo>
                      <a:lnTo>
                        <a:pt x="85" y="398"/>
                      </a:lnTo>
                      <a:lnTo>
                        <a:pt x="146" y="434"/>
                      </a:lnTo>
                      <a:lnTo>
                        <a:pt x="190" y="432"/>
                      </a:lnTo>
                      <a:lnTo>
                        <a:pt x="210" y="419"/>
                      </a:lnTo>
                      <a:lnTo>
                        <a:pt x="258" y="449"/>
                      </a:lnTo>
                      <a:lnTo>
                        <a:pt x="288" y="422"/>
                      </a:lnTo>
                      <a:lnTo>
                        <a:pt x="293" y="375"/>
                      </a:lnTo>
                      <a:lnTo>
                        <a:pt x="314" y="383"/>
                      </a:lnTo>
                      <a:lnTo>
                        <a:pt x="322" y="344"/>
                      </a:lnTo>
                      <a:lnTo>
                        <a:pt x="392" y="285"/>
                      </a:lnTo>
                      <a:lnTo>
                        <a:pt x="404" y="187"/>
                      </a:lnTo>
                      <a:lnTo>
                        <a:pt x="395" y="166"/>
                      </a:lnTo>
                      <a:lnTo>
                        <a:pt x="409" y="156"/>
                      </a:lnTo>
                      <a:lnTo>
                        <a:pt x="383" y="0"/>
                      </a:lnTo>
                      <a:lnTo>
                        <a:pt x="314" y="36"/>
                      </a:lnTo>
                      <a:lnTo>
                        <a:pt x="278" y="73"/>
                      </a:lnTo>
                      <a:lnTo>
                        <a:pt x="253" y="75"/>
                      </a:lnTo>
                      <a:lnTo>
                        <a:pt x="214" y="95"/>
                      </a:lnTo>
                      <a:lnTo>
                        <a:pt x="124" y="63"/>
                      </a:lnTo>
                      <a:lnTo>
                        <a:pt x="0" y="81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FFB27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84" name="Freeform 34">
                  <a:extLst>
                    <a:ext uri="{FF2B5EF4-FFF2-40B4-BE49-F238E27FC236}">
                      <a16:creationId xmlns:a16="http://schemas.microsoft.com/office/drawing/2014/main" xmlns="" id="{97315940-AF6D-45C6-964C-F395B28DA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3476" y="3266887"/>
                  <a:ext cx="1122363" cy="558800"/>
                </a:xfrm>
                <a:custGeom>
                  <a:avLst/>
                  <a:gdLst/>
                  <a:ahLst/>
                  <a:cxnLst>
                    <a:cxn ang="0">
                      <a:pos x="5" y="333"/>
                    </a:cxn>
                    <a:cxn ang="0">
                      <a:pos x="22" y="332"/>
                    </a:cxn>
                    <a:cxn ang="0">
                      <a:pos x="27" y="294"/>
                    </a:cxn>
                    <a:cxn ang="0">
                      <a:pos x="17" y="293"/>
                    </a:cxn>
                    <a:cxn ang="0">
                      <a:pos x="39" y="262"/>
                    </a:cxn>
                    <a:cxn ang="0">
                      <a:pos x="83" y="276"/>
                    </a:cxn>
                    <a:cxn ang="0">
                      <a:pos x="90" y="233"/>
                    </a:cxn>
                    <a:cxn ang="0">
                      <a:pos x="120" y="222"/>
                    </a:cxn>
                    <a:cxn ang="0">
                      <a:pos x="115" y="211"/>
                    </a:cxn>
                    <a:cxn ang="0">
                      <a:pos x="132" y="172"/>
                    </a:cxn>
                    <a:cxn ang="0">
                      <a:pos x="190" y="169"/>
                    </a:cxn>
                    <a:cxn ang="0">
                      <a:pos x="237" y="154"/>
                    </a:cxn>
                    <a:cxn ang="0">
                      <a:pos x="268" y="133"/>
                    </a:cxn>
                    <a:cxn ang="0">
                      <a:pos x="283" y="125"/>
                    </a:cxn>
                    <a:cxn ang="0">
                      <a:pos x="322" y="123"/>
                    </a:cxn>
                    <a:cxn ang="0">
                      <a:pos x="368" y="50"/>
                    </a:cxn>
                    <a:cxn ang="0">
                      <a:pos x="381" y="56"/>
                    </a:cxn>
                    <a:cxn ang="0">
                      <a:pos x="415" y="30"/>
                    </a:cxn>
                    <a:cxn ang="0">
                      <a:pos x="407" y="11"/>
                    </a:cxn>
                    <a:cxn ang="0">
                      <a:pos x="410" y="0"/>
                    </a:cxn>
                    <a:cxn ang="0">
                      <a:pos x="440" y="0"/>
                    </a:cxn>
                    <a:cxn ang="0">
                      <a:pos x="461" y="6"/>
                    </a:cxn>
                    <a:cxn ang="0">
                      <a:pos x="522" y="42"/>
                    </a:cxn>
                    <a:cxn ang="0">
                      <a:pos x="566" y="40"/>
                    </a:cxn>
                    <a:cxn ang="0">
                      <a:pos x="586" y="27"/>
                    </a:cxn>
                    <a:cxn ang="0">
                      <a:pos x="634" y="57"/>
                    </a:cxn>
                    <a:cxn ang="0">
                      <a:pos x="651" y="115"/>
                    </a:cxn>
                    <a:cxn ang="0">
                      <a:pos x="707" y="156"/>
                    </a:cxn>
                    <a:cxn ang="0">
                      <a:pos x="680" y="186"/>
                    </a:cxn>
                    <a:cxn ang="0">
                      <a:pos x="630" y="233"/>
                    </a:cxn>
                    <a:cxn ang="0">
                      <a:pos x="630" y="244"/>
                    </a:cxn>
                    <a:cxn ang="0">
                      <a:pos x="561" y="288"/>
                    </a:cxn>
                    <a:cxn ang="0">
                      <a:pos x="171" y="323"/>
                    </a:cxn>
                    <a:cxn ang="0">
                      <a:pos x="129" y="322"/>
                    </a:cxn>
                    <a:cxn ang="0">
                      <a:pos x="130" y="342"/>
                    </a:cxn>
                    <a:cxn ang="0">
                      <a:pos x="0" y="352"/>
                    </a:cxn>
                    <a:cxn ang="0">
                      <a:pos x="5" y="333"/>
                    </a:cxn>
                    <a:cxn ang="0">
                      <a:pos x="5" y="333"/>
                    </a:cxn>
                  </a:cxnLst>
                  <a:rect l="0" t="0" r="r" b="b"/>
                  <a:pathLst>
                    <a:path w="707" h="352">
                      <a:moveTo>
                        <a:pt x="5" y="333"/>
                      </a:moveTo>
                      <a:lnTo>
                        <a:pt x="22" y="332"/>
                      </a:lnTo>
                      <a:lnTo>
                        <a:pt x="27" y="294"/>
                      </a:lnTo>
                      <a:lnTo>
                        <a:pt x="17" y="293"/>
                      </a:lnTo>
                      <a:lnTo>
                        <a:pt x="39" y="262"/>
                      </a:lnTo>
                      <a:lnTo>
                        <a:pt x="83" y="276"/>
                      </a:lnTo>
                      <a:lnTo>
                        <a:pt x="90" y="233"/>
                      </a:lnTo>
                      <a:lnTo>
                        <a:pt x="120" y="222"/>
                      </a:lnTo>
                      <a:lnTo>
                        <a:pt x="115" y="211"/>
                      </a:lnTo>
                      <a:lnTo>
                        <a:pt x="132" y="172"/>
                      </a:lnTo>
                      <a:lnTo>
                        <a:pt x="190" y="169"/>
                      </a:lnTo>
                      <a:lnTo>
                        <a:pt x="237" y="154"/>
                      </a:lnTo>
                      <a:lnTo>
                        <a:pt x="268" y="133"/>
                      </a:lnTo>
                      <a:lnTo>
                        <a:pt x="283" y="125"/>
                      </a:lnTo>
                      <a:lnTo>
                        <a:pt x="322" y="123"/>
                      </a:lnTo>
                      <a:lnTo>
                        <a:pt x="368" y="50"/>
                      </a:lnTo>
                      <a:lnTo>
                        <a:pt x="381" y="56"/>
                      </a:lnTo>
                      <a:lnTo>
                        <a:pt x="415" y="30"/>
                      </a:lnTo>
                      <a:lnTo>
                        <a:pt x="407" y="11"/>
                      </a:lnTo>
                      <a:lnTo>
                        <a:pt x="410" y="0"/>
                      </a:lnTo>
                      <a:lnTo>
                        <a:pt x="440" y="0"/>
                      </a:lnTo>
                      <a:lnTo>
                        <a:pt x="461" y="6"/>
                      </a:lnTo>
                      <a:lnTo>
                        <a:pt x="522" y="42"/>
                      </a:lnTo>
                      <a:lnTo>
                        <a:pt x="566" y="40"/>
                      </a:lnTo>
                      <a:lnTo>
                        <a:pt x="586" y="27"/>
                      </a:lnTo>
                      <a:lnTo>
                        <a:pt x="634" y="57"/>
                      </a:lnTo>
                      <a:lnTo>
                        <a:pt x="651" y="115"/>
                      </a:lnTo>
                      <a:lnTo>
                        <a:pt x="707" y="156"/>
                      </a:lnTo>
                      <a:lnTo>
                        <a:pt x="680" y="186"/>
                      </a:lnTo>
                      <a:lnTo>
                        <a:pt x="630" y="233"/>
                      </a:lnTo>
                      <a:lnTo>
                        <a:pt x="630" y="244"/>
                      </a:lnTo>
                      <a:lnTo>
                        <a:pt x="561" y="288"/>
                      </a:lnTo>
                      <a:lnTo>
                        <a:pt x="171" y="323"/>
                      </a:lnTo>
                      <a:lnTo>
                        <a:pt x="129" y="322"/>
                      </a:lnTo>
                      <a:lnTo>
                        <a:pt x="130" y="342"/>
                      </a:lnTo>
                      <a:lnTo>
                        <a:pt x="0" y="352"/>
                      </a:lnTo>
                      <a:lnTo>
                        <a:pt x="5" y="333"/>
                      </a:lnTo>
                      <a:lnTo>
                        <a:pt x="5" y="333"/>
                      </a:lnTo>
                      <a:close/>
                    </a:path>
                  </a:pathLst>
                </a:custGeom>
                <a:solidFill>
                  <a:srgbClr val="FFB27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  <p:sp>
              <p:nvSpPr>
                <p:cNvPr id="85" name="Freeform 44">
                  <a:extLst>
                    <a:ext uri="{FF2B5EF4-FFF2-40B4-BE49-F238E27FC236}">
                      <a16:creationId xmlns:a16="http://schemas.microsoft.com/office/drawing/2014/main" xmlns="" id="{21E04F80-9285-4A18-80F3-141771FA2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37711" y="2892005"/>
                  <a:ext cx="693738" cy="669925"/>
                </a:xfrm>
                <a:custGeom>
                  <a:avLst/>
                  <a:gdLst/>
                  <a:ahLst/>
                  <a:cxnLst>
                    <a:cxn ang="0">
                      <a:pos x="0" y="293"/>
                    </a:cxn>
                    <a:cxn ang="0">
                      <a:pos x="17" y="351"/>
                    </a:cxn>
                    <a:cxn ang="0">
                      <a:pos x="73" y="392"/>
                    </a:cxn>
                    <a:cxn ang="0">
                      <a:pos x="100" y="422"/>
                    </a:cxn>
                    <a:cxn ang="0">
                      <a:pos x="183" y="390"/>
                    </a:cxn>
                    <a:cxn ang="0">
                      <a:pos x="220" y="383"/>
                    </a:cxn>
                    <a:cxn ang="0">
                      <a:pos x="241" y="359"/>
                    </a:cxn>
                    <a:cxn ang="0">
                      <a:pos x="273" y="232"/>
                    </a:cxn>
                    <a:cxn ang="0">
                      <a:pos x="308" y="247"/>
                    </a:cxn>
                    <a:cxn ang="0">
                      <a:pos x="376" y="109"/>
                    </a:cxn>
                    <a:cxn ang="0">
                      <a:pos x="429" y="139"/>
                    </a:cxn>
                    <a:cxn ang="0">
                      <a:pos x="437" y="114"/>
                    </a:cxn>
                    <a:cxn ang="0">
                      <a:pos x="400" y="85"/>
                    </a:cxn>
                    <a:cxn ang="0">
                      <a:pos x="371" y="88"/>
                    </a:cxn>
                    <a:cxn ang="0">
                      <a:pos x="361" y="103"/>
                    </a:cxn>
                    <a:cxn ang="0">
                      <a:pos x="308" y="119"/>
                    </a:cxn>
                    <a:cxn ang="0">
                      <a:pos x="274" y="156"/>
                    </a:cxn>
                    <a:cxn ang="0">
                      <a:pos x="263" y="95"/>
                    </a:cxn>
                    <a:cxn ang="0">
                      <a:pos x="169" y="112"/>
                    </a:cxn>
                    <a:cxn ang="0">
                      <a:pos x="151" y="0"/>
                    </a:cxn>
                    <a:cxn ang="0">
                      <a:pos x="137" y="10"/>
                    </a:cxn>
                    <a:cxn ang="0">
                      <a:pos x="146" y="31"/>
                    </a:cxn>
                    <a:cxn ang="0">
                      <a:pos x="134" y="129"/>
                    </a:cxn>
                    <a:cxn ang="0">
                      <a:pos x="64" y="188"/>
                    </a:cxn>
                    <a:cxn ang="0">
                      <a:pos x="56" y="227"/>
                    </a:cxn>
                    <a:cxn ang="0">
                      <a:pos x="35" y="219"/>
                    </a:cxn>
                    <a:cxn ang="0">
                      <a:pos x="30" y="266"/>
                    </a:cxn>
                    <a:cxn ang="0">
                      <a:pos x="0" y="293"/>
                    </a:cxn>
                    <a:cxn ang="0">
                      <a:pos x="0" y="293"/>
                    </a:cxn>
                    <a:cxn ang="0">
                      <a:pos x="0" y="293"/>
                    </a:cxn>
                  </a:cxnLst>
                  <a:rect l="0" t="0" r="r" b="b"/>
                  <a:pathLst>
                    <a:path w="437" h="422">
                      <a:moveTo>
                        <a:pt x="0" y="293"/>
                      </a:moveTo>
                      <a:lnTo>
                        <a:pt x="17" y="351"/>
                      </a:lnTo>
                      <a:lnTo>
                        <a:pt x="73" y="392"/>
                      </a:lnTo>
                      <a:lnTo>
                        <a:pt x="100" y="422"/>
                      </a:lnTo>
                      <a:lnTo>
                        <a:pt x="183" y="390"/>
                      </a:lnTo>
                      <a:lnTo>
                        <a:pt x="220" y="383"/>
                      </a:lnTo>
                      <a:lnTo>
                        <a:pt x="241" y="359"/>
                      </a:lnTo>
                      <a:lnTo>
                        <a:pt x="273" y="232"/>
                      </a:lnTo>
                      <a:lnTo>
                        <a:pt x="308" y="247"/>
                      </a:lnTo>
                      <a:lnTo>
                        <a:pt x="376" y="109"/>
                      </a:lnTo>
                      <a:lnTo>
                        <a:pt x="429" y="139"/>
                      </a:lnTo>
                      <a:lnTo>
                        <a:pt x="437" y="114"/>
                      </a:lnTo>
                      <a:lnTo>
                        <a:pt x="400" y="85"/>
                      </a:lnTo>
                      <a:lnTo>
                        <a:pt x="371" y="88"/>
                      </a:lnTo>
                      <a:lnTo>
                        <a:pt x="361" y="103"/>
                      </a:lnTo>
                      <a:lnTo>
                        <a:pt x="308" y="119"/>
                      </a:lnTo>
                      <a:lnTo>
                        <a:pt x="274" y="156"/>
                      </a:lnTo>
                      <a:lnTo>
                        <a:pt x="263" y="95"/>
                      </a:lnTo>
                      <a:lnTo>
                        <a:pt x="169" y="112"/>
                      </a:lnTo>
                      <a:lnTo>
                        <a:pt x="151" y="0"/>
                      </a:lnTo>
                      <a:lnTo>
                        <a:pt x="137" y="10"/>
                      </a:lnTo>
                      <a:lnTo>
                        <a:pt x="146" y="31"/>
                      </a:lnTo>
                      <a:lnTo>
                        <a:pt x="134" y="129"/>
                      </a:lnTo>
                      <a:lnTo>
                        <a:pt x="64" y="188"/>
                      </a:lnTo>
                      <a:lnTo>
                        <a:pt x="56" y="227"/>
                      </a:lnTo>
                      <a:lnTo>
                        <a:pt x="35" y="219"/>
                      </a:lnTo>
                      <a:lnTo>
                        <a:pt x="30" y="266"/>
                      </a:lnTo>
                      <a:lnTo>
                        <a:pt x="0" y="293"/>
                      </a:lnTo>
                      <a:lnTo>
                        <a:pt x="0" y="293"/>
                      </a:lnTo>
                      <a:lnTo>
                        <a:pt x="0" y="293"/>
                      </a:lnTo>
                      <a:close/>
                    </a:path>
                  </a:pathLst>
                </a:custGeom>
                <a:solidFill>
                  <a:srgbClr val="FFB27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spcBef>
                      <a:spcPct val="50000"/>
                    </a:spcBef>
                    <a:defRPr/>
                  </a:pPr>
                  <a:endParaRPr lang="en-US" sz="1400"/>
                </a:p>
              </p:txBody>
            </p:sp>
          </p:grp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A716E1C6-F585-456E-B562-0F703D26A0A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79883" y="3304782"/>
              <a:ext cx="152177" cy="197620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4726AC7-3746-459B-89FE-2E3ADBE8746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29127" y="2838495"/>
              <a:ext cx="872466" cy="6666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DB00C12-3D39-4F3E-BF79-E1C353657302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640548" y="3520852"/>
              <a:ext cx="726624" cy="4838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CFBA932-58FA-450D-BE5E-A161DCA1B6A3}"/>
                </a:ext>
              </a:extLst>
            </p:cNvPr>
            <p:cNvGrpSpPr/>
            <p:nvPr/>
          </p:nvGrpSpPr>
          <p:grpSpPr>
            <a:xfrm>
              <a:off x="977075" y="1903945"/>
              <a:ext cx="8406679" cy="3722042"/>
              <a:chOff x="977075" y="1903945"/>
              <a:chExt cx="8406679" cy="372204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C2C7AE9D-6DA2-43C7-B559-A35E63BA3E87}"/>
                  </a:ext>
                </a:extLst>
              </p:cNvPr>
              <p:cNvGrpSpPr/>
              <p:nvPr/>
            </p:nvGrpSpPr>
            <p:grpSpPr>
              <a:xfrm>
                <a:off x="977075" y="1903945"/>
                <a:ext cx="8406679" cy="3722042"/>
                <a:chOff x="977075" y="1903945"/>
                <a:chExt cx="8406679" cy="3722042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xmlns="" id="{D5BAB00C-8D78-4B25-9437-A2A85EFC0744}"/>
                    </a:ext>
                  </a:extLst>
                </p:cNvPr>
                <p:cNvGrpSpPr/>
                <p:nvPr/>
              </p:nvGrpSpPr>
              <p:grpSpPr>
                <a:xfrm>
                  <a:off x="977075" y="1903945"/>
                  <a:ext cx="8406679" cy="3722042"/>
                  <a:chOff x="998885" y="1882759"/>
                  <a:chExt cx="8406679" cy="3722042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xmlns="" id="{FC91AE75-DA84-4291-B7A8-988CEAD9648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474636" y="1882759"/>
                    <a:ext cx="1727470" cy="58434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xmlns="" id="{A43990D1-6CCE-40DC-A5FC-F58FA3FD16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1003380" y="3597711"/>
                    <a:ext cx="1431670" cy="40761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xmlns="" id="{D5EE8AFD-4969-4AB3-8514-C5B635B96D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998885" y="1886001"/>
                    <a:ext cx="490032" cy="170506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xmlns="" id="{53A80832-6D21-497D-8AF9-081EF304F7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2443705" y="2463742"/>
                    <a:ext cx="756879" cy="154817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xmlns="" id="{302CBCC8-F852-4DC8-B07A-E0B7CF1BC8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2464621" y="4004662"/>
                    <a:ext cx="2295254" cy="126234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xmlns="" id="{DF008869-D6ED-473A-A1A2-32DE28FCC5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213869" y="2464861"/>
                    <a:ext cx="1709512" cy="79725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xmlns="" id="{9EC1B8A3-5DC3-4272-AE7D-E13A6AB76D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4934992" y="2376379"/>
                    <a:ext cx="935945" cy="89682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xmlns="" id="{4974BA38-A757-44F3-80C4-FDE5C7129E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5881810" y="2411729"/>
                    <a:ext cx="910355" cy="80993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xmlns="" id="{A29CCA5B-3016-43E7-BCF0-8F4218AC49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5857336" y="2430319"/>
                    <a:ext cx="161490" cy="187076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xmlns="" id="{96F2C6BA-17B9-4B16-B4F9-207AD97D4A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6028369" y="4281906"/>
                    <a:ext cx="1148625" cy="38526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xmlns="" id="{105DED83-69EF-4E5E-BA22-87AD07C8E4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4801499" y="4269333"/>
                    <a:ext cx="1226870" cy="99767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xmlns="" id="{1E3FC08A-EB28-4851-9531-F5728DFAA3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4935790" y="3280727"/>
                    <a:ext cx="1101926" cy="98719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xmlns="" id="{B995A953-8976-43EB-935E-475EA88C12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7164052" y="3489306"/>
                    <a:ext cx="484765" cy="116312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xmlns="" id="{B025A97F-8005-4ED1-9152-3AC783C2A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7185169" y="4031615"/>
                    <a:ext cx="1131232" cy="62457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xmlns="" id="{B434C0F0-0470-47D7-80D4-10F9656697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185169" y="4694107"/>
                    <a:ext cx="1198970" cy="91069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xmlns="" id="{02A5DD55-FFAE-4854-AB5E-48572E762C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6824203" y="3241921"/>
                    <a:ext cx="824614" cy="2632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xmlns="" id="{D0D73999-F295-49BC-93D2-F76259132F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8316401" y="2869930"/>
                    <a:ext cx="200326" cy="113904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xmlns="" id="{D6C73527-1191-40D0-9715-DC9BC88ED1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8510272" y="2202590"/>
                    <a:ext cx="226491" cy="64639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xmlns="" id="{4FA6EE5A-A238-4E57-BB2A-5353D87981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8770800" y="1912778"/>
                    <a:ext cx="634764" cy="29856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xmlns="" id="{DA79AADD-AF21-4875-AD8D-BBB908396C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3219474" y="2359414"/>
                    <a:ext cx="2631292" cy="6974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xmlns="" id="{2F052530-B08B-4F87-BBB7-0888884440A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038274" y="3266334"/>
                  <a:ext cx="763471" cy="103252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BB060F62-80AE-40D6-AFB6-D97821AA30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430465" y="3297007"/>
                <a:ext cx="2475340" cy="70288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262FABE-9FB7-44AB-9F71-3471781638AA}"/>
                </a:ext>
              </a:extLst>
            </p:cNvPr>
            <p:cNvGrpSpPr/>
            <p:nvPr/>
          </p:nvGrpSpPr>
          <p:grpSpPr>
            <a:xfrm>
              <a:off x="732617" y="1676050"/>
              <a:ext cx="8861285" cy="4177676"/>
              <a:chOff x="761893" y="1655725"/>
              <a:chExt cx="8861285" cy="417767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899D4731-0D7F-4B9C-B54C-745812CED307}"/>
                  </a:ext>
                </a:extLst>
              </p:cNvPr>
              <p:cNvSpPr/>
              <p:nvPr/>
            </p:nvSpPr>
            <p:spPr bwMode="auto">
              <a:xfrm>
                <a:off x="9165978" y="1692646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7F74DB-DDAE-437F-8D49-E49112C9EAF8}"/>
                  </a:ext>
                </a:extLst>
              </p:cNvPr>
              <p:cNvSpPr/>
              <p:nvPr/>
            </p:nvSpPr>
            <p:spPr bwMode="auto">
              <a:xfrm>
                <a:off x="8484937" y="2000801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D623E0BA-FD58-4FFA-A7B4-FC05F6C389FA}"/>
                  </a:ext>
                </a:extLst>
              </p:cNvPr>
              <p:cNvSpPr/>
              <p:nvPr/>
            </p:nvSpPr>
            <p:spPr bwMode="auto">
              <a:xfrm>
                <a:off x="8272993" y="2620388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AB38EE8E-A268-4F04-8C4F-DA1EBB42FAF3}"/>
                  </a:ext>
                </a:extLst>
              </p:cNvPr>
              <p:cNvSpPr/>
              <p:nvPr/>
            </p:nvSpPr>
            <p:spPr bwMode="auto">
              <a:xfrm>
                <a:off x="8093254" y="3780374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5767F4DE-78CA-448E-BF1C-99EB25100E4B}"/>
                  </a:ext>
                </a:extLst>
              </p:cNvPr>
              <p:cNvSpPr/>
              <p:nvPr/>
            </p:nvSpPr>
            <p:spPr bwMode="auto">
              <a:xfrm>
                <a:off x="8155539" y="5376201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C310ABD1-2D26-4498-8D39-5BA2E6F6BE4D}"/>
                  </a:ext>
                </a:extLst>
              </p:cNvPr>
              <p:cNvSpPr/>
              <p:nvPr/>
            </p:nvSpPr>
            <p:spPr bwMode="auto">
              <a:xfrm>
                <a:off x="6914535" y="4438571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1114CF77-C874-43BF-836A-28D1E64D483D}"/>
                  </a:ext>
                </a:extLst>
              </p:cNvPr>
              <p:cNvSpPr/>
              <p:nvPr/>
            </p:nvSpPr>
            <p:spPr bwMode="auto">
              <a:xfrm>
                <a:off x="7400527" y="3292342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55A565C4-4BBC-4138-B792-8119B07367A6}"/>
                  </a:ext>
                </a:extLst>
              </p:cNvPr>
              <p:cNvSpPr/>
              <p:nvPr/>
            </p:nvSpPr>
            <p:spPr bwMode="auto">
              <a:xfrm>
                <a:off x="6587689" y="2987632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EAA9987A-68FF-4F84-A43E-548E2FB1B5AA}"/>
                  </a:ext>
                </a:extLst>
              </p:cNvPr>
              <p:cNvSpPr/>
              <p:nvPr/>
            </p:nvSpPr>
            <p:spPr bwMode="auto">
              <a:xfrm>
                <a:off x="5606096" y="2176030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BB3E8187-46DD-4425-94B3-E0EC6F27A245}"/>
                  </a:ext>
                </a:extLst>
              </p:cNvPr>
              <p:cNvSpPr/>
              <p:nvPr/>
            </p:nvSpPr>
            <p:spPr bwMode="auto">
              <a:xfrm>
                <a:off x="5810432" y="4053306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248B11C1-A95A-4AB9-B047-CCC59CAC4A29}"/>
                  </a:ext>
                </a:extLst>
              </p:cNvPr>
              <p:cNvSpPr/>
              <p:nvPr/>
            </p:nvSpPr>
            <p:spPr bwMode="auto">
              <a:xfrm>
                <a:off x="4528378" y="5038404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A62751A9-42BD-437D-BC47-882D1A902F66}"/>
                  </a:ext>
                </a:extLst>
              </p:cNvPr>
              <p:cNvSpPr/>
              <p:nvPr/>
            </p:nvSpPr>
            <p:spPr bwMode="auto">
              <a:xfrm>
                <a:off x="4681569" y="3052127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024B2E99-0E22-4348-9F23-1BD363815614}"/>
                  </a:ext>
                </a:extLst>
              </p:cNvPr>
              <p:cNvSpPr/>
              <p:nvPr/>
            </p:nvSpPr>
            <p:spPr bwMode="auto">
              <a:xfrm>
                <a:off x="2210856" y="3762079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00DE82D6-A400-4CD6-B0ED-F0307738D7F0}"/>
                  </a:ext>
                </a:extLst>
              </p:cNvPr>
              <p:cNvSpPr/>
              <p:nvPr/>
            </p:nvSpPr>
            <p:spPr bwMode="auto">
              <a:xfrm>
                <a:off x="761893" y="3364203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FE43E2FD-9B40-4AE8-AF3F-84A011685BD9}"/>
                  </a:ext>
                </a:extLst>
              </p:cNvPr>
              <p:cNvSpPr/>
              <p:nvPr/>
            </p:nvSpPr>
            <p:spPr bwMode="auto">
              <a:xfrm>
                <a:off x="2973506" y="2238499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1113445C-249C-4F78-9F88-98FA897D239A}"/>
                  </a:ext>
                </a:extLst>
              </p:cNvPr>
              <p:cNvSpPr/>
              <p:nvPr/>
            </p:nvSpPr>
            <p:spPr bwMode="auto">
              <a:xfrm>
                <a:off x="1246036" y="165572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46717B41-582A-42AF-B704-F6F7D9AFF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899" y="1772417"/>
            <a:ext cx="4119973" cy="2328072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0F8C2EE1-68AC-4929-A968-733679310D4A}"/>
              </a:ext>
            </a:extLst>
          </p:cNvPr>
          <p:cNvGrpSpPr/>
          <p:nvPr/>
        </p:nvGrpSpPr>
        <p:grpSpPr>
          <a:xfrm>
            <a:off x="2338876" y="2457058"/>
            <a:ext cx="612648" cy="612648"/>
            <a:chOff x="4063904" y="4140395"/>
            <a:chExt cx="612648" cy="612648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xmlns="" id="{2122DDD2-E5F8-49D2-ADBF-B9DA63AE0A2C}"/>
                </a:ext>
              </a:extLst>
            </p:cNvPr>
            <p:cNvSpPr/>
            <p:nvPr/>
          </p:nvSpPr>
          <p:spPr bwMode="auto">
            <a:xfrm>
              <a:off x="4063904" y="4140395"/>
              <a:ext cx="612648" cy="612648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139" name="Graphic 138" descr="Lightning bolt">
              <a:extLst>
                <a:ext uri="{FF2B5EF4-FFF2-40B4-BE49-F238E27FC236}">
                  <a16:creationId xmlns:a16="http://schemas.microsoft.com/office/drawing/2014/main" xmlns="" id="{30447C69-B2D7-49F3-93C0-F7FB972B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119327" y="4197009"/>
              <a:ext cx="552140" cy="552140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5C4BC5B7-F113-4E9F-BE86-8C01EDE267A3}"/>
              </a:ext>
            </a:extLst>
          </p:cNvPr>
          <p:cNvGrpSpPr/>
          <p:nvPr/>
        </p:nvGrpSpPr>
        <p:grpSpPr>
          <a:xfrm>
            <a:off x="5340960" y="1773320"/>
            <a:ext cx="1537565" cy="1908215"/>
            <a:chOff x="5375090" y="1629178"/>
            <a:chExt cx="1537565" cy="1908215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C10AEE90-EA6F-4C81-B460-694A5FA7191E}"/>
                </a:ext>
              </a:extLst>
            </p:cNvPr>
            <p:cNvSpPr txBox="1"/>
            <p:nvPr/>
          </p:nvSpPr>
          <p:spPr>
            <a:xfrm>
              <a:off x="5375090" y="1629178"/>
              <a:ext cx="1537565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800" dirty="0">
                  <a:latin typeface="Calibri" panose="020F0502020204030204" pitchFamily="34" charset="0"/>
                </a:rPr>
                <a:t>Integrated</a:t>
              </a:r>
            </a:p>
            <a:p>
              <a:pPr>
                <a:spcBef>
                  <a:spcPts val="400"/>
                </a:spcBef>
              </a:pPr>
              <a:endParaRPr lang="en-US" sz="1800" dirty="0">
                <a:latin typeface="Calibri" panose="020F0502020204030204" pitchFamily="34" charset="0"/>
              </a:endParaRPr>
            </a:p>
            <a:p>
              <a:pPr>
                <a:spcBef>
                  <a:spcPts val="400"/>
                </a:spcBef>
              </a:pPr>
              <a:endParaRPr lang="en-US" sz="1800" dirty="0">
                <a:latin typeface="Calibri" panose="020F0502020204030204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en-US" sz="1800" dirty="0">
                  <a:latin typeface="Calibri" panose="020F0502020204030204" pitchFamily="34" charset="0"/>
                </a:rPr>
                <a:t> Hourly Load, Renewables, and Prices</a:t>
              </a:r>
            </a:p>
          </p:txBody>
        </p:sp>
        <p:sp>
          <p:nvSpPr>
            <p:cNvPr id="142" name="Left-Right Arrow 2">
              <a:extLst>
                <a:ext uri="{FF2B5EF4-FFF2-40B4-BE49-F238E27FC236}">
                  <a16:creationId xmlns:a16="http://schemas.microsoft.com/office/drawing/2014/main" xmlns="" id="{7F420ADC-FD63-4B86-8960-76D3D5759350}"/>
                </a:ext>
              </a:extLst>
            </p:cNvPr>
            <p:cNvSpPr/>
            <p:nvPr/>
          </p:nvSpPr>
          <p:spPr bwMode="auto">
            <a:xfrm>
              <a:off x="5607755" y="2037469"/>
              <a:ext cx="1108565" cy="548063"/>
            </a:xfrm>
            <a:prstGeom prst="leftRightArrow">
              <a:avLst/>
            </a:prstGeom>
            <a:solidFill>
              <a:schemeClr val="tx2"/>
            </a:solidFill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A15EEA21-FAF1-49EB-9601-C5641C34EE13}"/>
              </a:ext>
            </a:extLst>
          </p:cNvPr>
          <p:cNvSpPr txBox="1"/>
          <p:nvPr/>
        </p:nvSpPr>
        <p:spPr>
          <a:xfrm>
            <a:off x="520679" y="1227860"/>
            <a:ext cx="42481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Electric Generation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D209131-11BE-4FB4-8CBE-48ED40B41399}"/>
              </a:ext>
            </a:extLst>
          </p:cNvPr>
          <p:cNvSpPr txBox="1"/>
          <p:nvPr/>
        </p:nvSpPr>
        <p:spPr>
          <a:xfrm>
            <a:off x="7494297" y="1227860"/>
            <a:ext cx="42481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Energy Use</a:t>
            </a:r>
          </a:p>
        </p:txBody>
      </p:sp>
      <p:sp>
        <p:nvSpPr>
          <p:cNvPr id="145" name="Content Placeholder 4">
            <a:extLst>
              <a:ext uri="{FF2B5EF4-FFF2-40B4-BE49-F238E27FC236}">
                <a16:creationId xmlns:a16="http://schemas.microsoft.com/office/drawing/2014/main" xmlns="" id="{4B2481C8-0F96-45C3-B23A-DF87F9B6D344}"/>
              </a:ext>
            </a:extLst>
          </p:cNvPr>
          <p:cNvSpPr txBox="1">
            <a:spLocks/>
          </p:cNvSpPr>
          <p:nvPr/>
        </p:nvSpPr>
        <p:spPr>
          <a:xfrm>
            <a:off x="483313" y="4032087"/>
            <a:ext cx="4795826" cy="166863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kern="0"/>
              <a:t>Detailed representation of:</a:t>
            </a:r>
          </a:p>
          <a:p>
            <a:r>
              <a:rPr lang="en-US" sz="1600" kern="0"/>
              <a:t>Energy and capacity requirements</a:t>
            </a:r>
          </a:p>
          <a:p>
            <a:r>
              <a:rPr lang="en-US" sz="1600" kern="0"/>
              <a:t>Renewable integration, transmission, storage</a:t>
            </a:r>
          </a:p>
          <a:p>
            <a:r>
              <a:rPr lang="en-US" sz="1600" kern="0"/>
              <a:t>State-level policies and constraints</a:t>
            </a:r>
          </a:p>
          <a:p>
            <a:endParaRPr lang="en-US" sz="1600" kern="0"/>
          </a:p>
        </p:txBody>
      </p:sp>
      <p:sp>
        <p:nvSpPr>
          <p:cNvPr id="147" name="Rounded Rectangle 90">
            <a:extLst>
              <a:ext uri="{FF2B5EF4-FFF2-40B4-BE49-F238E27FC236}">
                <a16:creationId xmlns:a16="http://schemas.microsoft.com/office/drawing/2014/main" xmlns="" id="{A3EAD03C-0662-4CEB-BF7B-544361E5D937}"/>
              </a:ext>
            </a:extLst>
          </p:cNvPr>
          <p:cNvSpPr/>
          <p:nvPr/>
        </p:nvSpPr>
        <p:spPr bwMode="auto">
          <a:xfrm>
            <a:off x="4921669" y="3826970"/>
            <a:ext cx="2416953" cy="1884524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Model Outputs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Generation, capacity, and end-use mix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Power sector and economy emissions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3A8EA791-B0A6-4EFF-8D69-52B84628BE6E}"/>
              </a:ext>
            </a:extLst>
          </p:cNvPr>
          <p:cNvGrpSpPr>
            <a:grpSpLocks noChangeAspect="1"/>
          </p:cNvGrpSpPr>
          <p:nvPr/>
        </p:nvGrpSpPr>
        <p:grpSpPr>
          <a:xfrm>
            <a:off x="8679743" y="2466560"/>
            <a:ext cx="612648" cy="612648"/>
            <a:chOff x="6146721" y="2310120"/>
            <a:chExt cx="914400" cy="914400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xmlns="" id="{6151F517-7217-40ED-9D96-EE7271CF4786}"/>
                </a:ext>
              </a:extLst>
            </p:cNvPr>
            <p:cNvSpPr/>
            <p:nvPr/>
          </p:nvSpPr>
          <p:spPr bwMode="auto">
            <a:xfrm>
              <a:off x="6146721" y="2310120"/>
              <a:ext cx="914400" cy="91440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150" name="Graphic 149" descr="Electric car">
              <a:extLst>
                <a:ext uri="{FF2B5EF4-FFF2-40B4-BE49-F238E27FC236}">
                  <a16:creationId xmlns:a16="http://schemas.microsoft.com/office/drawing/2014/main" xmlns="" id="{9DE74B76-DC36-4E63-B0A6-EABE6DCC3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242179" y="2392689"/>
              <a:ext cx="749261" cy="749261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2356AABF-0242-4153-8D65-6CEB3D69D198}"/>
              </a:ext>
            </a:extLst>
          </p:cNvPr>
          <p:cNvGrpSpPr>
            <a:grpSpLocks noChangeAspect="1"/>
          </p:cNvGrpSpPr>
          <p:nvPr/>
        </p:nvGrpSpPr>
        <p:grpSpPr>
          <a:xfrm>
            <a:off x="9404217" y="2466560"/>
            <a:ext cx="612648" cy="612648"/>
            <a:chOff x="8423775" y="2283745"/>
            <a:chExt cx="914400" cy="91440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xmlns="" id="{3524AA33-BCF9-4E13-8B07-87628EA642A8}"/>
                </a:ext>
              </a:extLst>
            </p:cNvPr>
            <p:cNvSpPr/>
            <p:nvPr/>
          </p:nvSpPr>
          <p:spPr bwMode="auto">
            <a:xfrm>
              <a:off x="8423775" y="2283745"/>
              <a:ext cx="914400" cy="91440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153" name="Graphic 152" descr="City">
              <a:extLst>
                <a:ext uri="{FF2B5EF4-FFF2-40B4-BE49-F238E27FC236}">
                  <a16:creationId xmlns:a16="http://schemas.microsoft.com/office/drawing/2014/main" xmlns="" id="{B8D35CBE-785E-476A-82E2-49BF35943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563420" y="2443484"/>
              <a:ext cx="635109" cy="635109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xmlns="" id="{1233E535-E5CC-4E15-BBEA-7851D8A7032F}"/>
              </a:ext>
            </a:extLst>
          </p:cNvPr>
          <p:cNvGrpSpPr>
            <a:grpSpLocks noChangeAspect="1"/>
          </p:cNvGrpSpPr>
          <p:nvPr/>
        </p:nvGrpSpPr>
        <p:grpSpPr>
          <a:xfrm>
            <a:off x="10133450" y="2466560"/>
            <a:ext cx="612648" cy="612648"/>
            <a:chOff x="9489177" y="2310120"/>
            <a:chExt cx="914400" cy="91440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8925FABA-9C27-4E1E-AC24-4D3DBB982DE5}"/>
                </a:ext>
              </a:extLst>
            </p:cNvPr>
            <p:cNvSpPr/>
            <p:nvPr/>
          </p:nvSpPr>
          <p:spPr bwMode="auto">
            <a:xfrm>
              <a:off x="9489177" y="2310120"/>
              <a:ext cx="914400" cy="91440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156" name="Graphic 155" descr="Factory">
              <a:extLst>
                <a:ext uri="{FF2B5EF4-FFF2-40B4-BE49-F238E27FC236}">
                  <a16:creationId xmlns:a16="http://schemas.microsoft.com/office/drawing/2014/main" xmlns="" id="{B10F54F1-8FCD-4288-8F0E-311EAC518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9603476" y="2392689"/>
              <a:ext cx="727365" cy="727365"/>
            </a:xfrm>
            <a:prstGeom prst="rect">
              <a:avLst/>
            </a:prstGeom>
          </p:spPr>
        </p:pic>
      </p:grpSp>
      <p:sp>
        <p:nvSpPr>
          <p:cNvPr id="157" name="Content Placeholder 4">
            <a:extLst>
              <a:ext uri="{FF2B5EF4-FFF2-40B4-BE49-F238E27FC236}">
                <a16:creationId xmlns:a16="http://schemas.microsoft.com/office/drawing/2014/main" xmlns="" id="{8BFFAB6C-651D-4329-8C56-BBF6E0763FE4}"/>
              </a:ext>
            </a:extLst>
          </p:cNvPr>
          <p:cNvSpPr txBox="1">
            <a:spLocks/>
          </p:cNvSpPr>
          <p:nvPr/>
        </p:nvSpPr>
        <p:spPr>
          <a:xfrm>
            <a:off x="7524111" y="4032087"/>
            <a:ext cx="4466219" cy="166863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kern="0" dirty="0"/>
              <a:t>Detailed representation of:</a:t>
            </a:r>
          </a:p>
          <a:p>
            <a:r>
              <a:rPr lang="en-US" sz="1600" kern="0" dirty="0"/>
              <a:t>Customer differences across end-use sectors</a:t>
            </a:r>
          </a:p>
          <a:p>
            <a:r>
              <a:rPr lang="en-US" sz="1600" kern="0" dirty="0"/>
              <a:t>End-use technology trade-offs</a:t>
            </a:r>
          </a:p>
          <a:p>
            <a:r>
              <a:rPr lang="en-US" sz="1600" kern="0" dirty="0"/>
              <a:t>Electrification and efficiency opportunities</a:t>
            </a:r>
          </a:p>
          <a:p>
            <a:endParaRPr lang="en-US" sz="1600" kern="0" dirty="0"/>
          </a:p>
        </p:txBody>
      </p:sp>
      <p:grpSp>
        <p:nvGrpSpPr>
          <p:cNvPr id="158" name="Group 4">
            <a:extLst>
              <a:ext uri="{FF2B5EF4-FFF2-40B4-BE49-F238E27FC236}">
                <a16:creationId xmlns:a16="http://schemas.microsoft.com/office/drawing/2014/main" xmlns="" id="{2E6FEB42-AFB2-4922-8AED-F28D99AFAC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04390" y="558895"/>
            <a:ext cx="989490" cy="200990"/>
            <a:chOff x="0" y="1380"/>
            <a:chExt cx="7680" cy="1560"/>
          </a:xfrm>
          <a:solidFill>
            <a:schemeClr val="bg1"/>
          </a:solidFill>
        </p:grpSpPr>
        <p:sp>
          <p:nvSpPr>
            <p:cNvPr id="159" name="Freeform 5">
              <a:extLst>
                <a:ext uri="{FF2B5EF4-FFF2-40B4-BE49-F238E27FC236}">
                  <a16:creationId xmlns:a16="http://schemas.microsoft.com/office/drawing/2014/main" xmlns="" id="{0E25BCF5-F74E-4D24-AC1E-2854DE3F2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" y="2004"/>
              <a:ext cx="1679" cy="303"/>
            </a:xfrm>
            <a:custGeom>
              <a:avLst/>
              <a:gdLst>
                <a:gd name="T0" fmla="*/ 154 w 1679"/>
                <a:gd name="T1" fmla="*/ 0 h 303"/>
                <a:gd name="T2" fmla="*/ 138 w 1679"/>
                <a:gd name="T3" fmla="*/ 1 h 303"/>
                <a:gd name="T4" fmla="*/ 107 w 1679"/>
                <a:gd name="T5" fmla="*/ 6 h 303"/>
                <a:gd name="T6" fmla="*/ 81 w 1679"/>
                <a:gd name="T7" fmla="*/ 18 h 303"/>
                <a:gd name="T8" fmla="*/ 56 w 1679"/>
                <a:gd name="T9" fmla="*/ 34 h 303"/>
                <a:gd name="T10" fmla="*/ 36 w 1679"/>
                <a:gd name="T11" fmla="*/ 55 h 303"/>
                <a:gd name="T12" fmla="*/ 19 w 1679"/>
                <a:gd name="T13" fmla="*/ 79 h 303"/>
                <a:gd name="T14" fmla="*/ 8 w 1679"/>
                <a:gd name="T15" fmla="*/ 106 h 303"/>
                <a:gd name="T16" fmla="*/ 2 w 1679"/>
                <a:gd name="T17" fmla="*/ 136 h 303"/>
                <a:gd name="T18" fmla="*/ 0 w 1679"/>
                <a:gd name="T19" fmla="*/ 151 h 303"/>
                <a:gd name="T20" fmla="*/ 3 w 1679"/>
                <a:gd name="T21" fmla="*/ 182 h 303"/>
                <a:gd name="T22" fmla="*/ 13 w 1679"/>
                <a:gd name="T23" fmla="*/ 210 h 303"/>
                <a:gd name="T24" fmla="*/ 27 w 1679"/>
                <a:gd name="T25" fmla="*/ 236 h 303"/>
                <a:gd name="T26" fmla="*/ 45 w 1679"/>
                <a:gd name="T27" fmla="*/ 260 h 303"/>
                <a:gd name="T28" fmla="*/ 68 w 1679"/>
                <a:gd name="T29" fmla="*/ 278 h 303"/>
                <a:gd name="T30" fmla="*/ 93 w 1679"/>
                <a:gd name="T31" fmla="*/ 292 h 303"/>
                <a:gd name="T32" fmla="*/ 123 w 1679"/>
                <a:gd name="T33" fmla="*/ 300 h 303"/>
                <a:gd name="T34" fmla="*/ 154 w 1679"/>
                <a:gd name="T35" fmla="*/ 303 h 303"/>
                <a:gd name="T36" fmla="*/ 1527 w 1679"/>
                <a:gd name="T37" fmla="*/ 303 h 303"/>
                <a:gd name="T38" fmla="*/ 1558 w 1679"/>
                <a:gd name="T39" fmla="*/ 300 h 303"/>
                <a:gd name="T40" fmla="*/ 1586 w 1679"/>
                <a:gd name="T41" fmla="*/ 292 h 303"/>
                <a:gd name="T42" fmla="*/ 1612 w 1679"/>
                <a:gd name="T43" fmla="*/ 278 h 303"/>
                <a:gd name="T44" fmla="*/ 1634 w 1679"/>
                <a:gd name="T45" fmla="*/ 260 h 303"/>
                <a:gd name="T46" fmla="*/ 1652 w 1679"/>
                <a:gd name="T47" fmla="*/ 236 h 303"/>
                <a:gd name="T48" fmla="*/ 1668 w 1679"/>
                <a:gd name="T49" fmla="*/ 210 h 303"/>
                <a:gd name="T50" fmla="*/ 1676 w 1679"/>
                <a:gd name="T51" fmla="*/ 182 h 303"/>
                <a:gd name="T52" fmla="*/ 1679 w 1679"/>
                <a:gd name="T53" fmla="*/ 151 h 303"/>
                <a:gd name="T54" fmla="*/ 1679 w 1679"/>
                <a:gd name="T55" fmla="*/ 136 h 303"/>
                <a:gd name="T56" fmla="*/ 1673 w 1679"/>
                <a:gd name="T57" fmla="*/ 106 h 303"/>
                <a:gd name="T58" fmla="*/ 1660 w 1679"/>
                <a:gd name="T59" fmla="*/ 79 h 303"/>
                <a:gd name="T60" fmla="*/ 1645 w 1679"/>
                <a:gd name="T61" fmla="*/ 55 h 303"/>
                <a:gd name="T62" fmla="*/ 1623 w 1679"/>
                <a:gd name="T63" fmla="*/ 34 h 303"/>
                <a:gd name="T64" fmla="*/ 1600 w 1679"/>
                <a:gd name="T65" fmla="*/ 18 h 303"/>
                <a:gd name="T66" fmla="*/ 1572 w 1679"/>
                <a:gd name="T67" fmla="*/ 6 h 303"/>
                <a:gd name="T68" fmla="*/ 1542 w 1679"/>
                <a:gd name="T69" fmla="*/ 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79" h="303">
                  <a:moveTo>
                    <a:pt x="1527" y="0"/>
                  </a:moveTo>
                  <a:lnTo>
                    <a:pt x="154" y="0"/>
                  </a:lnTo>
                  <a:lnTo>
                    <a:pt x="154" y="0"/>
                  </a:lnTo>
                  <a:lnTo>
                    <a:pt x="138" y="1"/>
                  </a:lnTo>
                  <a:lnTo>
                    <a:pt x="123" y="3"/>
                  </a:lnTo>
                  <a:lnTo>
                    <a:pt x="107" y="6"/>
                  </a:lnTo>
                  <a:lnTo>
                    <a:pt x="93" y="12"/>
                  </a:lnTo>
                  <a:lnTo>
                    <a:pt x="81" y="18"/>
                  </a:lnTo>
                  <a:lnTo>
                    <a:pt x="68" y="26"/>
                  </a:lnTo>
                  <a:lnTo>
                    <a:pt x="56" y="34"/>
                  </a:lnTo>
                  <a:lnTo>
                    <a:pt x="45" y="45"/>
                  </a:lnTo>
                  <a:lnTo>
                    <a:pt x="36" y="55"/>
                  </a:lnTo>
                  <a:lnTo>
                    <a:pt x="27" y="66"/>
                  </a:lnTo>
                  <a:lnTo>
                    <a:pt x="19" y="79"/>
                  </a:lnTo>
                  <a:lnTo>
                    <a:pt x="13" y="93"/>
                  </a:lnTo>
                  <a:lnTo>
                    <a:pt x="8" y="106"/>
                  </a:lnTo>
                  <a:lnTo>
                    <a:pt x="3" y="120"/>
                  </a:lnTo>
                  <a:lnTo>
                    <a:pt x="2" y="136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67"/>
                  </a:lnTo>
                  <a:lnTo>
                    <a:pt x="3" y="182"/>
                  </a:lnTo>
                  <a:lnTo>
                    <a:pt x="8" y="196"/>
                  </a:lnTo>
                  <a:lnTo>
                    <a:pt x="13" y="210"/>
                  </a:lnTo>
                  <a:lnTo>
                    <a:pt x="19" y="224"/>
                  </a:lnTo>
                  <a:lnTo>
                    <a:pt x="27" y="236"/>
                  </a:lnTo>
                  <a:lnTo>
                    <a:pt x="36" y="249"/>
                  </a:lnTo>
                  <a:lnTo>
                    <a:pt x="45" y="260"/>
                  </a:lnTo>
                  <a:lnTo>
                    <a:pt x="56" y="269"/>
                  </a:lnTo>
                  <a:lnTo>
                    <a:pt x="68" y="278"/>
                  </a:lnTo>
                  <a:lnTo>
                    <a:pt x="81" y="286"/>
                  </a:lnTo>
                  <a:lnTo>
                    <a:pt x="93" y="292"/>
                  </a:lnTo>
                  <a:lnTo>
                    <a:pt x="107" y="297"/>
                  </a:lnTo>
                  <a:lnTo>
                    <a:pt x="123" y="300"/>
                  </a:lnTo>
                  <a:lnTo>
                    <a:pt x="138" y="303"/>
                  </a:lnTo>
                  <a:lnTo>
                    <a:pt x="154" y="303"/>
                  </a:lnTo>
                  <a:lnTo>
                    <a:pt x="1527" y="303"/>
                  </a:lnTo>
                  <a:lnTo>
                    <a:pt x="1527" y="303"/>
                  </a:lnTo>
                  <a:lnTo>
                    <a:pt x="1542" y="303"/>
                  </a:lnTo>
                  <a:lnTo>
                    <a:pt x="1558" y="300"/>
                  </a:lnTo>
                  <a:lnTo>
                    <a:pt x="1572" y="297"/>
                  </a:lnTo>
                  <a:lnTo>
                    <a:pt x="1586" y="292"/>
                  </a:lnTo>
                  <a:lnTo>
                    <a:pt x="1600" y="286"/>
                  </a:lnTo>
                  <a:lnTo>
                    <a:pt x="1612" y="278"/>
                  </a:lnTo>
                  <a:lnTo>
                    <a:pt x="1623" y="269"/>
                  </a:lnTo>
                  <a:lnTo>
                    <a:pt x="1634" y="260"/>
                  </a:lnTo>
                  <a:lnTo>
                    <a:pt x="1645" y="249"/>
                  </a:lnTo>
                  <a:lnTo>
                    <a:pt x="1652" y="236"/>
                  </a:lnTo>
                  <a:lnTo>
                    <a:pt x="1660" y="224"/>
                  </a:lnTo>
                  <a:lnTo>
                    <a:pt x="1668" y="210"/>
                  </a:lnTo>
                  <a:lnTo>
                    <a:pt x="1673" y="196"/>
                  </a:lnTo>
                  <a:lnTo>
                    <a:pt x="1676" y="182"/>
                  </a:lnTo>
                  <a:lnTo>
                    <a:pt x="1679" y="167"/>
                  </a:lnTo>
                  <a:lnTo>
                    <a:pt x="1679" y="151"/>
                  </a:lnTo>
                  <a:lnTo>
                    <a:pt x="1679" y="151"/>
                  </a:lnTo>
                  <a:lnTo>
                    <a:pt x="1679" y="136"/>
                  </a:lnTo>
                  <a:lnTo>
                    <a:pt x="1676" y="120"/>
                  </a:lnTo>
                  <a:lnTo>
                    <a:pt x="1673" y="106"/>
                  </a:lnTo>
                  <a:lnTo>
                    <a:pt x="1668" y="93"/>
                  </a:lnTo>
                  <a:lnTo>
                    <a:pt x="1660" y="79"/>
                  </a:lnTo>
                  <a:lnTo>
                    <a:pt x="1652" y="66"/>
                  </a:lnTo>
                  <a:lnTo>
                    <a:pt x="1645" y="55"/>
                  </a:lnTo>
                  <a:lnTo>
                    <a:pt x="1634" y="45"/>
                  </a:lnTo>
                  <a:lnTo>
                    <a:pt x="1623" y="34"/>
                  </a:lnTo>
                  <a:lnTo>
                    <a:pt x="1612" y="26"/>
                  </a:lnTo>
                  <a:lnTo>
                    <a:pt x="1600" y="18"/>
                  </a:lnTo>
                  <a:lnTo>
                    <a:pt x="1586" y="12"/>
                  </a:lnTo>
                  <a:lnTo>
                    <a:pt x="1572" y="6"/>
                  </a:lnTo>
                  <a:lnTo>
                    <a:pt x="1558" y="3"/>
                  </a:lnTo>
                  <a:lnTo>
                    <a:pt x="1542" y="1"/>
                  </a:lnTo>
                  <a:lnTo>
                    <a:pt x="15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7">
              <a:extLst>
                <a:ext uri="{FF2B5EF4-FFF2-40B4-BE49-F238E27FC236}">
                  <a16:creationId xmlns:a16="http://schemas.microsoft.com/office/drawing/2014/main" xmlns="" id="{3D4DDF2B-C882-4226-926B-43AE635AA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94"/>
              <a:ext cx="2268" cy="1529"/>
            </a:xfrm>
            <a:custGeom>
              <a:avLst/>
              <a:gdLst>
                <a:gd name="T0" fmla="*/ 417 w 2268"/>
                <a:gd name="T1" fmla="*/ 1226 h 1529"/>
                <a:gd name="T2" fmla="*/ 369 w 2268"/>
                <a:gd name="T3" fmla="*/ 1221 h 1529"/>
                <a:gd name="T4" fmla="*/ 342 w 2268"/>
                <a:gd name="T5" fmla="*/ 1210 h 1529"/>
                <a:gd name="T6" fmla="*/ 321 w 2268"/>
                <a:gd name="T7" fmla="*/ 1189 h 1529"/>
                <a:gd name="T8" fmla="*/ 307 w 2268"/>
                <a:gd name="T9" fmla="*/ 1154 h 1529"/>
                <a:gd name="T10" fmla="*/ 305 w 2268"/>
                <a:gd name="T11" fmla="*/ 387 h 1529"/>
                <a:gd name="T12" fmla="*/ 310 w 2268"/>
                <a:gd name="T13" fmla="*/ 359 h 1529"/>
                <a:gd name="T14" fmla="*/ 325 w 2268"/>
                <a:gd name="T15" fmla="*/ 331 h 1529"/>
                <a:gd name="T16" fmla="*/ 350 w 2268"/>
                <a:gd name="T17" fmla="*/ 314 h 1529"/>
                <a:gd name="T18" fmla="*/ 401 w 2268"/>
                <a:gd name="T19" fmla="*/ 303 h 1529"/>
                <a:gd name="T20" fmla="*/ 2117 w 2268"/>
                <a:gd name="T21" fmla="*/ 303 h 1529"/>
                <a:gd name="T22" fmla="*/ 2162 w 2268"/>
                <a:gd name="T23" fmla="*/ 297 h 1529"/>
                <a:gd name="T24" fmla="*/ 2202 w 2268"/>
                <a:gd name="T25" fmla="*/ 277 h 1529"/>
                <a:gd name="T26" fmla="*/ 2234 w 2268"/>
                <a:gd name="T27" fmla="*/ 248 h 1529"/>
                <a:gd name="T28" fmla="*/ 2258 w 2268"/>
                <a:gd name="T29" fmla="*/ 210 h 1529"/>
                <a:gd name="T30" fmla="*/ 2268 w 2268"/>
                <a:gd name="T31" fmla="*/ 167 h 1529"/>
                <a:gd name="T32" fmla="*/ 2268 w 2268"/>
                <a:gd name="T33" fmla="*/ 136 h 1529"/>
                <a:gd name="T34" fmla="*/ 2258 w 2268"/>
                <a:gd name="T35" fmla="*/ 93 h 1529"/>
                <a:gd name="T36" fmla="*/ 2234 w 2268"/>
                <a:gd name="T37" fmla="*/ 56 h 1529"/>
                <a:gd name="T38" fmla="*/ 2202 w 2268"/>
                <a:gd name="T39" fmla="*/ 26 h 1529"/>
                <a:gd name="T40" fmla="*/ 2162 w 2268"/>
                <a:gd name="T41" fmla="*/ 6 h 1529"/>
                <a:gd name="T42" fmla="*/ 2117 w 2268"/>
                <a:gd name="T43" fmla="*/ 0 h 1529"/>
                <a:gd name="T44" fmla="*/ 386 w 2268"/>
                <a:gd name="T45" fmla="*/ 0 h 1529"/>
                <a:gd name="T46" fmla="*/ 310 w 2268"/>
                <a:gd name="T47" fmla="*/ 11 h 1529"/>
                <a:gd name="T48" fmla="*/ 242 w 2268"/>
                <a:gd name="T49" fmla="*/ 29 h 1529"/>
                <a:gd name="T50" fmla="*/ 183 w 2268"/>
                <a:gd name="T51" fmla="*/ 59 h 1529"/>
                <a:gd name="T52" fmla="*/ 133 w 2268"/>
                <a:gd name="T53" fmla="*/ 94 h 1529"/>
                <a:gd name="T54" fmla="*/ 93 w 2268"/>
                <a:gd name="T55" fmla="*/ 135 h 1529"/>
                <a:gd name="T56" fmla="*/ 51 w 2268"/>
                <a:gd name="T57" fmla="*/ 196 h 1529"/>
                <a:gd name="T58" fmla="*/ 12 w 2268"/>
                <a:gd name="T59" fmla="*/ 294 h 1529"/>
                <a:gd name="T60" fmla="*/ 0 w 2268"/>
                <a:gd name="T61" fmla="*/ 388 h 1529"/>
                <a:gd name="T62" fmla="*/ 2 w 2268"/>
                <a:gd name="T63" fmla="*/ 1142 h 1529"/>
                <a:gd name="T64" fmla="*/ 8 w 2268"/>
                <a:gd name="T65" fmla="*/ 1207 h 1529"/>
                <a:gd name="T66" fmla="*/ 31 w 2268"/>
                <a:gd name="T67" fmla="*/ 1284 h 1529"/>
                <a:gd name="T68" fmla="*/ 63 w 2268"/>
                <a:gd name="T69" fmla="*/ 1351 h 1529"/>
                <a:gd name="T70" fmla="*/ 116 w 2268"/>
                <a:gd name="T71" fmla="*/ 1416 h 1529"/>
                <a:gd name="T72" fmla="*/ 163 w 2268"/>
                <a:gd name="T73" fmla="*/ 1456 h 1529"/>
                <a:gd name="T74" fmla="*/ 228 w 2268"/>
                <a:gd name="T75" fmla="*/ 1492 h 1529"/>
                <a:gd name="T76" fmla="*/ 288 w 2268"/>
                <a:gd name="T77" fmla="*/ 1514 h 1529"/>
                <a:gd name="T78" fmla="*/ 361 w 2268"/>
                <a:gd name="T79" fmla="*/ 1527 h 1529"/>
                <a:gd name="T80" fmla="*/ 2115 w 2268"/>
                <a:gd name="T81" fmla="*/ 1529 h 1529"/>
                <a:gd name="T82" fmla="*/ 2146 w 2268"/>
                <a:gd name="T83" fmla="*/ 1526 h 1529"/>
                <a:gd name="T84" fmla="*/ 2188 w 2268"/>
                <a:gd name="T85" fmla="*/ 1512 h 1529"/>
                <a:gd name="T86" fmla="*/ 2223 w 2268"/>
                <a:gd name="T87" fmla="*/ 1486 h 1529"/>
                <a:gd name="T88" fmla="*/ 2248 w 2268"/>
                <a:gd name="T89" fmla="*/ 1450 h 1529"/>
                <a:gd name="T90" fmla="*/ 2264 w 2268"/>
                <a:gd name="T91" fmla="*/ 1408 h 1529"/>
                <a:gd name="T92" fmla="*/ 2267 w 2268"/>
                <a:gd name="T93" fmla="*/ 1377 h 1529"/>
                <a:gd name="T94" fmla="*/ 2261 w 2268"/>
                <a:gd name="T95" fmla="*/ 1332 h 1529"/>
                <a:gd name="T96" fmla="*/ 2242 w 2268"/>
                <a:gd name="T97" fmla="*/ 1292 h 1529"/>
                <a:gd name="T98" fmla="*/ 2213 w 2268"/>
                <a:gd name="T99" fmla="*/ 1260 h 1529"/>
                <a:gd name="T100" fmla="*/ 2174 w 2268"/>
                <a:gd name="T101" fmla="*/ 1238 h 1529"/>
                <a:gd name="T102" fmla="*/ 2131 w 2268"/>
                <a:gd name="T103" fmla="*/ 1226 h 1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68" h="1529">
                  <a:moveTo>
                    <a:pt x="2115" y="1226"/>
                  </a:moveTo>
                  <a:lnTo>
                    <a:pt x="417" y="1226"/>
                  </a:lnTo>
                  <a:lnTo>
                    <a:pt x="417" y="1226"/>
                  </a:lnTo>
                  <a:lnTo>
                    <a:pt x="403" y="1226"/>
                  </a:lnTo>
                  <a:lnTo>
                    <a:pt x="386" y="1224"/>
                  </a:lnTo>
                  <a:lnTo>
                    <a:pt x="369" y="1221"/>
                  </a:lnTo>
                  <a:lnTo>
                    <a:pt x="359" y="1218"/>
                  </a:lnTo>
                  <a:lnTo>
                    <a:pt x="350" y="1215"/>
                  </a:lnTo>
                  <a:lnTo>
                    <a:pt x="342" y="1210"/>
                  </a:lnTo>
                  <a:lnTo>
                    <a:pt x="333" y="1204"/>
                  </a:lnTo>
                  <a:lnTo>
                    <a:pt x="327" y="1198"/>
                  </a:lnTo>
                  <a:lnTo>
                    <a:pt x="321" y="1189"/>
                  </a:lnTo>
                  <a:lnTo>
                    <a:pt x="314" y="1179"/>
                  </a:lnTo>
                  <a:lnTo>
                    <a:pt x="310" y="1167"/>
                  </a:lnTo>
                  <a:lnTo>
                    <a:pt x="307" y="1154"/>
                  </a:lnTo>
                  <a:lnTo>
                    <a:pt x="305" y="1139"/>
                  </a:lnTo>
                  <a:lnTo>
                    <a:pt x="305" y="1139"/>
                  </a:lnTo>
                  <a:lnTo>
                    <a:pt x="305" y="387"/>
                  </a:lnTo>
                  <a:lnTo>
                    <a:pt x="305" y="387"/>
                  </a:lnTo>
                  <a:lnTo>
                    <a:pt x="307" y="373"/>
                  </a:lnTo>
                  <a:lnTo>
                    <a:pt x="310" y="359"/>
                  </a:lnTo>
                  <a:lnTo>
                    <a:pt x="313" y="348"/>
                  </a:lnTo>
                  <a:lnTo>
                    <a:pt x="319" y="339"/>
                  </a:lnTo>
                  <a:lnTo>
                    <a:pt x="325" y="331"/>
                  </a:lnTo>
                  <a:lnTo>
                    <a:pt x="333" y="323"/>
                  </a:lnTo>
                  <a:lnTo>
                    <a:pt x="341" y="319"/>
                  </a:lnTo>
                  <a:lnTo>
                    <a:pt x="350" y="314"/>
                  </a:lnTo>
                  <a:lnTo>
                    <a:pt x="367" y="308"/>
                  </a:lnTo>
                  <a:lnTo>
                    <a:pt x="386" y="305"/>
                  </a:lnTo>
                  <a:lnTo>
                    <a:pt x="401" y="303"/>
                  </a:lnTo>
                  <a:lnTo>
                    <a:pt x="415" y="303"/>
                  </a:lnTo>
                  <a:lnTo>
                    <a:pt x="2117" y="303"/>
                  </a:lnTo>
                  <a:lnTo>
                    <a:pt x="2117" y="303"/>
                  </a:lnTo>
                  <a:lnTo>
                    <a:pt x="2132" y="303"/>
                  </a:lnTo>
                  <a:lnTo>
                    <a:pt x="2148" y="300"/>
                  </a:lnTo>
                  <a:lnTo>
                    <a:pt x="2162" y="297"/>
                  </a:lnTo>
                  <a:lnTo>
                    <a:pt x="2175" y="292"/>
                  </a:lnTo>
                  <a:lnTo>
                    <a:pt x="2189" y="285"/>
                  </a:lnTo>
                  <a:lnTo>
                    <a:pt x="2202" y="277"/>
                  </a:lnTo>
                  <a:lnTo>
                    <a:pt x="2214" y="269"/>
                  </a:lnTo>
                  <a:lnTo>
                    <a:pt x="2225" y="258"/>
                  </a:lnTo>
                  <a:lnTo>
                    <a:pt x="2234" y="248"/>
                  </a:lnTo>
                  <a:lnTo>
                    <a:pt x="2244" y="237"/>
                  </a:lnTo>
                  <a:lnTo>
                    <a:pt x="2251" y="224"/>
                  </a:lnTo>
                  <a:lnTo>
                    <a:pt x="2258" y="210"/>
                  </a:lnTo>
                  <a:lnTo>
                    <a:pt x="2262" y="196"/>
                  </a:lnTo>
                  <a:lnTo>
                    <a:pt x="2265" y="183"/>
                  </a:lnTo>
                  <a:lnTo>
                    <a:pt x="2268" y="167"/>
                  </a:lnTo>
                  <a:lnTo>
                    <a:pt x="2268" y="152"/>
                  </a:lnTo>
                  <a:lnTo>
                    <a:pt x="2268" y="152"/>
                  </a:lnTo>
                  <a:lnTo>
                    <a:pt x="2268" y="136"/>
                  </a:lnTo>
                  <a:lnTo>
                    <a:pt x="2265" y="121"/>
                  </a:lnTo>
                  <a:lnTo>
                    <a:pt x="2262" y="107"/>
                  </a:lnTo>
                  <a:lnTo>
                    <a:pt x="2258" y="93"/>
                  </a:lnTo>
                  <a:lnTo>
                    <a:pt x="2251" y="79"/>
                  </a:lnTo>
                  <a:lnTo>
                    <a:pt x="2244" y="66"/>
                  </a:lnTo>
                  <a:lnTo>
                    <a:pt x="2234" y="56"/>
                  </a:lnTo>
                  <a:lnTo>
                    <a:pt x="2225" y="45"/>
                  </a:lnTo>
                  <a:lnTo>
                    <a:pt x="2214" y="34"/>
                  </a:lnTo>
                  <a:lnTo>
                    <a:pt x="2202" y="26"/>
                  </a:lnTo>
                  <a:lnTo>
                    <a:pt x="2189" y="19"/>
                  </a:lnTo>
                  <a:lnTo>
                    <a:pt x="2175" y="12"/>
                  </a:lnTo>
                  <a:lnTo>
                    <a:pt x="2162" y="6"/>
                  </a:lnTo>
                  <a:lnTo>
                    <a:pt x="2148" y="3"/>
                  </a:lnTo>
                  <a:lnTo>
                    <a:pt x="2132" y="0"/>
                  </a:lnTo>
                  <a:lnTo>
                    <a:pt x="2117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386" y="0"/>
                  </a:lnTo>
                  <a:lnTo>
                    <a:pt x="359" y="3"/>
                  </a:lnTo>
                  <a:lnTo>
                    <a:pt x="333" y="6"/>
                  </a:lnTo>
                  <a:lnTo>
                    <a:pt x="310" y="11"/>
                  </a:lnTo>
                  <a:lnTo>
                    <a:pt x="285" y="15"/>
                  </a:lnTo>
                  <a:lnTo>
                    <a:pt x="263" y="22"/>
                  </a:lnTo>
                  <a:lnTo>
                    <a:pt x="242" y="29"/>
                  </a:lnTo>
                  <a:lnTo>
                    <a:pt x="221" y="39"/>
                  </a:lnTo>
                  <a:lnTo>
                    <a:pt x="201" y="48"/>
                  </a:lnTo>
                  <a:lnTo>
                    <a:pt x="183" y="59"/>
                  </a:lnTo>
                  <a:lnTo>
                    <a:pt x="166" y="70"/>
                  </a:lnTo>
                  <a:lnTo>
                    <a:pt x="149" y="82"/>
                  </a:lnTo>
                  <a:lnTo>
                    <a:pt x="133" y="94"/>
                  </a:lnTo>
                  <a:lnTo>
                    <a:pt x="119" y="107"/>
                  </a:lnTo>
                  <a:lnTo>
                    <a:pt x="105" y="121"/>
                  </a:lnTo>
                  <a:lnTo>
                    <a:pt x="93" y="135"/>
                  </a:lnTo>
                  <a:lnTo>
                    <a:pt x="81" y="150"/>
                  </a:lnTo>
                  <a:lnTo>
                    <a:pt x="70" y="166"/>
                  </a:lnTo>
                  <a:lnTo>
                    <a:pt x="51" y="196"/>
                  </a:lnTo>
                  <a:lnTo>
                    <a:pt x="34" y="229"/>
                  </a:lnTo>
                  <a:lnTo>
                    <a:pt x="22" y="261"/>
                  </a:lnTo>
                  <a:lnTo>
                    <a:pt x="12" y="294"/>
                  </a:lnTo>
                  <a:lnTo>
                    <a:pt x="5" y="326"/>
                  </a:lnTo>
                  <a:lnTo>
                    <a:pt x="2" y="357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2" y="1142"/>
                  </a:lnTo>
                  <a:lnTo>
                    <a:pt x="2" y="1142"/>
                  </a:lnTo>
                  <a:lnTo>
                    <a:pt x="2" y="1154"/>
                  </a:lnTo>
                  <a:lnTo>
                    <a:pt x="3" y="1176"/>
                  </a:lnTo>
                  <a:lnTo>
                    <a:pt x="8" y="1207"/>
                  </a:lnTo>
                  <a:lnTo>
                    <a:pt x="17" y="1244"/>
                  </a:lnTo>
                  <a:lnTo>
                    <a:pt x="23" y="1264"/>
                  </a:lnTo>
                  <a:lnTo>
                    <a:pt x="31" y="1284"/>
                  </a:lnTo>
                  <a:lnTo>
                    <a:pt x="40" y="1306"/>
                  </a:lnTo>
                  <a:lnTo>
                    <a:pt x="51" y="1329"/>
                  </a:lnTo>
                  <a:lnTo>
                    <a:pt x="63" y="1351"/>
                  </a:lnTo>
                  <a:lnTo>
                    <a:pt x="79" y="1373"/>
                  </a:lnTo>
                  <a:lnTo>
                    <a:pt x="96" y="1396"/>
                  </a:lnTo>
                  <a:lnTo>
                    <a:pt x="116" y="1416"/>
                  </a:lnTo>
                  <a:lnTo>
                    <a:pt x="116" y="1416"/>
                  </a:lnTo>
                  <a:lnTo>
                    <a:pt x="138" y="1436"/>
                  </a:lnTo>
                  <a:lnTo>
                    <a:pt x="163" y="1456"/>
                  </a:lnTo>
                  <a:lnTo>
                    <a:pt x="192" y="1475"/>
                  </a:lnTo>
                  <a:lnTo>
                    <a:pt x="209" y="1484"/>
                  </a:lnTo>
                  <a:lnTo>
                    <a:pt x="228" y="1492"/>
                  </a:lnTo>
                  <a:lnTo>
                    <a:pt x="246" y="1500"/>
                  </a:lnTo>
                  <a:lnTo>
                    <a:pt x="266" y="1507"/>
                  </a:lnTo>
                  <a:lnTo>
                    <a:pt x="288" y="1514"/>
                  </a:lnTo>
                  <a:lnTo>
                    <a:pt x="311" y="1520"/>
                  </a:lnTo>
                  <a:lnTo>
                    <a:pt x="336" y="1524"/>
                  </a:lnTo>
                  <a:lnTo>
                    <a:pt x="361" y="1527"/>
                  </a:lnTo>
                  <a:lnTo>
                    <a:pt x="387" y="1529"/>
                  </a:lnTo>
                  <a:lnTo>
                    <a:pt x="417" y="1529"/>
                  </a:lnTo>
                  <a:lnTo>
                    <a:pt x="2115" y="1529"/>
                  </a:lnTo>
                  <a:lnTo>
                    <a:pt x="2115" y="1529"/>
                  </a:lnTo>
                  <a:lnTo>
                    <a:pt x="2131" y="1529"/>
                  </a:lnTo>
                  <a:lnTo>
                    <a:pt x="2146" y="1526"/>
                  </a:lnTo>
                  <a:lnTo>
                    <a:pt x="2160" y="1523"/>
                  </a:lnTo>
                  <a:lnTo>
                    <a:pt x="2174" y="1518"/>
                  </a:lnTo>
                  <a:lnTo>
                    <a:pt x="2188" y="1512"/>
                  </a:lnTo>
                  <a:lnTo>
                    <a:pt x="2200" y="1504"/>
                  </a:lnTo>
                  <a:lnTo>
                    <a:pt x="2213" y="1495"/>
                  </a:lnTo>
                  <a:lnTo>
                    <a:pt x="2223" y="1486"/>
                  </a:lnTo>
                  <a:lnTo>
                    <a:pt x="2233" y="1475"/>
                  </a:lnTo>
                  <a:lnTo>
                    <a:pt x="2242" y="1462"/>
                  </a:lnTo>
                  <a:lnTo>
                    <a:pt x="2248" y="1450"/>
                  </a:lnTo>
                  <a:lnTo>
                    <a:pt x="2256" y="1436"/>
                  </a:lnTo>
                  <a:lnTo>
                    <a:pt x="2261" y="1422"/>
                  </a:lnTo>
                  <a:lnTo>
                    <a:pt x="2264" y="1408"/>
                  </a:lnTo>
                  <a:lnTo>
                    <a:pt x="2267" y="1393"/>
                  </a:lnTo>
                  <a:lnTo>
                    <a:pt x="2267" y="1377"/>
                  </a:lnTo>
                  <a:lnTo>
                    <a:pt x="2267" y="1377"/>
                  </a:lnTo>
                  <a:lnTo>
                    <a:pt x="2267" y="1362"/>
                  </a:lnTo>
                  <a:lnTo>
                    <a:pt x="2264" y="1346"/>
                  </a:lnTo>
                  <a:lnTo>
                    <a:pt x="2261" y="1332"/>
                  </a:lnTo>
                  <a:lnTo>
                    <a:pt x="2256" y="1319"/>
                  </a:lnTo>
                  <a:lnTo>
                    <a:pt x="2248" y="1305"/>
                  </a:lnTo>
                  <a:lnTo>
                    <a:pt x="2242" y="1292"/>
                  </a:lnTo>
                  <a:lnTo>
                    <a:pt x="2233" y="1281"/>
                  </a:lnTo>
                  <a:lnTo>
                    <a:pt x="2223" y="1271"/>
                  </a:lnTo>
                  <a:lnTo>
                    <a:pt x="2213" y="1260"/>
                  </a:lnTo>
                  <a:lnTo>
                    <a:pt x="2200" y="1252"/>
                  </a:lnTo>
                  <a:lnTo>
                    <a:pt x="2188" y="1244"/>
                  </a:lnTo>
                  <a:lnTo>
                    <a:pt x="2174" y="1238"/>
                  </a:lnTo>
                  <a:lnTo>
                    <a:pt x="2160" y="1232"/>
                  </a:lnTo>
                  <a:lnTo>
                    <a:pt x="2146" y="1229"/>
                  </a:lnTo>
                  <a:lnTo>
                    <a:pt x="2131" y="1226"/>
                  </a:lnTo>
                  <a:lnTo>
                    <a:pt x="2115" y="1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9">
              <a:extLst>
                <a:ext uri="{FF2B5EF4-FFF2-40B4-BE49-F238E27FC236}">
                  <a16:creationId xmlns:a16="http://schemas.microsoft.com/office/drawing/2014/main" xmlns="" id="{BBC3BD47-8BB8-4432-9927-E1D794C4D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1392"/>
              <a:ext cx="2304" cy="1548"/>
            </a:xfrm>
            <a:custGeom>
              <a:avLst/>
              <a:gdLst>
                <a:gd name="T0" fmla="*/ 609 w 2304"/>
                <a:gd name="T1" fmla="*/ 615 h 1548"/>
                <a:gd name="T2" fmla="*/ 551 w 2304"/>
                <a:gd name="T3" fmla="*/ 632 h 1548"/>
                <a:gd name="T4" fmla="*/ 506 w 2304"/>
                <a:gd name="T5" fmla="*/ 669 h 1548"/>
                <a:gd name="T6" fmla="*/ 479 w 2304"/>
                <a:gd name="T7" fmla="*/ 720 h 1548"/>
                <a:gd name="T8" fmla="*/ 472 w 2304"/>
                <a:gd name="T9" fmla="*/ 765 h 1548"/>
                <a:gd name="T10" fmla="*/ 485 w 2304"/>
                <a:gd name="T11" fmla="*/ 824 h 1548"/>
                <a:gd name="T12" fmla="*/ 517 w 2304"/>
                <a:gd name="T13" fmla="*/ 872 h 1548"/>
                <a:gd name="T14" fmla="*/ 565 w 2304"/>
                <a:gd name="T15" fmla="*/ 903 h 1548"/>
                <a:gd name="T16" fmla="*/ 624 w 2304"/>
                <a:gd name="T17" fmla="*/ 915 h 1548"/>
                <a:gd name="T18" fmla="*/ 1855 w 2304"/>
                <a:gd name="T19" fmla="*/ 912 h 1548"/>
                <a:gd name="T20" fmla="*/ 1976 w 2304"/>
                <a:gd name="T21" fmla="*/ 887 h 1548"/>
                <a:gd name="T22" fmla="*/ 2092 w 2304"/>
                <a:gd name="T23" fmla="*/ 836 h 1548"/>
                <a:gd name="T24" fmla="*/ 2177 w 2304"/>
                <a:gd name="T25" fmla="*/ 770 h 1548"/>
                <a:gd name="T26" fmla="*/ 2231 w 2304"/>
                <a:gd name="T27" fmla="*/ 703 h 1548"/>
                <a:gd name="T28" fmla="*/ 2272 w 2304"/>
                <a:gd name="T29" fmla="*/ 626 h 1548"/>
                <a:gd name="T30" fmla="*/ 2295 w 2304"/>
                <a:gd name="T31" fmla="*/ 539 h 1548"/>
                <a:gd name="T32" fmla="*/ 2304 w 2304"/>
                <a:gd name="T33" fmla="*/ 446 h 1548"/>
                <a:gd name="T34" fmla="*/ 2296 w 2304"/>
                <a:gd name="T35" fmla="*/ 359 h 1548"/>
                <a:gd name="T36" fmla="*/ 2270 w 2304"/>
                <a:gd name="T37" fmla="*/ 265 h 1548"/>
                <a:gd name="T38" fmla="*/ 2230 w 2304"/>
                <a:gd name="T39" fmla="*/ 191 h 1548"/>
                <a:gd name="T40" fmla="*/ 2174 w 2304"/>
                <a:gd name="T41" fmla="*/ 124 h 1548"/>
                <a:gd name="T42" fmla="*/ 2056 w 2304"/>
                <a:gd name="T43" fmla="*/ 48 h 1548"/>
                <a:gd name="T44" fmla="*/ 1939 w 2304"/>
                <a:gd name="T45" fmla="*/ 11 h 1548"/>
                <a:gd name="T46" fmla="*/ 1813 w 2304"/>
                <a:gd name="T47" fmla="*/ 0 h 1548"/>
                <a:gd name="T48" fmla="*/ 415 w 2304"/>
                <a:gd name="T49" fmla="*/ 0 h 1548"/>
                <a:gd name="T50" fmla="*/ 335 w 2304"/>
                <a:gd name="T51" fmla="*/ 7 h 1548"/>
                <a:gd name="T52" fmla="*/ 243 w 2304"/>
                <a:gd name="T53" fmla="*/ 31 h 1548"/>
                <a:gd name="T54" fmla="*/ 167 w 2304"/>
                <a:gd name="T55" fmla="*/ 70 h 1548"/>
                <a:gd name="T56" fmla="*/ 107 w 2304"/>
                <a:gd name="T57" fmla="*/ 123 h 1548"/>
                <a:gd name="T58" fmla="*/ 51 w 2304"/>
                <a:gd name="T59" fmla="*/ 197 h 1548"/>
                <a:gd name="T60" fmla="*/ 6 w 2304"/>
                <a:gd name="T61" fmla="*/ 327 h 1548"/>
                <a:gd name="T62" fmla="*/ 0 w 2304"/>
                <a:gd name="T63" fmla="*/ 1396 h 1548"/>
                <a:gd name="T64" fmla="*/ 13 w 2304"/>
                <a:gd name="T65" fmla="*/ 1455 h 1548"/>
                <a:gd name="T66" fmla="*/ 45 w 2304"/>
                <a:gd name="T67" fmla="*/ 1503 h 1548"/>
                <a:gd name="T68" fmla="*/ 93 w 2304"/>
                <a:gd name="T69" fmla="*/ 1536 h 1548"/>
                <a:gd name="T70" fmla="*/ 153 w 2304"/>
                <a:gd name="T71" fmla="*/ 1548 h 1548"/>
                <a:gd name="T72" fmla="*/ 198 w 2304"/>
                <a:gd name="T73" fmla="*/ 1540 h 1548"/>
                <a:gd name="T74" fmla="*/ 249 w 2304"/>
                <a:gd name="T75" fmla="*/ 1512 h 1548"/>
                <a:gd name="T76" fmla="*/ 287 w 2304"/>
                <a:gd name="T77" fmla="*/ 1468 h 1548"/>
                <a:gd name="T78" fmla="*/ 304 w 2304"/>
                <a:gd name="T79" fmla="*/ 1412 h 1548"/>
                <a:gd name="T80" fmla="*/ 307 w 2304"/>
                <a:gd name="T81" fmla="*/ 373 h 1548"/>
                <a:gd name="T82" fmla="*/ 325 w 2304"/>
                <a:gd name="T83" fmla="*/ 332 h 1548"/>
                <a:gd name="T84" fmla="*/ 367 w 2304"/>
                <a:gd name="T85" fmla="*/ 310 h 1548"/>
                <a:gd name="T86" fmla="*/ 1818 w 2304"/>
                <a:gd name="T87" fmla="*/ 304 h 1548"/>
                <a:gd name="T88" fmla="*/ 1864 w 2304"/>
                <a:gd name="T89" fmla="*/ 311 h 1548"/>
                <a:gd name="T90" fmla="*/ 1917 w 2304"/>
                <a:gd name="T91" fmla="*/ 339 h 1548"/>
                <a:gd name="T92" fmla="*/ 1954 w 2304"/>
                <a:gd name="T93" fmla="*/ 384 h 1548"/>
                <a:gd name="T94" fmla="*/ 1973 w 2304"/>
                <a:gd name="T95" fmla="*/ 443 h 1548"/>
                <a:gd name="T96" fmla="*/ 1971 w 2304"/>
                <a:gd name="T97" fmla="*/ 491 h 1548"/>
                <a:gd name="T98" fmla="*/ 1946 w 2304"/>
                <a:gd name="T99" fmla="*/ 547 h 1548"/>
                <a:gd name="T100" fmla="*/ 1905 w 2304"/>
                <a:gd name="T101" fmla="*/ 588 h 1548"/>
                <a:gd name="T102" fmla="*/ 1849 w 2304"/>
                <a:gd name="T103" fmla="*/ 61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4" h="1548">
                  <a:moveTo>
                    <a:pt x="624" y="613"/>
                  </a:moveTo>
                  <a:lnTo>
                    <a:pt x="624" y="613"/>
                  </a:lnTo>
                  <a:lnTo>
                    <a:pt x="624" y="613"/>
                  </a:lnTo>
                  <a:lnTo>
                    <a:pt x="609" y="615"/>
                  </a:lnTo>
                  <a:lnTo>
                    <a:pt x="593" y="616"/>
                  </a:lnTo>
                  <a:lnTo>
                    <a:pt x="579" y="621"/>
                  </a:lnTo>
                  <a:lnTo>
                    <a:pt x="565" y="626"/>
                  </a:lnTo>
                  <a:lnTo>
                    <a:pt x="551" y="632"/>
                  </a:lnTo>
                  <a:lnTo>
                    <a:pt x="539" y="640"/>
                  </a:lnTo>
                  <a:lnTo>
                    <a:pt x="528" y="649"/>
                  </a:lnTo>
                  <a:lnTo>
                    <a:pt x="517" y="658"/>
                  </a:lnTo>
                  <a:lnTo>
                    <a:pt x="506" y="669"/>
                  </a:lnTo>
                  <a:lnTo>
                    <a:pt x="499" y="681"/>
                  </a:lnTo>
                  <a:lnTo>
                    <a:pt x="491" y="694"/>
                  </a:lnTo>
                  <a:lnTo>
                    <a:pt x="485" y="706"/>
                  </a:lnTo>
                  <a:lnTo>
                    <a:pt x="479" y="720"/>
                  </a:lnTo>
                  <a:lnTo>
                    <a:pt x="475" y="736"/>
                  </a:lnTo>
                  <a:lnTo>
                    <a:pt x="474" y="749"/>
                  </a:lnTo>
                  <a:lnTo>
                    <a:pt x="472" y="765"/>
                  </a:lnTo>
                  <a:lnTo>
                    <a:pt x="472" y="765"/>
                  </a:lnTo>
                  <a:lnTo>
                    <a:pt x="474" y="780"/>
                  </a:lnTo>
                  <a:lnTo>
                    <a:pt x="475" y="796"/>
                  </a:lnTo>
                  <a:lnTo>
                    <a:pt x="479" y="810"/>
                  </a:lnTo>
                  <a:lnTo>
                    <a:pt x="485" y="824"/>
                  </a:lnTo>
                  <a:lnTo>
                    <a:pt x="491" y="838"/>
                  </a:lnTo>
                  <a:lnTo>
                    <a:pt x="499" y="850"/>
                  </a:lnTo>
                  <a:lnTo>
                    <a:pt x="506" y="861"/>
                  </a:lnTo>
                  <a:lnTo>
                    <a:pt x="517" y="872"/>
                  </a:lnTo>
                  <a:lnTo>
                    <a:pt x="528" y="881"/>
                  </a:lnTo>
                  <a:lnTo>
                    <a:pt x="539" y="890"/>
                  </a:lnTo>
                  <a:lnTo>
                    <a:pt x="551" y="896"/>
                  </a:lnTo>
                  <a:lnTo>
                    <a:pt x="565" y="903"/>
                  </a:lnTo>
                  <a:lnTo>
                    <a:pt x="579" y="909"/>
                  </a:lnTo>
                  <a:lnTo>
                    <a:pt x="593" y="912"/>
                  </a:lnTo>
                  <a:lnTo>
                    <a:pt x="609" y="913"/>
                  </a:lnTo>
                  <a:lnTo>
                    <a:pt x="624" y="915"/>
                  </a:lnTo>
                  <a:lnTo>
                    <a:pt x="1807" y="915"/>
                  </a:lnTo>
                  <a:lnTo>
                    <a:pt x="1807" y="915"/>
                  </a:lnTo>
                  <a:lnTo>
                    <a:pt x="1824" y="915"/>
                  </a:lnTo>
                  <a:lnTo>
                    <a:pt x="1855" y="912"/>
                  </a:lnTo>
                  <a:lnTo>
                    <a:pt x="1897" y="906"/>
                  </a:lnTo>
                  <a:lnTo>
                    <a:pt x="1922" y="901"/>
                  </a:lnTo>
                  <a:lnTo>
                    <a:pt x="1948" y="895"/>
                  </a:lnTo>
                  <a:lnTo>
                    <a:pt x="1976" y="887"/>
                  </a:lnTo>
                  <a:lnTo>
                    <a:pt x="2004" y="878"/>
                  </a:lnTo>
                  <a:lnTo>
                    <a:pt x="2033" y="866"/>
                  </a:lnTo>
                  <a:lnTo>
                    <a:pt x="2063" y="852"/>
                  </a:lnTo>
                  <a:lnTo>
                    <a:pt x="2092" y="836"/>
                  </a:lnTo>
                  <a:lnTo>
                    <a:pt x="2121" y="816"/>
                  </a:lnTo>
                  <a:lnTo>
                    <a:pt x="2149" y="794"/>
                  </a:lnTo>
                  <a:lnTo>
                    <a:pt x="2177" y="770"/>
                  </a:lnTo>
                  <a:lnTo>
                    <a:pt x="2177" y="770"/>
                  </a:lnTo>
                  <a:lnTo>
                    <a:pt x="2193" y="754"/>
                  </a:lnTo>
                  <a:lnTo>
                    <a:pt x="2207" y="737"/>
                  </a:lnTo>
                  <a:lnTo>
                    <a:pt x="2219" y="720"/>
                  </a:lnTo>
                  <a:lnTo>
                    <a:pt x="2231" y="703"/>
                  </a:lnTo>
                  <a:lnTo>
                    <a:pt x="2244" y="684"/>
                  </a:lnTo>
                  <a:lnTo>
                    <a:pt x="2253" y="664"/>
                  </a:lnTo>
                  <a:lnTo>
                    <a:pt x="2262" y="646"/>
                  </a:lnTo>
                  <a:lnTo>
                    <a:pt x="2272" y="626"/>
                  </a:lnTo>
                  <a:lnTo>
                    <a:pt x="2279" y="604"/>
                  </a:lnTo>
                  <a:lnTo>
                    <a:pt x="2286" y="584"/>
                  </a:lnTo>
                  <a:lnTo>
                    <a:pt x="2290" y="562"/>
                  </a:lnTo>
                  <a:lnTo>
                    <a:pt x="2295" y="539"/>
                  </a:lnTo>
                  <a:lnTo>
                    <a:pt x="2299" y="517"/>
                  </a:lnTo>
                  <a:lnTo>
                    <a:pt x="2301" y="494"/>
                  </a:lnTo>
                  <a:lnTo>
                    <a:pt x="2303" y="469"/>
                  </a:lnTo>
                  <a:lnTo>
                    <a:pt x="2304" y="446"/>
                  </a:lnTo>
                  <a:lnTo>
                    <a:pt x="2304" y="446"/>
                  </a:lnTo>
                  <a:lnTo>
                    <a:pt x="2303" y="415"/>
                  </a:lnTo>
                  <a:lnTo>
                    <a:pt x="2301" y="387"/>
                  </a:lnTo>
                  <a:lnTo>
                    <a:pt x="2296" y="359"/>
                  </a:lnTo>
                  <a:lnTo>
                    <a:pt x="2292" y="333"/>
                  </a:lnTo>
                  <a:lnTo>
                    <a:pt x="2286" y="308"/>
                  </a:lnTo>
                  <a:lnTo>
                    <a:pt x="2278" y="287"/>
                  </a:lnTo>
                  <a:lnTo>
                    <a:pt x="2270" y="265"/>
                  </a:lnTo>
                  <a:lnTo>
                    <a:pt x="2261" y="243"/>
                  </a:lnTo>
                  <a:lnTo>
                    <a:pt x="2251" y="225"/>
                  </a:lnTo>
                  <a:lnTo>
                    <a:pt x="2241" y="206"/>
                  </a:lnTo>
                  <a:lnTo>
                    <a:pt x="2230" y="191"/>
                  </a:lnTo>
                  <a:lnTo>
                    <a:pt x="2219" y="175"/>
                  </a:lnTo>
                  <a:lnTo>
                    <a:pt x="2196" y="147"/>
                  </a:lnTo>
                  <a:lnTo>
                    <a:pt x="2174" y="124"/>
                  </a:lnTo>
                  <a:lnTo>
                    <a:pt x="2174" y="124"/>
                  </a:lnTo>
                  <a:lnTo>
                    <a:pt x="2146" y="101"/>
                  </a:lnTo>
                  <a:lnTo>
                    <a:pt x="2117" y="81"/>
                  </a:lnTo>
                  <a:lnTo>
                    <a:pt x="2087" y="62"/>
                  </a:lnTo>
                  <a:lnTo>
                    <a:pt x="2056" y="48"/>
                  </a:lnTo>
                  <a:lnTo>
                    <a:pt x="2027" y="36"/>
                  </a:lnTo>
                  <a:lnTo>
                    <a:pt x="1996" y="25"/>
                  </a:lnTo>
                  <a:lnTo>
                    <a:pt x="1967" y="17"/>
                  </a:lnTo>
                  <a:lnTo>
                    <a:pt x="1939" y="11"/>
                  </a:lnTo>
                  <a:lnTo>
                    <a:pt x="1912" y="7"/>
                  </a:lnTo>
                  <a:lnTo>
                    <a:pt x="1888" y="3"/>
                  </a:lnTo>
                  <a:lnTo>
                    <a:pt x="1844" y="0"/>
                  </a:lnTo>
                  <a:lnTo>
                    <a:pt x="1813" y="0"/>
                  </a:lnTo>
                  <a:lnTo>
                    <a:pt x="1796" y="2"/>
                  </a:lnTo>
                  <a:lnTo>
                    <a:pt x="1796" y="2"/>
                  </a:lnTo>
                  <a:lnTo>
                    <a:pt x="1807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387" y="2"/>
                  </a:lnTo>
                  <a:lnTo>
                    <a:pt x="361" y="3"/>
                  </a:lnTo>
                  <a:lnTo>
                    <a:pt x="335" y="7"/>
                  </a:lnTo>
                  <a:lnTo>
                    <a:pt x="310" y="11"/>
                  </a:lnTo>
                  <a:lnTo>
                    <a:pt x="287" y="17"/>
                  </a:lnTo>
                  <a:lnTo>
                    <a:pt x="265" y="24"/>
                  </a:lnTo>
                  <a:lnTo>
                    <a:pt x="243" y="31"/>
                  </a:lnTo>
                  <a:lnTo>
                    <a:pt x="222" y="39"/>
                  </a:lnTo>
                  <a:lnTo>
                    <a:pt x="203" y="48"/>
                  </a:lnTo>
                  <a:lnTo>
                    <a:pt x="184" y="59"/>
                  </a:lnTo>
                  <a:lnTo>
                    <a:pt x="167" y="70"/>
                  </a:lnTo>
                  <a:lnTo>
                    <a:pt x="150" y="82"/>
                  </a:lnTo>
                  <a:lnTo>
                    <a:pt x="135" y="95"/>
                  </a:lnTo>
                  <a:lnTo>
                    <a:pt x="121" y="109"/>
                  </a:lnTo>
                  <a:lnTo>
                    <a:pt x="107" y="123"/>
                  </a:lnTo>
                  <a:lnTo>
                    <a:pt x="95" y="137"/>
                  </a:lnTo>
                  <a:lnTo>
                    <a:pt x="82" y="151"/>
                  </a:lnTo>
                  <a:lnTo>
                    <a:pt x="71" y="166"/>
                  </a:lnTo>
                  <a:lnTo>
                    <a:pt x="51" y="197"/>
                  </a:lnTo>
                  <a:lnTo>
                    <a:pt x="36" y="229"/>
                  </a:lnTo>
                  <a:lnTo>
                    <a:pt x="23" y="262"/>
                  </a:lnTo>
                  <a:lnTo>
                    <a:pt x="13" y="294"/>
                  </a:lnTo>
                  <a:lnTo>
                    <a:pt x="6" y="327"/>
                  </a:lnTo>
                  <a:lnTo>
                    <a:pt x="2" y="359"/>
                  </a:lnTo>
                  <a:lnTo>
                    <a:pt x="0" y="389"/>
                  </a:lnTo>
                  <a:lnTo>
                    <a:pt x="0" y="1396"/>
                  </a:lnTo>
                  <a:lnTo>
                    <a:pt x="0" y="1396"/>
                  </a:lnTo>
                  <a:lnTo>
                    <a:pt x="2" y="1412"/>
                  </a:lnTo>
                  <a:lnTo>
                    <a:pt x="3" y="1426"/>
                  </a:lnTo>
                  <a:lnTo>
                    <a:pt x="8" y="1441"/>
                  </a:lnTo>
                  <a:lnTo>
                    <a:pt x="13" y="1455"/>
                  </a:lnTo>
                  <a:lnTo>
                    <a:pt x="19" y="1468"/>
                  </a:lnTo>
                  <a:lnTo>
                    <a:pt x="26" y="1481"/>
                  </a:lnTo>
                  <a:lnTo>
                    <a:pt x="36" y="1492"/>
                  </a:lnTo>
                  <a:lnTo>
                    <a:pt x="45" y="1503"/>
                  </a:lnTo>
                  <a:lnTo>
                    <a:pt x="56" y="1512"/>
                  </a:lnTo>
                  <a:lnTo>
                    <a:pt x="68" y="1522"/>
                  </a:lnTo>
                  <a:lnTo>
                    <a:pt x="81" y="1529"/>
                  </a:lnTo>
                  <a:lnTo>
                    <a:pt x="93" y="1536"/>
                  </a:lnTo>
                  <a:lnTo>
                    <a:pt x="109" y="1540"/>
                  </a:lnTo>
                  <a:lnTo>
                    <a:pt x="122" y="1545"/>
                  </a:lnTo>
                  <a:lnTo>
                    <a:pt x="138" y="1546"/>
                  </a:lnTo>
                  <a:lnTo>
                    <a:pt x="153" y="1548"/>
                  </a:lnTo>
                  <a:lnTo>
                    <a:pt x="153" y="1548"/>
                  </a:lnTo>
                  <a:lnTo>
                    <a:pt x="169" y="1546"/>
                  </a:lnTo>
                  <a:lnTo>
                    <a:pt x="184" y="1545"/>
                  </a:lnTo>
                  <a:lnTo>
                    <a:pt x="198" y="1540"/>
                  </a:lnTo>
                  <a:lnTo>
                    <a:pt x="212" y="1536"/>
                  </a:lnTo>
                  <a:lnTo>
                    <a:pt x="226" y="1529"/>
                  </a:lnTo>
                  <a:lnTo>
                    <a:pt x="239" y="1522"/>
                  </a:lnTo>
                  <a:lnTo>
                    <a:pt x="249" y="1512"/>
                  </a:lnTo>
                  <a:lnTo>
                    <a:pt x="260" y="1503"/>
                  </a:lnTo>
                  <a:lnTo>
                    <a:pt x="271" y="1492"/>
                  </a:lnTo>
                  <a:lnTo>
                    <a:pt x="279" y="1481"/>
                  </a:lnTo>
                  <a:lnTo>
                    <a:pt x="287" y="1468"/>
                  </a:lnTo>
                  <a:lnTo>
                    <a:pt x="293" y="1455"/>
                  </a:lnTo>
                  <a:lnTo>
                    <a:pt x="299" y="1441"/>
                  </a:lnTo>
                  <a:lnTo>
                    <a:pt x="302" y="1426"/>
                  </a:lnTo>
                  <a:lnTo>
                    <a:pt x="304" y="1412"/>
                  </a:lnTo>
                  <a:lnTo>
                    <a:pt x="305" y="1396"/>
                  </a:lnTo>
                  <a:lnTo>
                    <a:pt x="305" y="389"/>
                  </a:lnTo>
                  <a:lnTo>
                    <a:pt x="305" y="389"/>
                  </a:lnTo>
                  <a:lnTo>
                    <a:pt x="307" y="373"/>
                  </a:lnTo>
                  <a:lnTo>
                    <a:pt x="310" y="361"/>
                  </a:lnTo>
                  <a:lnTo>
                    <a:pt x="314" y="350"/>
                  </a:lnTo>
                  <a:lnTo>
                    <a:pt x="319" y="341"/>
                  </a:lnTo>
                  <a:lnTo>
                    <a:pt x="325" y="332"/>
                  </a:lnTo>
                  <a:lnTo>
                    <a:pt x="333" y="325"/>
                  </a:lnTo>
                  <a:lnTo>
                    <a:pt x="341" y="319"/>
                  </a:lnTo>
                  <a:lnTo>
                    <a:pt x="350" y="316"/>
                  </a:lnTo>
                  <a:lnTo>
                    <a:pt x="367" y="310"/>
                  </a:lnTo>
                  <a:lnTo>
                    <a:pt x="386" y="307"/>
                  </a:lnTo>
                  <a:lnTo>
                    <a:pt x="401" y="305"/>
                  </a:lnTo>
                  <a:lnTo>
                    <a:pt x="415" y="305"/>
                  </a:lnTo>
                  <a:lnTo>
                    <a:pt x="1818" y="304"/>
                  </a:lnTo>
                  <a:lnTo>
                    <a:pt x="1818" y="304"/>
                  </a:lnTo>
                  <a:lnTo>
                    <a:pt x="1833" y="305"/>
                  </a:lnTo>
                  <a:lnTo>
                    <a:pt x="1849" y="307"/>
                  </a:lnTo>
                  <a:lnTo>
                    <a:pt x="1864" y="311"/>
                  </a:lnTo>
                  <a:lnTo>
                    <a:pt x="1878" y="316"/>
                  </a:lnTo>
                  <a:lnTo>
                    <a:pt x="1892" y="322"/>
                  </a:lnTo>
                  <a:lnTo>
                    <a:pt x="1905" y="330"/>
                  </a:lnTo>
                  <a:lnTo>
                    <a:pt x="1917" y="339"/>
                  </a:lnTo>
                  <a:lnTo>
                    <a:pt x="1928" y="349"/>
                  </a:lnTo>
                  <a:lnTo>
                    <a:pt x="1939" y="359"/>
                  </a:lnTo>
                  <a:lnTo>
                    <a:pt x="1946" y="372"/>
                  </a:lnTo>
                  <a:lnTo>
                    <a:pt x="1954" y="384"/>
                  </a:lnTo>
                  <a:lnTo>
                    <a:pt x="1962" y="398"/>
                  </a:lnTo>
                  <a:lnTo>
                    <a:pt x="1967" y="412"/>
                  </a:lnTo>
                  <a:lnTo>
                    <a:pt x="1971" y="428"/>
                  </a:lnTo>
                  <a:lnTo>
                    <a:pt x="1973" y="443"/>
                  </a:lnTo>
                  <a:lnTo>
                    <a:pt x="1974" y="458"/>
                  </a:lnTo>
                  <a:lnTo>
                    <a:pt x="1974" y="458"/>
                  </a:lnTo>
                  <a:lnTo>
                    <a:pt x="1973" y="476"/>
                  </a:lnTo>
                  <a:lnTo>
                    <a:pt x="1971" y="491"/>
                  </a:lnTo>
                  <a:lnTo>
                    <a:pt x="1967" y="505"/>
                  </a:lnTo>
                  <a:lnTo>
                    <a:pt x="1962" y="519"/>
                  </a:lnTo>
                  <a:lnTo>
                    <a:pt x="1954" y="533"/>
                  </a:lnTo>
                  <a:lnTo>
                    <a:pt x="1946" y="547"/>
                  </a:lnTo>
                  <a:lnTo>
                    <a:pt x="1939" y="558"/>
                  </a:lnTo>
                  <a:lnTo>
                    <a:pt x="1928" y="568"/>
                  </a:lnTo>
                  <a:lnTo>
                    <a:pt x="1917" y="579"/>
                  </a:lnTo>
                  <a:lnTo>
                    <a:pt x="1905" y="588"/>
                  </a:lnTo>
                  <a:lnTo>
                    <a:pt x="1892" y="596"/>
                  </a:lnTo>
                  <a:lnTo>
                    <a:pt x="1878" y="602"/>
                  </a:lnTo>
                  <a:lnTo>
                    <a:pt x="1864" y="607"/>
                  </a:lnTo>
                  <a:lnTo>
                    <a:pt x="1849" y="612"/>
                  </a:lnTo>
                  <a:lnTo>
                    <a:pt x="1833" y="613"/>
                  </a:lnTo>
                  <a:lnTo>
                    <a:pt x="1818" y="615"/>
                  </a:lnTo>
                  <a:lnTo>
                    <a:pt x="624" y="6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">
              <a:extLst>
                <a:ext uri="{FF2B5EF4-FFF2-40B4-BE49-F238E27FC236}">
                  <a16:creationId xmlns:a16="http://schemas.microsoft.com/office/drawing/2014/main" xmlns="" id="{5FB82C66-6A7E-4E2F-8E3C-09B7D99B9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" y="1380"/>
              <a:ext cx="303" cy="1560"/>
            </a:xfrm>
            <a:custGeom>
              <a:avLst/>
              <a:gdLst>
                <a:gd name="T0" fmla="*/ 0 w 303"/>
                <a:gd name="T1" fmla="*/ 1408 h 1560"/>
                <a:gd name="T2" fmla="*/ 0 w 303"/>
                <a:gd name="T3" fmla="*/ 1424 h 1560"/>
                <a:gd name="T4" fmla="*/ 6 w 303"/>
                <a:gd name="T5" fmla="*/ 1453 h 1560"/>
                <a:gd name="T6" fmla="*/ 18 w 303"/>
                <a:gd name="T7" fmla="*/ 1480 h 1560"/>
                <a:gd name="T8" fmla="*/ 34 w 303"/>
                <a:gd name="T9" fmla="*/ 1504 h 1560"/>
                <a:gd name="T10" fmla="*/ 55 w 303"/>
                <a:gd name="T11" fmla="*/ 1524 h 1560"/>
                <a:gd name="T12" fmla="*/ 78 w 303"/>
                <a:gd name="T13" fmla="*/ 1541 h 1560"/>
                <a:gd name="T14" fmla="*/ 106 w 303"/>
                <a:gd name="T15" fmla="*/ 1552 h 1560"/>
                <a:gd name="T16" fmla="*/ 136 w 303"/>
                <a:gd name="T17" fmla="*/ 1558 h 1560"/>
                <a:gd name="T18" fmla="*/ 151 w 303"/>
                <a:gd name="T19" fmla="*/ 1560 h 1560"/>
                <a:gd name="T20" fmla="*/ 182 w 303"/>
                <a:gd name="T21" fmla="*/ 1557 h 1560"/>
                <a:gd name="T22" fmla="*/ 210 w 303"/>
                <a:gd name="T23" fmla="*/ 1548 h 1560"/>
                <a:gd name="T24" fmla="*/ 236 w 303"/>
                <a:gd name="T25" fmla="*/ 1534 h 1560"/>
                <a:gd name="T26" fmla="*/ 258 w 303"/>
                <a:gd name="T27" fmla="*/ 1515 h 1560"/>
                <a:gd name="T28" fmla="*/ 277 w 303"/>
                <a:gd name="T29" fmla="*/ 1493 h 1560"/>
                <a:gd name="T30" fmla="*/ 291 w 303"/>
                <a:gd name="T31" fmla="*/ 1467 h 1560"/>
                <a:gd name="T32" fmla="*/ 300 w 303"/>
                <a:gd name="T33" fmla="*/ 1438 h 1560"/>
                <a:gd name="T34" fmla="*/ 303 w 303"/>
                <a:gd name="T35" fmla="*/ 1408 h 1560"/>
                <a:gd name="T36" fmla="*/ 303 w 303"/>
                <a:gd name="T37" fmla="*/ 153 h 1560"/>
                <a:gd name="T38" fmla="*/ 300 w 303"/>
                <a:gd name="T39" fmla="*/ 122 h 1560"/>
                <a:gd name="T40" fmla="*/ 291 w 303"/>
                <a:gd name="T41" fmla="*/ 93 h 1560"/>
                <a:gd name="T42" fmla="*/ 277 w 303"/>
                <a:gd name="T43" fmla="*/ 68 h 1560"/>
                <a:gd name="T44" fmla="*/ 258 w 303"/>
                <a:gd name="T45" fmla="*/ 45 h 1560"/>
                <a:gd name="T46" fmla="*/ 236 w 303"/>
                <a:gd name="T47" fmla="*/ 26 h 1560"/>
                <a:gd name="T48" fmla="*/ 210 w 303"/>
                <a:gd name="T49" fmla="*/ 12 h 1560"/>
                <a:gd name="T50" fmla="*/ 182 w 303"/>
                <a:gd name="T51" fmla="*/ 3 h 1560"/>
                <a:gd name="T52" fmla="*/ 151 w 303"/>
                <a:gd name="T53" fmla="*/ 0 h 1560"/>
                <a:gd name="T54" fmla="*/ 136 w 303"/>
                <a:gd name="T55" fmla="*/ 2 h 1560"/>
                <a:gd name="T56" fmla="*/ 106 w 303"/>
                <a:gd name="T57" fmla="*/ 8 h 1560"/>
                <a:gd name="T58" fmla="*/ 78 w 303"/>
                <a:gd name="T59" fmla="*/ 19 h 1560"/>
                <a:gd name="T60" fmla="*/ 55 w 303"/>
                <a:gd name="T61" fmla="*/ 36 h 1560"/>
                <a:gd name="T62" fmla="*/ 34 w 303"/>
                <a:gd name="T63" fmla="*/ 56 h 1560"/>
                <a:gd name="T64" fmla="*/ 18 w 303"/>
                <a:gd name="T65" fmla="*/ 80 h 1560"/>
                <a:gd name="T66" fmla="*/ 6 w 303"/>
                <a:gd name="T67" fmla="*/ 107 h 1560"/>
                <a:gd name="T68" fmla="*/ 0 w 303"/>
                <a:gd name="T69" fmla="*/ 138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1560">
                  <a:moveTo>
                    <a:pt x="0" y="153"/>
                  </a:moveTo>
                  <a:lnTo>
                    <a:pt x="0" y="1408"/>
                  </a:lnTo>
                  <a:lnTo>
                    <a:pt x="0" y="1408"/>
                  </a:lnTo>
                  <a:lnTo>
                    <a:pt x="0" y="1424"/>
                  </a:lnTo>
                  <a:lnTo>
                    <a:pt x="3" y="1438"/>
                  </a:lnTo>
                  <a:lnTo>
                    <a:pt x="6" y="1453"/>
                  </a:lnTo>
                  <a:lnTo>
                    <a:pt x="12" y="1467"/>
                  </a:lnTo>
                  <a:lnTo>
                    <a:pt x="18" y="1480"/>
                  </a:lnTo>
                  <a:lnTo>
                    <a:pt x="26" y="1493"/>
                  </a:lnTo>
                  <a:lnTo>
                    <a:pt x="34" y="1504"/>
                  </a:lnTo>
                  <a:lnTo>
                    <a:pt x="44" y="1515"/>
                  </a:lnTo>
                  <a:lnTo>
                    <a:pt x="55" y="1524"/>
                  </a:lnTo>
                  <a:lnTo>
                    <a:pt x="66" y="1534"/>
                  </a:lnTo>
                  <a:lnTo>
                    <a:pt x="78" y="1541"/>
                  </a:lnTo>
                  <a:lnTo>
                    <a:pt x="92" y="1548"/>
                  </a:lnTo>
                  <a:lnTo>
                    <a:pt x="106" y="1552"/>
                  </a:lnTo>
                  <a:lnTo>
                    <a:pt x="120" y="1557"/>
                  </a:lnTo>
                  <a:lnTo>
                    <a:pt x="136" y="1558"/>
                  </a:lnTo>
                  <a:lnTo>
                    <a:pt x="151" y="1560"/>
                  </a:lnTo>
                  <a:lnTo>
                    <a:pt x="151" y="1560"/>
                  </a:lnTo>
                  <a:lnTo>
                    <a:pt x="167" y="1558"/>
                  </a:lnTo>
                  <a:lnTo>
                    <a:pt x="182" y="1557"/>
                  </a:lnTo>
                  <a:lnTo>
                    <a:pt x="196" y="1552"/>
                  </a:lnTo>
                  <a:lnTo>
                    <a:pt x="210" y="1548"/>
                  </a:lnTo>
                  <a:lnTo>
                    <a:pt x="224" y="1541"/>
                  </a:lnTo>
                  <a:lnTo>
                    <a:pt x="236" y="1534"/>
                  </a:lnTo>
                  <a:lnTo>
                    <a:pt x="247" y="1524"/>
                  </a:lnTo>
                  <a:lnTo>
                    <a:pt x="258" y="1515"/>
                  </a:lnTo>
                  <a:lnTo>
                    <a:pt x="269" y="1504"/>
                  </a:lnTo>
                  <a:lnTo>
                    <a:pt x="277" y="1493"/>
                  </a:lnTo>
                  <a:lnTo>
                    <a:pt x="284" y="1480"/>
                  </a:lnTo>
                  <a:lnTo>
                    <a:pt x="291" y="1467"/>
                  </a:lnTo>
                  <a:lnTo>
                    <a:pt x="297" y="1453"/>
                  </a:lnTo>
                  <a:lnTo>
                    <a:pt x="300" y="1438"/>
                  </a:lnTo>
                  <a:lnTo>
                    <a:pt x="303" y="1424"/>
                  </a:lnTo>
                  <a:lnTo>
                    <a:pt x="303" y="1408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3" y="138"/>
                  </a:lnTo>
                  <a:lnTo>
                    <a:pt x="300" y="122"/>
                  </a:lnTo>
                  <a:lnTo>
                    <a:pt x="297" y="107"/>
                  </a:lnTo>
                  <a:lnTo>
                    <a:pt x="291" y="93"/>
                  </a:lnTo>
                  <a:lnTo>
                    <a:pt x="284" y="80"/>
                  </a:lnTo>
                  <a:lnTo>
                    <a:pt x="277" y="68"/>
                  </a:lnTo>
                  <a:lnTo>
                    <a:pt x="269" y="56"/>
                  </a:lnTo>
                  <a:lnTo>
                    <a:pt x="258" y="45"/>
                  </a:lnTo>
                  <a:lnTo>
                    <a:pt x="247" y="36"/>
                  </a:lnTo>
                  <a:lnTo>
                    <a:pt x="236" y="26"/>
                  </a:lnTo>
                  <a:lnTo>
                    <a:pt x="224" y="19"/>
                  </a:lnTo>
                  <a:lnTo>
                    <a:pt x="210" y="12"/>
                  </a:lnTo>
                  <a:lnTo>
                    <a:pt x="196" y="8"/>
                  </a:lnTo>
                  <a:lnTo>
                    <a:pt x="182" y="3"/>
                  </a:lnTo>
                  <a:lnTo>
                    <a:pt x="167" y="2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36" y="2"/>
                  </a:lnTo>
                  <a:lnTo>
                    <a:pt x="120" y="3"/>
                  </a:lnTo>
                  <a:lnTo>
                    <a:pt x="106" y="8"/>
                  </a:lnTo>
                  <a:lnTo>
                    <a:pt x="92" y="12"/>
                  </a:lnTo>
                  <a:lnTo>
                    <a:pt x="78" y="19"/>
                  </a:lnTo>
                  <a:lnTo>
                    <a:pt x="66" y="26"/>
                  </a:lnTo>
                  <a:lnTo>
                    <a:pt x="55" y="36"/>
                  </a:lnTo>
                  <a:lnTo>
                    <a:pt x="44" y="45"/>
                  </a:lnTo>
                  <a:lnTo>
                    <a:pt x="34" y="56"/>
                  </a:lnTo>
                  <a:lnTo>
                    <a:pt x="26" y="68"/>
                  </a:lnTo>
                  <a:lnTo>
                    <a:pt x="18" y="80"/>
                  </a:lnTo>
                  <a:lnTo>
                    <a:pt x="12" y="93"/>
                  </a:lnTo>
                  <a:lnTo>
                    <a:pt x="6" y="107"/>
                  </a:lnTo>
                  <a:lnTo>
                    <a:pt x="3" y="122"/>
                  </a:lnTo>
                  <a:lnTo>
                    <a:pt x="0" y="138"/>
                  </a:lnTo>
                  <a:lnTo>
                    <a:pt x="0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">
              <a:extLst>
                <a:ext uri="{FF2B5EF4-FFF2-40B4-BE49-F238E27FC236}">
                  <a16:creationId xmlns:a16="http://schemas.microsoft.com/office/drawing/2014/main" xmlns="" id="{5E47B3AC-93F5-4360-A517-8C3D0D2C1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1395"/>
              <a:ext cx="2310" cy="1545"/>
            </a:xfrm>
            <a:custGeom>
              <a:avLst/>
              <a:gdLst>
                <a:gd name="T0" fmla="*/ 1872 w 2310"/>
                <a:gd name="T1" fmla="*/ 604 h 1545"/>
                <a:gd name="T2" fmla="*/ 1935 w 2310"/>
                <a:gd name="T3" fmla="*/ 565 h 1545"/>
                <a:gd name="T4" fmla="*/ 1974 w 2310"/>
                <a:gd name="T5" fmla="*/ 500 h 1545"/>
                <a:gd name="T6" fmla="*/ 1980 w 2310"/>
                <a:gd name="T7" fmla="*/ 438 h 1545"/>
                <a:gd name="T8" fmla="*/ 1954 w 2310"/>
                <a:gd name="T9" fmla="*/ 369 h 1545"/>
                <a:gd name="T10" fmla="*/ 1900 w 2310"/>
                <a:gd name="T11" fmla="*/ 319 h 1545"/>
                <a:gd name="T12" fmla="*/ 1827 w 2310"/>
                <a:gd name="T13" fmla="*/ 301 h 1545"/>
                <a:gd name="T14" fmla="*/ 367 w 2310"/>
                <a:gd name="T15" fmla="*/ 307 h 1545"/>
                <a:gd name="T16" fmla="*/ 325 w 2310"/>
                <a:gd name="T17" fmla="*/ 330 h 1545"/>
                <a:gd name="T18" fmla="*/ 305 w 2310"/>
                <a:gd name="T19" fmla="*/ 390 h 1545"/>
                <a:gd name="T20" fmla="*/ 297 w 2310"/>
                <a:gd name="T21" fmla="*/ 1438 h 1545"/>
                <a:gd name="T22" fmla="*/ 260 w 2310"/>
                <a:gd name="T23" fmla="*/ 1500 h 1545"/>
                <a:gd name="T24" fmla="*/ 196 w 2310"/>
                <a:gd name="T25" fmla="*/ 1539 h 1545"/>
                <a:gd name="T26" fmla="*/ 136 w 2310"/>
                <a:gd name="T27" fmla="*/ 1545 h 1545"/>
                <a:gd name="T28" fmla="*/ 66 w 2310"/>
                <a:gd name="T29" fmla="*/ 1519 h 1545"/>
                <a:gd name="T30" fmla="*/ 18 w 2310"/>
                <a:gd name="T31" fmla="*/ 1466 h 1545"/>
                <a:gd name="T32" fmla="*/ 0 w 2310"/>
                <a:gd name="T33" fmla="*/ 1393 h 1545"/>
                <a:gd name="T34" fmla="*/ 12 w 2310"/>
                <a:gd name="T35" fmla="*/ 298 h 1545"/>
                <a:gd name="T36" fmla="*/ 82 w 2310"/>
                <a:gd name="T37" fmla="*/ 152 h 1545"/>
                <a:gd name="T38" fmla="*/ 150 w 2310"/>
                <a:gd name="T39" fmla="*/ 83 h 1545"/>
                <a:gd name="T40" fmla="*/ 241 w 2310"/>
                <a:gd name="T41" fmla="*/ 30 h 1545"/>
                <a:gd name="T42" fmla="*/ 359 w 2310"/>
                <a:gd name="T43" fmla="*/ 2 h 1545"/>
                <a:gd name="T44" fmla="*/ 1805 w 2310"/>
                <a:gd name="T45" fmla="*/ 0 h 1545"/>
                <a:gd name="T46" fmla="*/ 1921 w 2310"/>
                <a:gd name="T47" fmla="*/ 7 h 1545"/>
                <a:gd name="T48" fmla="*/ 2064 w 2310"/>
                <a:gd name="T49" fmla="*/ 50 h 1545"/>
                <a:gd name="T50" fmla="*/ 2181 w 2310"/>
                <a:gd name="T51" fmla="*/ 127 h 1545"/>
                <a:gd name="T52" fmla="*/ 2257 w 2310"/>
                <a:gd name="T53" fmla="*/ 226 h 1545"/>
                <a:gd name="T54" fmla="*/ 2298 w 2310"/>
                <a:gd name="T55" fmla="*/ 336 h 1545"/>
                <a:gd name="T56" fmla="*/ 2310 w 2310"/>
                <a:gd name="T57" fmla="*/ 448 h 1545"/>
                <a:gd name="T58" fmla="*/ 2298 w 2310"/>
                <a:gd name="T59" fmla="*/ 565 h 1545"/>
                <a:gd name="T60" fmla="*/ 2260 w 2310"/>
                <a:gd name="T61" fmla="*/ 669 h 1545"/>
                <a:gd name="T62" fmla="*/ 2198 w 2310"/>
                <a:gd name="T63" fmla="*/ 757 h 1545"/>
                <a:gd name="T64" fmla="*/ 2099 w 2310"/>
                <a:gd name="T65" fmla="*/ 838 h 1545"/>
                <a:gd name="T66" fmla="*/ 1957 w 2310"/>
                <a:gd name="T67" fmla="*/ 895 h 1545"/>
                <a:gd name="T68" fmla="*/ 1821 w 2310"/>
                <a:gd name="T69" fmla="*/ 914 h 1545"/>
                <a:gd name="T70" fmla="*/ 909 w 2310"/>
                <a:gd name="T71" fmla="*/ 920 h 1545"/>
                <a:gd name="T72" fmla="*/ 845 w 2310"/>
                <a:gd name="T73" fmla="*/ 958 h 1545"/>
                <a:gd name="T74" fmla="*/ 806 w 2310"/>
                <a:gd name="T75" fmla="*/ 1022 h 1545"/>
                <a:gd name="T76" fmla="*/ 800 w 2310"/>
                <a:gd name="T77" fmla="*/ 1085 h 1545"/>
                <a:gd name="T78" fmla="*/ 827 w 2310"/>
                <a:gd name="T79" fmla="*/ 1157 h 1545"/>
                <a:gd name="T80" fmla="*/ 881 w 2310"/>
                <a:gd name="T81" fmla="*/ 1208 h 1545"/>
                <a:gd name="T82" fmla="*/ 955 w 2310"/>
                <a:gd name="T83" fmla="*/ 1226 h 1545"/>
                <a:gd name="T84" fmla="*/ 2186 w 2310"/>
                <a:gd name="T85" fmla="*/ 1232 h 1545"/>
                <a:gd name="T86" fmla="*/ 2248 w 2310"/>
                <a:gd name="T87" fmla="*/ 1270 h 1545"/>
                <a:gd name="T88" fmla="*/ 2285 w 2310"/>
                <a:gd name="T89" fmla="*/ 1331 h 1545"/>
                <a:gd name="T90" fmla="*/ 2291 w 2310"/>
                <a:gd name="T91" fmla="*/ 1392 h 1545"/>
                <a:gd name="T92" fmla="*/ 2267 w 2310"/>
                <a:gd name="T93" fmla="*/ 1461 h 1545"/>
                <a:gd name="T94" fmla="*/ 2212 w 2310"/>
                <a:gd name="T95" fmla="*/ 1509 h 1545"/>
                <a:gd name="T96" fmla="*/ 2141 w 2310"/>
                <a:gd name="T97" fmla="*/ 1528 h 1545"/>
                <a:gd name="T98" fmla="*/ 904 w 2310"/>
                <a:gd name="T99" fmla="*/ 1523 h 1545"/>
                <a:gd name="T100" fmla="*/ 760 w 2310"/>
                <a:gd name="T101" fmla="*/ 1491 h 1545"/>
                <a:gd name="T102" fmla="*/ 622 w 2310"/>
                <a:gd name="T103" fmla="*/ 1413 h 1545"/>
                <a:gd name="T104" fmla="*/ 560 w 2310"/>
                <a:gd name="T105" fmla="*/ 1348 h 1545"/>
                <a:gd name="T106" fmla="*/ 509 w 2310"/>
                <a:gd name="T107" fmla="*/ 1253 h 1545"/>
                <a:gd name="T108" fmla="*/ 478 w 2310"/>
                <a:gd name="T109" fmla="*/ 1121 h 1545"/>
                <a:gd name="T110" fmla="*/ 478 w 2310"/>
                <a:gd name="T111" fmla="*/ 997 h 1545"/>
                <a:gd name="T112" fmla="*/ 515 w 2310"/>
                <a:gd name="T113" fmla="*/ 873 h 1545"/>
                <a:gd name="T114" fmla="*/ 571 w 2310"/>
                <a:gd name="T115" fmla="*/ 784 h 1545"/>
                <a:gd name="T116" fmla="*/ 676 w 2310"/>
                <a:gd name="T117" fmla="*/ 689 h 1545"/>
                <a:gd name="T118" fmla="*/ 830 w 2310"/>
                <a:gd name="T119" fmla="*/ 627 h 1545"/>
                <a:gd name="T120" fmla="*/ 977 w 2310"/>
                <a:gd name="T121" fmla="*/ 610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10" h="1545">
                  <a:moveTo>
                    <a:pt x="1827" y="610"/>
                  </a:moveTo>
                  <a:lnTo>
                    <a:pt x="1827" y="610"/>
                  </a:lnTo>
                  <a:lnTo>
                    <a:pt x="1842" y="610"/>
                  </a:lnTo>
                  <a:lnTo>
                    <a:pt x="1858" y="607"/>
                  </a:lnTo>
                  <a:lnTo>
                    <a:pt x="1872" y="604"/>
                  </a:lnTo>
                  <a:lnTo>
                    <a:pt x="1887" y="598"/>
                  </a:lnTo>
                  <a:lnTo>
                    <a:pt x="1900" y="592"/>
                  </a:lnTo>
                  <a:lnTo>
                    <a:pt x="1912" y="584"/>
                  </a:lnTo>
                  <a:lnTo>
                    <a:pt x="1924" y="575"/>
                  </a:lnTo>
                  <a:lnTo>
                    <a:pt x="1935" y="565"/>
                  </a:lnTo>
                  <a:lnTo>
                    <a:pt x="1946" y="553"/>
                  </a:lnTo>
                  <a:lnTo>
                    <a:pt x="1954" y="542"/>
                  </a:lnTo>
                  <a:lnTo>
                    <a:pt x="1962" y="528"/>
                  </a:lnTo>
                  <a:lnTo>
                    <a:pt x="1969" y="516"/>
                  </a:lnTo>
                  <a:lnTo>
                    <a:pt x="1974" y="500"/>
                  </a:lnTo>
                  <a:lnTo>
                    <a:pt x="1977" y="486"/>
                  </a:lnTo>
                  <a:lnTo>
                    <a:pt x="1980" y="471"/>
                  </a:lnTo>
                  <a:lnTo>
                    <a:pt x="1980" y="455"/>
                  </a:lnTo>
                  <a:lnTo>
                    <a:pt x="1980" y="455"/>
                  </a:lnTo>
                  <a:lnTo>
                    <a:pt x="1980" y="438"/>
                  </a:lnTo>
                  <a:lnTo>
                    <a:pt x="1977" y="425"/>
                  </a:lnTo>
                  <a:lnTo>
                    <a:pt x="1974" y="409"/>
                  </a:lnTo>
                  <a:lnTo>
                    <a:pt x="1969" y="395"/>
                  </a:lnTo>
                  <a:lnTo>
                    <a:pt x="1962" y="381"/>
                  </a:lnTo>
                  <a:lnTo>
                    <a:pt x="1954" y="369"/>
                  </a:lnTo>
                  <a:lnTo>
                    <a:pt x="1946" y="356"/>
                  </a:lnTo>
                  <a:lnTo>
                    <a:pt x="1935" y="346"/>
                  </a:lnTo>
                  <a:lnTo>
                    <a:pt x="1924" y="336"/>
                  </a:lnTo>
                  <a:lnTo>
                    <a:pt x="1912" y="327"/>
                  </a:lnTo>
                  <a:lnTo>
                    <a:pt x="1900" y="319"/>
                  </a:lnTo>
                  <a:lnTo>
                    <a:pt x="1887" y="313"/>
                  </a:lnTo>
                  <a:lnTo>
                    <a:pt x="1872" y="308"/>
                  </a:lnTo>
                  <a:lnTo>
                    <a:pt x="1858" y="304"/>
                  </a:lnTo>
                  <a:lnTo>
                    <a:pt x="1842" y="302"/>
                  </a:lnTo>
                  <a:lnTo>
                    <a:pt x="1827" y="301"/>
                  </a:lnTo>
                  <a:lnTo>
                    <a:pt x="415" y="302"/>
                  </a:lnTo>
                  <a:lnTo>
                    <a:pt x="415" y="302"/>
                  </a:lnTo>
                  <a:lnTo>
                    <a:pt x="401" y="302"/>
                  </a:lnTo>
                  <a:lnTo>
                    <a:pt x="384" y="304"/>
                  </a:lnTo>
                  <a:lnTo>
                    <a:pt x="367" y="307"/>
                  </a:lnTo>
                  <a:lnTo>
                    <a:pt x="357" y="310"/>
                  </a:lnTo>
                  <a:lnTo>
                    <a:pt x="348" y="313"/>
                  </a:lnTo>
                  <a:lnTo>
                    <a:pt x="340" y="318"/>
                  </a:lnTo>
                  <a:lnTo>
                    <a:pt x="333" y="324"/>
                  </a:lnTo>
                  <a:lnTo>
                    <a:pt x="325" y="330"/>
                  </a:lnTo>
                  <a:lnTo>
                    <a:pt x="319" y="339"/>
                  </a:lnTo>
                  <a:lnTo>
                    <a:pt x="313" y="349"/>
                  </a:lnTo>
                  <a:lnTo>
                    <a:pt x="308" y="361"/>
                  </a:lnTo>
                  <a:lnTo>
                    <a:pt x="305" y="375"/>
                  </a:lnTo>
                  <a:lnTo>
                    <a:pt x="305" y="390"/>
                  </a:lnTo>
                  <a:lnTo>
                    <a:pt x="305" y="1393"/>
                  </a:lnTo>
                  <a:lnTo>
                    <a:pt x="305" y="1393"/>
                  </a:lnTo>
                  <a:lnTo>
                    <a:pt x="303" y="1409"/>
                  </a:lnTo>
                  <a:lnTo>
                    <a:pt x="302" y="1424"/>
                  </a:lnTo>
                  <a:lnTo>
                    <a:pt x="297" y="1438"/>
                  </a:lnTo>
                  <a:lnTo>
                    <a:pt x="292" y="1452"/>
                  </a:lnTo>
                  <a:lnTo>
                    <a:pt x="286" y="1466"/>
                  </a:lnTo>
                  <a:lnTo>
                    <a:pt x="278" y="1478"/>
                  </a:lnTo>
                  <a:lnTo>
                    <a:pt x="269" y="1489"/>
                  </a:lnTo>
                  <a:lnTo>
                    <a:pt x="260" y="1500"/>
                  </a:lnTo>
                  <a:lnTo>
                    <a:pt x="249" y="1511"/>
                  </a:lnTo>
                  <a:lnTo>
                    <a:pt x="237" y="1519"/>
                  </a:lnTo>
                  <a:lnTo>
                    <a:pt x="224" y="1526"/>
                  </a:lnTo>
                  <a:lnTo>
                    <a:pt x="212" y="1533"/>
                  </a:lnTo>
                  <a:lnTo>
                    <a:pt x="196" y="1539"/>
                  </a:lnTo>
                  <a:lnTo>
                    <a:pt x="182" y="1542"/>
                  </a:lnTo>
                  <a:lnTo>
                    <a:pt x="167" y="1545"/>
                  </a:lnTo>
                  <a:lnTo>
                    <a:pt x="152" y="1545"/>
                  </a:lnTo>
                  <a:lnTo>
                    <a:pt x="152" y="1545"/>
                  </a:lnTo>
                  <a:lnTo>
                    <a:pt x="136" y="1545"/>
                  </a:lnTo>
                  <a:lnTo>
                    <a:pt x="122" y="1542"/>
                  </a:lnTo>
                  <a:lnTo>
                    <a:pt x="107" y="1539"/>
                  </a:lnTo>
                  <a:lnTo>
                    <a:pt x="93" y="1533"/>
                  </a:lnTo>
                  <a:lnTo>
                    <a:pt x="80" y="1526"/>
                  </a:lnTo>
                  <a:lnTo>
                    <a:pt x="66" y="1519"/>
                  </a:lnTo>
                  <a:lnTo>
                    <a:pt x="56" y="1511"/>
                  </a:lnTo>
                  <a:lnTo>
                    <a:pt x="45" y="1500"/>
                  </a:lnTo>
                  <a:lnTo>
                    <a:pt x="35" y="1489"/>
                  </a:lnTo>
                  <a:lnTo>
                    <a:pt x="26" y="1478"/>
                  </a:lnTo>
                  <a:lnTo>
                    <a:pt x="18" y="1466"/>
                  </a:lnTo>
                  <a:lnTo>
                    <a:pt x="12" y="1452"/>
                  </a:lnTo>
                  <a:lnTo>
                    <a:pt x="8" y="1438"/>
                  </a:lnTo>
                  <a:lnTo>
                    <a:pt x="3" y="1424"/>
                  </a:lnTo>
                  <a:lnTo>
                    <a:pt x="1" y="1409"/>
                  </a:lnTo>
                  <a:lnTo>
                    <a:pt x="0" y="1393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1" y="361"/>
                  </a:lnTo>
                  <a:lnTo>
                    <a:pt x="6" y="330"/>
                  </a:lnTo>
                  <a:lnTo>
                    <a:pt x="12" y="298"/>
                  </a:lnTo>
                  <a:lnTo>
                    <a:pt x="21" y="264"/>
                  </a:lnTo>
                  <a:lnTo>
                    <a:pt x="35" y="231"/>
                  </a:lnTo>
                  <a:lnTo>
                    <a:pt x="51" y="199"/>
                  </a:lnTo>
                  <a:lnTo>
                    <a:pt x="71" y="168"/>
                  </a:lnTo>
                  <a:lnTo>
                    <a:pt x="82" y="152"/>
                  </a:lnTo>
                  <a:lnTo>
                    <a:pt x="93" y="137"/>
                  </a:lnTo>
                  <a:lnTo>
                    <a:pt x="107" y="123"/>
                  </a:lnTo>
                  <a:lnTo>
                    <a:pt x="119" y="109"/>
                  </a:lnTo>
                  <a:lnTo>
                    <a:pt x="134" y="95"/>
                  </a:lnTo>
                  <a:lnTo>
                    <a:pt x="150" y="83"/>
                  </a:lnTo>
                  <a:lnTo>
                    <a:pt x="165" y="70"/>
                  </a:lnTo>
                  <a:lnTo>
                    <a:pt x="184" y="59"/>
                  </a:lnTo>
                  <a:lnTo>
                    <a:pt x="203" y="48"/>
                  </a:lnTo>
                  <a:lnTo>
                    <a:pt x="221" y="39"/>
                  </a:lnTo>
                  <a:lnTo>
                    <a:pt x="241" y="30"/>
                  </a:lnTo>
                  <a:lnTo>
                    <a:pt x="263" y="22"/>
                  </a:lnTo>
                  <a:lnTo>
                    <a:pt x="286" y="16"/>
                  </a:lnTo>
                  <a:lnTo>
                    <a:pt x="309" y="10"/>
                  </a:lnTo>
                  <a:lnTo>
                    <a:pt x="334" y="7"/>
                  </a:lnTo>
                  <a:lnTo>
                    <a:pt x="359" y="2"/>
                  </a:lnTo>
                  <a:lnTo>
                    <a:pt x="387" y="0"/>
                  </a:lnTo>
                  <a:lnTo>
                    <a:pt x="415" y="0"/>
                  </a:lnTo>
                  <a:lnTo>
                    <a:pt x="1814" y="0"/>
                  </a:lnTo>
                  <a:lnTo>
                    <a:pt x="1814" y="0"/>
                  </a:lnTo>
                  <a:lnTo>
                    <a:pt x="1805" y="0"/>
                  </a:lnTo>
                  <a:lnTo>
                    <a:pt x="1805" y="0"/>
                  </a:lnTo>
                  <a:lnTo>
                    <a:pt x="1822" y="0"/>
                  </a:lnTo>
                  <a:lnTo>
                    <a:pt x="1853" y="0"/>
                  </a:lnTo>
                  <a:lnTo>
                    <a:pt x="1895" y="4"/>
                  </a:lnTo>
                  <a:lnTo>
                    <a:pt x="1921" y="7"/>
                  </a:lnTo>
                  <a:lnTo>
                    <a:pt x="1948" y="13"/>
                  </a:lnTo>
                  <a:lnTo>
                    <a:pt x="1976" y="19"/>
                  </a:lnTo>
                  <a:lnTo>
                    <a:pt x="2005" y="27"/>
                  </a:lnTo>
                  <a:lnTo>
                    <a:pt x="2034" y="38"/>
                  </a:lnTo>
                  <a:lnTo>
                    <a:pt x="2064" y="50"/>
                  </a:lnTo>
                  <a:lnTo>
                    <a:pt x="2095" y="64"/>
                  </a:lnTo>
                  <a:lnTo>
                    <a:pt x="2124" y="83"/>
                  </a:lnTo>
                  <a:lnTo>
                    <a:pt x="2154" y="103"/>
                  </a:lnTo>
                  <a:lnTo>
                    <a:pt x="2181" y="127"/>
                  </a:lnTo>
                  <a:lnTo>
                    <a:pt x="2181" y="127"/>
                  </a:lnTo>
                  <a:lnTo>
                    <a:pt x="2203" y="149"/>
                  </a:lnTo>
                  <a:lnTo>
                    <a:pt x="2226" y="177"/>
                  </a:lnTo>
                  <a:lnTo>
                    <a:pt x="2237" y="192"/>
                  </a:lnTo>
                  <a:lnTo>
                    <a:pt x="2248" y="209"/>
                  </a:lnTo>
                  <a:lnTo>
                    <a:pt x="2257" y="226"/>
                  </a:lnTo>
                  <a:lnTo>
                    <a:pt x="2268" y="247"/>
                  </a:lnTo>
                  <a:lnTo>
                    <a:pt x="2277" y="267"/>
                  </a:lnTo>
                  <a:lnTo>
                    <a:pt x="2285" y="288"/>
                  </a:lnTo>
                  <a:lnTo>
                    <a:pt x="2291" y="312"/>
                  </a:lnTo>
                  <a:lnTo>
                    <a:pt x="2298" y="336"/>
                  </a:lnTo>
                  <a:lnTo>
                    <a:pt x="2304" y="361"/>
                  </a:lnTo>
                  <a:lnTo>
                    <a:pt x="2307" y="389"/>
                  </a:lnTo>
                  <a:lnTo>
                    <a:pt x="2310" y="418"/>
                  </a:lnTo>
                  <a:lnTo>
                    <a:pt x="2310" y="448"/>
                  </a:lnTo>
                  <a:lnTo>
                    <a:pt x="2310" y="448"/>
                  </a:lnTo>
                  <a:lnTo>
                    <a:pt x="2310" y="473"/>
                  </a:lnTo>
                  <a:lnTo>
                    <a:pt x="2308" y="496"/>
                  </a:lnTo>
                  <a:lnTo>
                    <a:pt x="2305" y="519"/>
                  </a:lnTo>
                  <a:lnTo>
                    <a:pt x="2302" y="542"/>
                  </a:lnTo>
                  <a:lnTo>
                    <a:pt x="2298" y="565"/>
                  </a:lnTo>
                  <a:lnTo>
                    <a:pt x="2291" y="587"/>
                  </a:lnTo>
                  <a:lnTo>
                    <a:pt x="2285" y="609"/>
                  </a:lnTo>
                  <a:lnTo>
                    <a:pt x="2277" y="629"/>
                  </a:lnTo>
                  <a:lnTo>
                    <a:pt x="2270" y="649"/>
                  </a:lnTo>
                  <a:lnTo>
                    <a:pt x="2260" y="669"/>
                  </a:lnTo>
                  <a:lnTo>
                    <a:pt x="2250" y="688"/>
                  </a:lnTo>
                  <a:lnTo>
                    <a:pt x="2239" y="706"/>
                  </a:lnTo>
                  <a:lnTo>
                    <a:pt x="2226" y="723"/>
                  </a:lnTo>
                  <a:lnTo>
                    <a:pt x="2212" y="740"/>
                  </a:lnTo>
                  <a:lnTo>
                    <a:pt x="2198" y="757"/>
                  </a:lnTo>
                  <a:lnTo>
                    <a:pt x="2183" y="773"/>
                  </a:lnTo>
                  <a:lnTo>
                    <a:pt x="2183" y="773"/>
                  </a:lnTo>
                  <a:lnTo>
                    <a:pt x="2157" y="798"/>
                  </a:lnTo>
                  <a:lnTo>
                    <a:pt x="2129" y="819"/>
                  </a:lnTo>
                  <a:lnTo>
                    <a:pt x="2099" y="838"/>
                  </a:lnTo>
                  <a:lnTo>
                    <a:pt x="2070" y="853"/>
                  </a:lnTo>
                  <a:lnTo>
                    <a:pt x="2041" y="867"/>
                  </a:lnTo>
                  <a:lnTo>
                    <a:pt x="2013" y="878"/>
                  </a:lnTo>
                  <a:lnTo>
                    <a:pt x="1983" y="887"/>
                  </a:lnTo>
                  <a:lnTo>
                    <a:pt x="1957" y="895"/>
                  </a:lnTo>
                  <a:lnTo>
                    <a:pt x="1931" y="901"/>
                  </a:lnTo>
                  <a:lnTo>
                    <a:pt x="1907" y="906"/>
                  </a:lnTo>
                  <a:lnTo>
                    <a:pt x="1867" y="910"/>
                  </a:lnTo>
                  <a:lnTo>
                    <a:pt x="1836" y="912"/>
                  </a:lnTo>
                  <a:lnTo>
                    <a:pt x="1821" y="914"/>
                  </a:lnTo>
                  <a:lnTo>
                    <a:pt x="955" y="914"/>
                  </a:lnTo>
                  <a:lnTo>
                    <a:pt x="955" y="914"/>
                  </a:lnTo>
                  <a:lnTo>
                    <a:pt x="940" y="914"/>
                  </a:lnTo>
                  <a:lnTo>
                    <a:pt x="924" y="917"/>
                  </a:lnTo>
                  <a:lnTo>
                    <a:pt x="909" y="920"/>
                  </a:lnTo>
                  <a:lnTo>
                    <a:pt x="895" y="926"/>
                  </a:lnTo>
                  <a:lnTo>
                    <a:pt x="881" y="932"/>
                  </a:lnTo>
                  <a:lnTo>
                    <a:pt x="868" y="940"/>
                  </a:lnTo>
                  <a:lnTo>
                    <a:pt x="856" y="949"/>
                  </a:lnTo>
                  <a:lnTo>
                    <a:pt x="845" y="958"/>
                  </a:lnTo>
                  <a:lnTo>
                    <a:pt x="834" y="969"/>
                  </a:lnTo>
                  <a:lnTo>
                    <a:pt x="827" y="982"/>
                  </a:lnTo>
                  <a:lnTo>
                    <a:pt x="819" y="994"/>
                  </a:lnTo>
                  <a:lnTo>
                    <a:pt x="811" y="1008"/>
                  </a:lnTo>
                  <a:lnTo>
                    <a:pt x="806" y="1022"/>
                  </a:lnTo>
                  <a:lnTo>
                    <a:pt x="802" y="1037"/>
                  </a:lnTo>
                  <a:lnTo>
                    <a:pt x="800" y="1053"/>
                  </a:lnTo>
                  <a:lnTo>
                    <a:pt x="799" y="1068"/>
                  </a:lnTo>
                  <a:lnTo>
                    <a:pt x="799" y="1068"/>
                  </a:lnTo>
                  <a:lnTo>
                    <a:pt x="800" y="1085"/>
                  </a:lnTo>
                  <a:lnTo>
                    <a:pt x="802" y="1101"/>
                  </a:lnTo>
                  <a:lnTo>
                    <a:pt x="806" y="1115"/>
                  </a:lnTo>
                  <a:lnTo>
                    <a:pt x="811" y="1130"/>
                  </a:lnTo>
                  <a:lnTo>
                    <a:pt x="819" y="1144"/>
                  </a:lnTo>
                  <a:lnTo>
                    <a:pt x="827" y="1157"/>
                  </a:lnTo>
                  <a:lnTo>
                    <a:pt x="834" y="1169"/>
                  </a:lnTo>
                  <a:lnTo>
                    <a:pt x="845" y="1180"/>
                  </a:lnTo>
                  <a:lnTo>
                    <a:pt x="856" y="1191"/>
                  </a:lnTo>
                  <a:lnTo>
                    <a:pt x="868" y="1200"/>
                  </a:lnTo>
                  <a:lnTo>
                    <a:pt x="881" y="1208"/>
                  </a:lnTo>
                  <a:lnTo>
                    <a:pt x="895" y="1214"/>
                  </a:lnTo>
                  <a:lnTo>
                    <a:pt x="909" y="1220"/>
                  </a:lnTo>
                  <a:lnTo>
                    <a:pt x="924" y="1223"/>
                  </a:lnTo>
                  <a:lnTo>
                    <a:pt x="940" y="1226"/>
                  </a:lnTo>
                  <a:lnTo>
                    <a:pt x="955" y="1226"/>
                  </a:lnTo>
                  <a:lnTo>
                    <a:pt x="2141" y="1226"/>
                  </a:lnTo>
                  <a:lnTo>
                    <a:pt x="2141" y="1226"/>
                  </a:lnTo>
                  <a:lnTo>
                    <a:pt x="2157" y="1226"/>
                  </a:lnTo>
                  <a:lnTo>
                    <a:pt x="2171" y="1229"/>
                  </a:lnTo>
                  <a:lnTo>
                    <a:pt x="2186" y="1232"/>
                  </a:lnTo>
                  <a:lnTo>
                    <a:pt x="2200" y="1237"/>
                  </a:lnTo>
                  <a:lnTo>
                    <a:pt x="2212" y="1245"/>
                  </a:lnTo>
                  <a:lnTo>
                    <a:pt x="2225" y="1251"/>
                  </a:lnTo>
                  <a:lnTo>
                    <a:pt x="2237" y="1260"/>
                  </a:lnTo>
                  <a:lnTo>
                    <a:pt x="2248" y="1270"/>
                  </a:lnTo>
                  <a:lnTo>
                    <a:pt x="2257" y="1280"/>
                  </a:lnTo>
                  <a:lnTo>
                    <a:pt x="2267" y="1291"/>
                  </a:lnTo>
                  <a:lnTo>
                    <a:pt x="2274" y="1304"/>
                  </a:lnTo>
                  <a:lnTo>
                    <a:pt x="2281" y="1318"/>
                  </a:lnTo>
                  <a:lnTo>
                    <a:pt x="2285" y="1331"/>
                  </a:lnTo>
                  <a:lnTo>
                    <a:pt x="2290" y="1345"/>
                  </a:lnTo>
                  <a:lnTo>
                    <a:pt x="2291" y="1361"/>
                  </a:lnTo>
                  <a:lnTo>
                    <a:pt x="2293" y="1376"/>
                  </a:lnTo>
                  <a:lnTo>
                    <a:pt x="2293" y="1376"/>
                  </a:lnTo>
                  <a:lnTo>
                    <a:pt x="2291" y="1392"/>
                  </a:lnTo>
                  <a:lnTo>
                    <a:pt x="2290" y="1407"/>
                  </a:lnTo>
                  <a:lnTo>
                    <a:pt x="2285" y="1421"/>
                  </a:lnTo>
                  <a:lnTo>
                    <a:pt x="2281" y="1435"/>
                  </a:lnTo>
                  <a:lnTo>
                    <a:pt x="2274" y="1449"/>
                  </a:lnTo>
                  <a:lnTo>
                    <a:pt x="2267" y="1461"/>
                  </a:lnTo>
                  <a:lnTo>
                    <a:pt x="2257" y="1472"/>
                  </a:lnTo>
                  <a:lnTo>
                    <a:pt x="2248" y="1483"/>
                  </a:lnTo>
                  <a:lnTo>
                    <a:pt x="2237" y="1494"/>
                  </a:lnTo>
                  <a:lnTo>
                    <a:pt x="2225" y="1502"/>
                  </a:lnTo>
                  <a:lnTo>
                    <a:pt x="2212" y="1509"/>
                  </a:lnTo>
                  <a:lnTo>
                    <a:pt x="2200" y="1516"/>
                  </a:lnTo>
                  <a:lnTo>
                    <a:pt x="2186" y="1522"/>
                  </a:lnTo>
                  <a:lnTo>
                    <a:pt x="2171" y="1525"/>
                  </a:lnTo>
                  <a:lnTo>
                    <a:pt x="2157" y="1528"/>
                  </a:lnTo>
                  <a:lnTo>
                    <a:pt x="2141" y="1528"/>
                  </a:lnTo>
                  <a:lnTo>
                    <a:pt x="985" y="1528"/>
                  </a:lnTo>
                  <a:lnTo>
                    <a:pt x="985" y="1528"/>
                  </a:lnTo>
                  <a:lnTo>
                    <a:pt x="975" y="1528"/>
                  </a:lnTo>
                  <a:lnTo>
                    <a:pt x="947" y="1528"/>
                  </a:lnTo>
                  <a:lnTo>
                    <a:pt x="904" y="1523"/>
                  </a:lnTo>
                  <a:lnTo>
                    <a:pt x="879" y="1520"/>
                  </a:lnTo>
                  <a:lnTo>
                    <a:pt x="851" y="1516"/>
                  </a:lnTo>
                  <a:lnTo>
                    <a:pt x="822" y="1509"/>
                  </a:lnTo>
                  <a:lnTo>
                    <a:pt x="791" y="1502"/>
                  </a:lnTo>
                  <a:lnTo>
                    <a:pt x="760" y="1491"/>
                  </a:lnTo>
                  <a:lnTo>
                    <a:pt x="729" y="1478"/>
                  </a:lnTo>
                  <a:lnTo>
                    <a:pt x="697" y="1463"/>
                  </a:lnTo>
                  <a:lnTo>
                    <a:pt x="666" y="1446"/>
                  </a:lnTo>
                  <a:lnTo>
                    <a:pt x="636" y="1426"/>
                  </a:lnTo>
                  <a:lnTo>
                    <a:pt x="622" y="1413"/>
                  </a:lnTo>
                  <a:lnTo>
                    <a:pt x="608" y="1401"/>
                  </a:lnTo>
                  <a:lnTo>
                    <a:pt x="608" y="1401"/>
                  </a:lnTo>
                  <a:lnTo>
                    <a:pt x="585" y="1376"/>
                  </a:lnTo>
                  <a:lnTo>
                    <a:pt x="573" y="1362"/>
                  </a:lnTo>
                  <a:lnTo>
                    <a:pt x="560" y="1348"/>
                  </a:lnTo>
                  <a:lnTo>
                    <a:pt x="549" y="1331"/>
                  </a:lnTo>
                  <a:lnTo>
                    <a:pt x="539" y="1314"/>
                  </a:lnTo>
                  <a:lnTo>
                    <a:pt x="528" y="1294"/>
                  </a:lnTo>
                  <a:lnTo>
                    <a:pt x="518" y="1274"/>
                  </a:lnTo>
                  <a:lnTo>
                    <a:pt x="509" y="1253"/>
                  </a:lnTo>
                  <a:lnTo>
                    <a:pt x="500" y="1229"/>
                  </a:lnTo>
                  <a:lnTo>
                    <a:pt x="494" y="1205"/>
                  </a:lnTo>
                  <a:lnTo>
                    <a:pt x="488" y="1178"/>
                  </a:lnTo>
                  <a:lnTo>
                    <a:pt x="481" y="1150"/>
                  </a:lnTo>
                  <a:lnTo>
                    <a:pt x="478" y="1121"/>
                  </a:lnTo>
                  <a:lnTo>
                    <a:pt x="475" y="1088"/>
                  </a:lnTo>
                  <a:lnTo>
                    <a:pt x="475" y="1056"/>
                  </a:lnTo>
                  <a:lnTo>
                    <a:pt x="475" y="1056"/>
                  </a:lnTo>
                  <a:lnTo>
                    <a:pt x="477" y="1027"/>
                  </a:lnTo>
                  <a:lnTo>
                    <a:pt x="478" y="997"/>
                  </a:lnTo>
                  <a:lnTo>
                    <a:pt x="483" y="969"/>
                  </a:lnTo>
                  <a:lnTo>
                    <a:pt x="489" y="943"/>
                  </a:lnTo>
                  <a:lnTo>
                    <a:pt x="497" y="920"/>
                  </a:lnTo>
                  <a:lnTo>
                    <a:pt x="505" y="897"/>
                  </a:lnTo>
                  <a:lnTo>
                    <a:pt x="515" y="873"/>
                  </a:lnTo>
                  <a:lnTo>
                    <a:pt x="525" y="853"/>
                  </a:lnTo>
                  <a:lnTo>
                    <a:pt x="536" y="835"/>
                  </a:lnTo>
                  <a:lnTo>
                    <a:pt x="548" y="816"/>
                  </a:lnTo>
                  <a:lnTo>
                    <a:pt x="560" y="799"/>
                  </a:lnTo>
                  <a:lnTo>
                    <a:pt x="571" y="784"/>
                  </a:lnTo>
                  <a:lnTo>
                    <a:pt x="596" y="756"/>
                  </a:lnTo>
                  <a:lnTo>
                    <a:pt x="619" y="734"/>
                  </a:lnTo>
                  <a:lnTo>
                    <a:pt x="619" y="734"/>
                  </a:lnTo>
                  <a:lnTo>
                    <a:pt x="647" y="709"/>
                  </a:lnTo>
                  <a:lnTo>
                    <a:pt x="676" y="689"/>
                  </a:lnTo>
                  <a:lnTo>
                    <a:pt x="707" y="672"/>
                  </a:lnTo>
                  <a:lnTo>
                    <a:pt x="738" y="657"/>
                  </a:lnTo>
                  <a:lnTo>
                    <a:pt x="769" y="644"/>
                  </a:lnTo>
                  <a:lnTo>
                    <a:pt x="800" y="635"/>
                  </a:lnTo>
                  <a:lnTo>
                    <a:pt x="830" y="627"/>
                  </a:lnTo>
                  <a:lnTo>
                    <a:pt x="858" y="621"/>
                  </a:lnTo>
                  <a:lnTo>
                    <a:pt x="885" y="616"/>
                  </a:lnTo>
                  <a:lnTo>
                    <a:pt x="909" y="613"/>
                  </a:lnTo>
                  <a:lnTo>
                    <a:pt x="949" y="612"/>
                  </a:lnTo>
                  <a:lnTo>
                    <a:pt x="977" y="610"/>
                  </a:lnTo>
                  <a:lnTo>
                    <a:pt x="985" y="612"/>
                  </a:lnTo>
                  <a:lnTo>
                    <a:pt x="1827" y="6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906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81EEE-709F-D3C7-A59E-20E805BBB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Electricity Prices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F2265151-7AB7-3E79-B8AF-A72CA79E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5071" y="914083"/>
            <a:ext cx="9471378" cy="5327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06477B-7EA6-3F0D-C3F2-2F661FE6847F}"/>
              </a:ext>
            </a:extLst>
          </p:cNvPr>
          <p:cNvSpPr txBox="1"/>
          <p:nvPr/>
        </p:nvSpPr>
        <p:spPr>
          <a:xfrm>
            <a:off x="6257" y="6406974"/>
            <a:ext cx="9602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Bistline, Mehrotra, Wolfram (2023), “Economic Implications of the Climate Provisions of the Inflation Reduction Act”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  <a:hlinkClick r:id="rId4"/>
              </a:rPr>
              <a:t>link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4527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diagram, colorfulness&#10;&#10;Description automatically generated">
            <a:extLst>
              <a:ext uri="{FF2B5EF4-FFF2-40B4-BE49-F238E27FC236}">
                <a16:creationId xmlns:a16="http://schemas.microsoft.com/office/drawing/2014/main" xmlns="" id="{7DDA494A-0DEA-A04A-68EF-F49572616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4" y="721908"/>
            <a:ext cx="11475156" cy="5863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8F03C-C653-9EC0-A5E5-562518EE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Generation</a:t>
            </a:r>
          </a:p>
        </p:txBody>
      </p:sp>
    </p:spTree>
    <p:extLst>
      <p:ext uri="{BB962C8B-B14F-4D97-AF65-F5344CB8AC3E}">
        <p14:creationId xmlns:p14="http://schemas.microsoft.com/office/powerpoint/2010/main" val="1320680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93A10B0C-3370-E15F-1086-FB97E9A11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2136" y="800202"/>
            <a:ext cx="8229600" cy="4412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EAB70-BA59-7C60-0F4C-F8F5E8DB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IRA’s Fiscal Costs and Abatement Costs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0D3BA9-E6AD-896F-6EE1-1F1578A3F095}"/>
              </a:ext>
            </a:extLst>
          </p:cNvPr>
          <p:cNvSpPr txBox="1"/>
          <p:nvPr/>
        </p:nvSpPr>
        <p:spPr>
          <a:xfrm>
            <a:off x="8367473" y="1170087"/>
            <a:ext cx="3678056" cy="529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</a:defRPr>
            </a:lvl1pPr>
            <a:lvl2pPr marL="566738" lvl="1" indent="-279400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6pPr>
            <a:lvl7pPr marL="24018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7pPr>
            <a:lvl8pPr marL="28590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8pPr>
            <a:lvl9pPr marL="33162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/>
              <a:t>Fiscal costs through 2031 span wide range ($400-1,200 B)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0.9 to 4x initial estimates due to higher clean energy deployment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10-year fiscal costs align with Credit Suisse and Goldman Sachs ($800-1,200 B)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Average abatement costs range from $36-87/t-CO</a:t>
            </a:r>
            <a:r>
              <a:rPr lang="en-US" sz="2000" baseline="-25000" dirty="0"/>
              <a:t>2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1600" dirty="0"/>
              <a:t>Discounted total resource costs divided by CO</a:t>
            </a:r>
            <a:r>
              <a:rPr lang="en-US" sz="1600" baseline="-25000" dirty="0"/>
              <a:t>2</a:t>
            </a:r>
            <a:r>
              <a:rPr lang="en-US" sz="1600" dirty="0"/>
              <a:t> reductions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Reflects uncertain technologies, markets, and policies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F4DAF7-48B2-A447-4A85-00B6C99C58EC}"/>
              </a:ext>
            </a:extLst>
          </p:cNvPr>
          <p:cNvSpPr txBox="1"/>
          <p:nvPr/>
        </p:nvSpPr>
        <p:spPr>
          <a:xfrm>
            <a:off x="0" y="5814280"/>
            <a:ext cx="12192000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 (Headings)"/>
              </a:rPr>
              <a:t>Although fiscal costs are higher than initial estimates, average abatement costs are likely below social cost of CO</a:t>
            </a:r>
            <a:r>
              <a:rPr lang="en-US" sz="2000" b="1" baseline="-25000" dirty="0">
                <a:solidFill>
                  <a:schemeClr val="bg1"/>
                </a:solidFill>
                <a:latin typeface="Century Gothic (Headings)"/>
              </a:rPr>
              <a:t>2</a:t>
            </a:r>
            <a:r>
              <a:rPr lang="en-US" sz="2000" b="1" dirty="0">
                <a:solidFill>
                  <a:schemeClr val="bg1"/>
                </a:solidFill>
                <a:latin typeface="Century Gothic (Headings)"/>
              </a:rPr>
              <a:t> estimates, even before accounting for air quality co-benefits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914B16-3E3F-DA30-BBF9-F53556A64417}"/>
              </a:ext>
            </a:extLst>
          </p:cNvPr>
          <p:cNvSpPr txBox="1"/>
          <p:nvPr/>
        </p:nvSpPr>
        <p:spPr>
          <a:xfrm>
            <a:off x="172136" y="5224599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Avg. abatement</a:t>
            </a:r>
            <a:br>
              <a:rPr lang="en-US" b="1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b="1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Cost ($/t-CO</a:t>
            </a:r>
            <a:r>
              <a:rPr lang="en-US" b="1" baseline="-25000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b="1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6C0B8B-7B8A-AB19-CAB8-291C9E7AFD99}"/>
              </a:ext>
            </a:extLst>
          </p:cNvPr>
          <p:cNvSpPr txBox="1"/>
          <p:nvPr/>
        </p:nvSpPr>
        <p:spPr>
          <a:xfrm>
            <a:off x="1864008" y="5347709"/>
            <a:ext cx="1430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$61-87/t-CO</a:t>
            </a:r>
            <a:r>
              <a:rPr lang="en-US" baseline="-25000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dirty="0">
              <a:solidFill>
                <a:srgbClr val="00009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E22433-2317-3CE5-19F5-8C50C5001B9A}"/>
              </a:ext>
            </a:extLst>
          </p:cNvPr>
          <p:cNvSpPr txBox="1"/>
          <p:nvPr/>
        </p:nvSpPr>
        <p:spPr>
          <a:xfrm>
            <a:off x="3577376" y="5347709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$45-61/t-CO</a:t>
            </a:r>
            <a:r>
              <a:rPr lang="en-US" baseline="-25000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dirty="0">
              <a:solidFill>
                <a:srgbClr val="00009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48A958-8193-8197-4323-8BECA563501B}"/>
              </a:ext>
            </a:extLst>
          </p:cNvPr>
          <p:cNvSpPr txBox="1"/>
          <p:nvPr/>
        </p:nvSpPr>
        <p:spPr>
          <a:xfrm>
            <a:off x="5272177" y="5347709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$36-49/t-CO</a:t>
            </a:r>
            <a:r>
              <a:rPr lang="en-US" baseline="-25000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US" dirty="0">
              <a:solidFill>
                <a:srgbClr val="00009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41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xmlns="" id="{8DC89D1D-538E-7731-78EF-3FC0E46F1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1" y="1231297"/>
            <a:ext cx="8068755" cy="4363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0842B3-B336-48E8-8DAA-DFBBA37B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Design Shapes Power Sector Outcomes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C8715A-9929-4024-8929-486056855821}"/>
              </a:ext>
            </a:extLst>
          </p:cNvPr>
          <p:cNvSpPr txBox="1"/>
          <p:nvPr/>
        </p:nvSpPr>
        <p:spPr>
          <a:xfrm>
            <a:off x="8367473" y="1170087"/>
            <a:ext cx="3678056" cy="529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</a:defRPr>
            </a:lvl1pPr>
            <a:lvl2pPr marL="566738" lvl="1" indent="-279400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6pPr>
            <a:lvl7pPr marL="24018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7pPr>
            <a:lvl8pPr marL="28590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8pPr>
            <a:lvl9pPr marL="33162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/>
              <a:t>Comparing U.S. Inflation Reduction Act (IRA) subsidies vs. equivalent carbon tax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Taxes have lower coal generation and lower abatement costs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Subsidies have lower el. prices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IRA’s fiscal costs to 2032 span wide range ($400-1,200 B)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0.9 to 4x initial estimates due to higher clean energy deployment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Carbon tax would raise revenue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DD789D-7281-43E1-FD88-AD016207BD1D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Policy design has first-order implications for resource investments, operations, cost, and emissions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E7D1E1B-C2C5-2ABA-08C4-672B336221C2}"/>
              </a:ext>
            </a:extLst>
          </p:cNvPr>
          <p:cNvSpPr/>
          <p:nvPr/>
        </p:nvSpPr>
        <p:spPr bwMode="auto">
          <a:xfrm>
            <a:off x="340535" y="2228495"/>
            <a:ext cx="7800779" cy="338131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04D86C-7C4C-DCD5-64F1-0FA9B4AA9EAB}"/>
              </a:ext>
            </a:extLst>
          </p:cNvPr>
          <p:cNvSpPr/>
          <p:nvPr/>
        </p:nvSpPr>
        <p:spPr bwMode="auto">
          <a:xfrm>
            <a:off x="340536" y="4931454"/>
            <a:ext cx="7800778" cy="584464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C6F271-5FD7-527F-CA63-BA1D638085EA}"/>
              </a:ext>
            </a:extLst>
          </p:cNvPr>
          <p:cNvSpPr txBox="1"/>
          <p:nvPr/>
        </p:nvSpPr>
        <p:spPr>
          <a:xfrm>
            <a:off x="6257" y="6406974"/>
            <a:ext cx="9602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Bistline, Mehrotra, Wolfram (2023), “Economic Implications of the Climate Provisions of the Inflation Reduction Act”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  <a:hlinkClick r:id="rId4"/>
              </a:rPr>
              <a:t>link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3751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2195A6-A469-4E7B-B50E-348DC635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Metrics for Measuring CO</a:t>
            </a:r>
            <a:r>
              <a:rPr lang="en-US" baseline="-25000" dirty="0"/>
              <a:t>2</a:t>
            </a:r>
            <a:r>
              <a:rPr lang="en-US" dirty="0"/>
              <a:t> Reductions?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C95F601-2DA2-DB78-4CBB-0878D99CE219}"/>
              </a:ext>
            </a:extLst>
          </p:cNvPr>
          <p:cNvSpPr txBox="1"/>
          <p:nvPr/>
        </p:nvSpPr>
        <p:spPr>
          <a:xfrm>
            <a:off x="6257" y="6406974"/>
            <a:ext cx="9867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Bistline, et al. (2022), “Economy-Wide Evaluation of CO</a:t>
            </a:r>
            <a:r>
              <a:rPr lang="en-US" sz="1400" i="1" baseline="-25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and Air Quality Impacts of Electrification in the United States”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  <a:hlinkClick r:id="rId3"/>
              </a:rPr>
              <a:t>link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F683742B-F2F3-2A5D-C42F-8F47BF355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2546" y="914083"/>
            <a:ext cx="9906908" cy="49802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A5E8C04-6E84-E8E4-1DF1-89ED87CFBB05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Short-run marginal emissions approaches can underestimate CO</a:t>
            </a:r>
            <a:r>
              <a:rPr lang="en-US" sz="1800" b="1" baseline="-25000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 reductions from electrification by 32-91%</a:t>
            </a:r>
          </a:p>
        </p:txBody>
      </p:sp>
    </p:spTree>
    <p:extLst>
      <p:ext uri="{BB962C8B-B14F-4D97-AF65-F5344CB8AC3E}">
        <p14:creationId xmlns:p14="http://schemas.microsoft.com/office/powerpoint/2010/main" val="2878087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9210B9-5AE2-4D42-93C3-15349F720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795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87075-13AC-40B5-B21A-8589A6F6DE56}"/>
              </a:ext>
            </a:extLst>
          </p:cNvPr>
          <p:cNvSpPr/>
          <p:nvPr/>
        </p:nvSpPr>
        <p:spPr bwMode="auto">
          <a:xfrm>
            <a:off x="0" y="1079519"/>
            <a:ext cx="12192000" cy="5778481"/>
          </a:xfrm>
          <a:prstGeom prst="rect">
            <a:avLst/>
          </a:prstGeom>
          <a:solidFill>
            <a:srgbClr val="18205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974F74B-6CC4-4EB9-B97D-65272E038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9" y="1177795"/>
            <a:ext cx="11430000" cy="73152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EPRI Publications on Reaching the 2030 U.S. Climate Target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8660589-ABF4-4451-8D1C-1A596EEB94E9}"/>
              </a:ext>
            </a:extLst>
          </p:cNvPr>
          <p:cNvGrpSpPr/>
          <p:nvPr/>
        </p:nvGrpSpPr>
        <p:grpSpPr>
          <a:xfrm>
            <a:off x="228017" y="1828603"/>
            <a:ext cx="5733266" cy="4642926"/>
            <a:chOff x="172445" y="1712407"/>
            <a:chExt cx="5733266" cy="43953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9869F0F-3207-4918-B582-11AB72D1F2E3}"/>
                </a:ext>
              </a:extLst>
            </p:cNvPr>
            <p:cNvGrpSpPr/>
            <p:nvPr/>
          </p:nvGrpSpPr>
          <p:grpSpPr>
            <a:xfrm>
              <a:off x="172445" y="1712407"/>
              <a:ext cx="5733266" cy="4395381"/>
              <a:chOff x="172444" y="1712407"/>
              <a:chExt cx="6035879" cy="4395381"/>
            </a:xfrm>
          </p:grpSpPr>
          <p:sp>
            <p:nvSpPr>
              <p:cNvPr id="14" name="Rounded Rectangle 17">
                <a:extLst>
                  <a:ext uri="{FF2B5EF4-FFF2-40B4-BE49-F238E27FC236}">
                    <a16:creationId xmlns:a16="http://schemas.microsoft.com/office/drawing/2014/main" xmlns="" id="{474AD0D7-962D-4129-A9E7-D375A0ECFAB7}"/>
                  </a:ext>
                </a:extLst>
              </p:cNvPr>
              <p:cNvSpPr/>
              <p:nvPr/>
            </p:nvSpPr>
            <p:spPr bwMode="auto">
              <a:xfrm>
                <a:off x="172444" y="1712407"/>
                <a:ext cx="6035879" cy="4395381"/>
              </a:xfrm>
              <a:prstGeom prst="roundRect">
                <a:avLst>
                  <a:gd name="adj" fmla="val 3363"/>
                </a:avLst>
              </a:prstGeom>
              <a:solidFill>
                <a:srgbClr val="BFE4FF">
                  <a:alpha val="7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FE1C0E3-F2DC-40FC-943E-2955989143CF}"/>
                  </a:ext>
                </a:extLst>
              </p:cNvPr>
              <p:cNvSpPr txBox="1"/>
              <p:nvPr/>
            </p:nvSpPr>
            <p:spPr>
              <a:xfrm>
                <a:off x="172445" y="1732444"/>
                <a:ext cx="6035878" cy="43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Futura Medium" panose="020B0602020204020303" pitchFamily="34" charset="-79"/>
                  </a:rPr>
                  <a:t>Systems Modeling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C3FFB00-6B30-4811-BD81-754C6C70B8FF}"/>
                </a:ext>
              </a:extLst>
            </p:cNvPr>
            <p:cNvSpPr/>
            <p:nvPr/>
          </p:nvSpPr>
          <p:spPr bwMode="auto">
            <a:xfrm>
              <a:off x="172445" y="2214146"/>
              <a:ext cx="5733266" cy="36814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latinLnBrk="0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Impacts of Inflationary Drivers and Updated Policies on U.S. Decarbonization </a:t>
              </a:r>
              <a:r>
                <a:rPr lang="en-US" sz="1400" dirty="0">
                  <a:latin typeface="Century Gothic" panose="020B0502020202020204" pitchFamily="34" charset="0"/>
                </a:rPr>
                <a:t>(</a:t>
              </a:r>
              <a:r>
                <a:rPr lang="en-US" sz="1400" dirty="0">
                  <a:latin typeface="Century Gothic" panose="020B0502020202020204" pitchFamily="34" charset="0"/>
                  <a:hlinkClick r:id="rId4"/>
                </a:rPr>
                <a:t>3002026229</a:t>
              </a:r>
              <a:r>
                <a:rPr lang="en-US" sz="1400" dirty="0">
                  <a:latin typeface="Century Gothic" panose="020B0502020202020204" pitchFamily="34" charset="0"/>
                </a:rPr>
                <a:t>)</a:t>
              </a:r>
              <a:endParaRPr lang="en-US" sz="1400" b="1" dirty="0">
                <a:latin typeface="Century Gothic" panose="020B0502020202020204" pitchFamily="34" charset="0"/>
              </a:endParaRPr>
            </a:p>
            <a:p>
              <a:pPr marL="285750" indent="-285750" algn="l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latin typeface="+mn-lt"/>
                </a:rPr>
                <a:t>Free EPRI report available published in Mar. 2023</a:t>
              </a:r>
            </a:p>
            <a:p>
              <a:pPr marL="285750" indent="-285750" algn="l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latin typeface="+mn-lt"/>
                </a:rPr>
                <a:t>US-REGEN analysis 2030 targets and Inflation Reduction Act impacts</a:t>
              </a:r>
            </a:p>
            <a:p>
              <a:pPr marL="285750" indent="-285750" algn="l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latin typeface="+mn-lt"/>
                </a:rPr>
                <a:t>Wide range of “what-if” scenarios</a:t>
              </a:r>
            </a:p>
            <a:p>
              <a:pPr algn="l">
                <a:spcBef>
                  <a:spcPts val="0"/>
                </a:spcBef>
                <a:defRPr/>
              </a:pPr>
              <a:endParaRPr lang="en-US" sz="1400" dirty="0">
                <a:latin typeface="+mn-lt"/>
              </a:endParaRPr>
            </a:p>
            <a:p>
              <a:pPr marL="0" marR="0" lvl="0" indent="0" defTabSz="914400" latinLnBrk="0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Actions for Reducing U.S. Emissions at Least 50% by 2030</a:t>
              </a:r>
            </a:p>
            <a:p>
              <a:pPr marL="285750" indent="-285750" algn="l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latin typeface="+mn-lt"/>
                </a:rPr>
                <a:t>Published in </a:t>
              </a:r>
              <a:r>
                <a:rPr lang="en-US" sz="1400" i="1" dirty="0">
                  <a:latin typeface="+mn-lt"/>
                </a:rPr>
                <a:t>Science</a:t>
              </a:r>
              <a:r>
                <a:rPr lang="en-US" sz="1400" dirty="0">
                  <a:latin typeface="+mn-lt"/>
                </a:rPr>
                <a:t> in May 2022 (</a:t>
              </a:r>
              <a:r>
                <a:rPr lang="en-US" sz="1400" dirty="0">
                  <a:latin typeface="+mn-lt"/>
                  <a:hlinkClick r:id="rId5"/>
                </a:rPr>
                <a:t>author link</a:t>
              </a:r>
              <a:r>
                <a:rPr lang="en-US" sz="1400" dirty="0">
                  <a:latin typeface="+mn-lt"/>
                </a:rPr>
                <a:t>)</a:t>
              </a:r>
            </a:p>
            <a:p>
              <a:pPr marL="285750" indent="-285750" algn="l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latin typeface="+mn-lt"/>
                </a:rPr>
                <a:t>Multi-model comparison with authors and models from EDF (EDF-NEMS), EPRI (US-REGEN), LBNL (ReEDS + PLEXOS + FACT), MIT (USREP-ReEDS), PNNL (GCAM-USA-AP), NRDC (</a:t>
              </a:r>
              <a:r>
                <a:rPr lang="en-US" sz="1400" dirty="0" err="1">
                  <a:latin typeface="+mn-lt"/>
                </a:rPr>
                <a:t>EnergyPATHWAYS</a:t>
              </a:r>
              <a:r>
                <a:rPr lang="en-US" sz="1400" dirty="0">
                  <a:latin typeface="+mn-lt"/>
                </a:rPr>
                <a:t> + RIO)</a:t>
              </a:r>
            </a:p>
            <a:p>
              <a:pPr algn="l">
                <a:spcBef>
                  <a:spcPts val="0"/>
                </a:spcBef>
                <a:defRPr/>
              </a:pPr>
              <a:endParaRPr lang="en-US" sz="1400" dirty="0">
                <a:latin typeface="+mn-lt"/>
              </a:endParaRPr>
            </a:p>
            <a:p>
              <a:pPr marL="0" marR="0" lvl="0" indent="0" algn="l" defTabSz="914400" latinLnBrk="0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Strategies and Actions for Achieving a 50% Reduction in U.S. Greenhouse Gas Emissions by 2030 </a:t>
              </a:r>
              <a:r>
                <a:rPr lang="en-US" sz="1400" dirty="0">
                  <a:latin typeface="Century Gothic" panose="020B0502020202020204" pitchFamily="34" charset="0"/>
                </a:rPr>
                <a:t>(</a:t>
              </a:r>
              <a:r>
                <a:rPr lang="en-US" sz="1400" dirty="0">
                  <a:latin typeface="Century Gothic" panose="020B0502020202020204" pitchFamily="34" charset="0"/>
                  <a:hlinkClick r:id="rId6"/>
                </a:rPr>
                <a:t>3002023165</a:t>
              </a:r>
              <a:r>
                <a:rPr lang="en-US" sz="1400" dirty="0">
                  <a:latin typeface="Century Gothic" panose="020B0502020202020204" pitchFamily="34" charset="0"/>
                </a:rPr>
                <a:t>)</a:t>
              </a:r>
              <a:endParaRPr lang="en-US" sz="1400" b="1" dirty="0">
                <a:latin typeface="Century Gothic" panose="020B0502020202020204" pitchFamily="34" charset="0"/>
              </a:endParaRPr>
            </a:p>
            <a:p>
              <a:pPr marL="285750" indent="-285750" algn="l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latin typeface="+mn-lt"/>
                </a:rPr>
                <a:t>Free EPRI report available published in Nov. 2021</a:t>
              </a:r>
            </a:p>
            <a:p>
              <a:pPr marL="285750" indent="-285750" algn="l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latin typeface="+mn-lt"/>
                </a:rPr>
                <a:t>US-REGEN analysis of electric sector and economy-wide wide reductions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A26CED8-230A-4FAD-8DA2-E6CF425F93B8}"/>
              </a:ext>
            </a:extLst>
          </p:cNvPr>
          <p:cNvGrpSpPr/>
          <p:nvPr/>
        </p:nvGrpSpPr>
        <p:grpSpPr>
          <a:xfrm>
            <a:off x="6237794" y="1828603"/>
            <a:ext cx="5733266" cy="4642926"/>
            <a:chOff x="172445" y="1712407"/>
            <a:chExt cx="5733266" cy="439538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EC6D90D4-B119-447C-866C-99C01BAD0C66}"/>
                </a:ext>
              </a:extLst>
            </p:cNvPr>
            <p:cNvGrpSpPr/>
            <p:nvPr/>
          </p:nvGrpSpPr>
          <p:grpSpPr>
            <a:xfrm>
              <a:off x="172445" y="1712407"/>
              <a:ext cx="5733266" cy="4395381"/>
              <a:chOff x="172444" y="1712407"/>
              <a:chExt cx="6035879" cy="4395381"/>
            </a:xfrm>
          </p:grpSpPr>
          <p:sp>
            <p:nvSpPr>
              <p:cNvPr id="23" name="Rounded Rectangle 17">
                <a:extLst>
                  <a:ext uri="{FF2B5EF4-FFF2-40B4-BE49-F238E27FC236}">
                    <a16:creationId xmlns:a16="http://schemas.microsoft.com/office/drawing/2014/main" xmlns="" id="{A876E041-2110-4757-B993-5CB279577335}"/>
                  </a:ext>
                </a:extLst>
              </p:cNvPr>
              <p:cNvSpPr/>
              <p:nvPr/>
            </p:nvSpPr>
            <p:spPr bwMode="auto">
              <a:xfrm>
                <a:off x="172444" y="1712407"/>
                <a:ext cx="6035879" cy="4395381"/>
              </a:xfrm>
              <a:prstGeom prst="roundRect">
                <a:avLst>
                  <a:gd name="adj" fmla="val 3363"/>
                </a:avLst>
              </a:prstGeom>
              <a:solidFill>
                <a:srgbClr val="BFE4FF">
                  <a:alpha val="7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6398DAA0-09E3-4257-BD35-10BA432848CC}"/>
                  </a:ext>
                </a:extLst>
              </p:cNvPr>
              <p:cNvSpPr txBox="1"/>
              <p:nvPr/>
            </p:nvSpPr>
            <p:spPr>
              <a:xfrm>
                <a:off x="172445" y="1732444"/>
                <a:ext cx="6035878" cy="43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Futura Medium" panose="020B0602020204020303" pitchFamily="34" charset="-79"/>
                  </a:rPr>
                  <a:t>Issue Deep Dives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CEAC575-4339-4AA5-A16D-543A77ADA214}"/>
                </a:ext>
              </a:extLst>
            </p:cNvPr>
            <p:cNvSpPr/>
            <p:nvPr/>
          </p:nvSpPr>
          <p:spPr bwMode="auto">
            <a:xfrm>
              <a:off x="172445" y="2214146"/>
              <a:ext cx="5733266" cy="36814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latinLnBrk="0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800" b="1" dirty="0">
                <a:latin typeface="Century Gothic" panose="020B0502020202020204" pitchFamily="34" charset="0"/>
              </a:endParaRPr>
            </a:p>
            <a:p>
              <a:pPr marL="285750" marR="0" lvl="0" indent="-285750" algn="l" defTabSz="914400" latinLnBrk="0"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Enhancing Energy System Reliability and Resiliency in a Net-Zero Economy </a:t>
              </a:r>
              <a:r>
                <a:rPr lang="en-US" sz="1400" dirty="0">
                  <a:latin typeface="Century Gothic" panose="020B0502020202020204" pitchFamily="34" charset="0"/>
                </a:rPr>
                <a:t>(</a:t>
              </a:r>
              <a:r>
                <a:rPr lang="en-US" sz="1400" dirty="0">
                  <a:latin typeface="Century Gothic" panose="020B0502020202020204" pitchFamily="34" charset="0"/>
                  <a:hlinkClick r:id="rId7"/>
                </a:rPr>
                <a:t>3002023437</a:t>
              </a:r>
              <a:r>
                <a:rPr lang="en-US" sz="1400" dirty="0">
                  <a:latin typeface="Century Gothic" panose="020B0502020202020204" pitchFamily="34" charset="0"/>
                </a:rPr>
                <a:t>)</a:t>
              </a:r>
            </a:p>
            <a:p>
              <a:pPr marL="285750" marR="0" lvl="0" indent="-285750" algn="l" defTabSz="914400" latinLnBrk="0"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Leveraging Existing Infrastructure: Increasing the Capacity of Transmission Lines </a:t>
              </a:r>
              <a:r>
                <a:rPr lang="en-US" sz="1400" dirty="0">
                  <a:latin typeface="Century Gothic" panose="020B0502020202020204" pitchFamily="34" charset="0"/>
                </a:rPr>
                <a:t>(</a:t>
              </a:r>
              <a:r>
                <a:rPr lang="en-US" sz="1400" dirty="0">
                  <a:latin typeface="Century Gothic" panose="020B0502020202020204" pitchFamily="34" charset="0"/>
                  <a:hlinkClick r:id="rId8"/>
                </a:rPr>
                <a:t>3002023004</a:t>
              </a:r>
              <a:r>
                <a:rPr lang="en-US" sz="1400" dirty="0">
                  <a:latin typeface="Century Gothic" panose="020B0502020202020204" pitchFamily="34" charset="0"/>
                </a:rPr>
                <a:t>)</a:t>
              </a:r>
            </a:p>
            <a:p>
              <a:pPr marL="285750" indent="-285750" algn="l"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Technology Innovation: A Roadmap to Leverage Existing Nuclear Power Plants to Increase Zero-Carbon Energy Production </a:t>
              </a:r>
              <a:r>
                <a:rPr lang="en-US" sz="1400" dirty="0">
                  <a:latin typeface="Century Gothic" panose="020B0502020202020204" pitchFamily="34" charset="0"/>
                </a:rPr>
                <a:t>(</a:t>
              </a:r>
              <a:r>
                <a:rPr lang="en-US" sz="1400" dirty="0">
                  <a:latin typeface="Century Gothic" panose="020B0502020202020204" pitchFamily="34" charset="0"/>
                  <a:hlinkClick r:id="rId9"/>
                </a:rPr>
                <a:t>3002022700</a:t>
              </a:r>
              <a:r>
                <a:rPr lang="en-US" sz="1400" dirty="0">
                  <a:latin typeface="Century Gothic" panose="020B0502020202020204" pitchFamily="34" charset="0"/>
                </a:rPr>
                <a:t>)</a:t>
              </a:r>
            </a:p>
            <a:p>
              <a:pPr marL="285750" indent="-285750" algn="l"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Electric Utility Workforce Development and Decarbonization </a:t>
              </a:r>
              <a:r>
                <a:rPr lang="en-US" sz="1400" dirty="0">
                  <a:latin typeface="Century Gothic" panose="020B0502020202020204" pitchFamily="34" charset="0"/>
                </a:rPr>
                <a:t>(</a:t>
              </a:r>
              <a:r>
                <a:rPr lang="en-US" sz="1400" dirty="0">
                  <a:latin typeface="Century Gothic" panose="020B0502020202020204" pitchFamily="34" charset="0"/>
                  <a:hlinkClick r:id="rId10"/>
                </a:rPr>
                <a:t>3002023229</a:t>
              </a:r>
              <a:r>
                <a:rPr lang="en-US" sz="1400" dirty="0">
                  <a:latin typeface="Century Gothic" panose="020B0502020202020204" pitchFamily="34" charset="0"/>
                </a:rPr>
                <a:t>)</a:t>
              </a:r>
            </a:p>
            <a:p>
              <a:pPr marL="285750" indent="-285750" algn="l"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Maximizing Distributed Energy Resource Value Through Grid Modernization </a:t>
              </a:r>
              <a:r>
                <a:rPr lang="en-US" sz="1400" dirty="0">
                  <a:latin typeface="Century Gothic" panose="020B0502020202020204" pitchFamily="34" charset="0"/>
                </a:rPr>
                <a:t>(</a:t>
              </a:r>
              <a:r>
                <a:rPr lang="en-US" sz="1400" dirty="0">
                  <a:latin typeface="Century Gothic" panose="020B0502020202020204" pitchFamily="34" charset="0"/>
                  <a:hlinkClick r:id="rId11"/>
                </a:rPr>
                <a:t>3002023235</a:t>
              </a:r>
              <a:r>
                <a:rPr lang="en-US" sz="1400" dirty="0">
                  <a:latin typeface="Century Gothic" panose="020B0502020202020204" pitchFamily="34" charset="0"/>
                </a:rPr>
                <a:t>)</a:t>
              </a:r>
            </a:p>
            <a:p>
              <a:pPr marL="285750" indent="-285750" algn="l"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Supply Chain Risks and Needs to Support Electric Utility Sector Decarbonization </a:t>
              </a:r>
              <a:r>
                <a:rPr lang="en-US" sz="1400" dirty="0">
                  <a:latin typeface="Century Gothic" panose="020B0502020202020204" pitchFamily="34" charset="0"/>
                </a:rPr>
                <a:t>(</a:t>
              </a:r>
              <a:r>
                <a:rPr lang="en-US" sz="1400" dirty="0">
                  <a:latin typeface="Century Gothic" panose="020B0502020202020204" pitchFamily="34" charset="0"/>
                  <a:hlinkClick r:id="rId12"/>
                </a:rPr>
                <a:t>3002023228</a:t>
              </a:r>
              <a:r>
                <a:rPr lang="en-US" sz="1400" dirty="0">
                  <a:latin typeface="Century Gothic" panose="020B0502020202020204" pitchFamily="34" charset="0"/>
                </a:rPr>
                <a:t>)</a:t>
              </a:r>
            </a:p>
            <a:p>
              <a:pPr marL="285750" indent="-285750" algn="l"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  <a:defRPr/>
              </a:pPr>
              <a:endParaRPr lang="en-US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919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3913391B-1323-686B-D47D-3D2C8C8FB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23885" y="705081"/>
            <a:ext cx="9144000" cy="5257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836898-4B9C-479A-800C-051A7730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Buildout of the Grid in All Scenarios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B96B24C-B327-4171-AF57-2ECA79549765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Additions near historical maximum each year through 2030 with incentives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53C695-D523-E0D7-3A09-16CC2081A57D}"/>
              </a:ext>
            </a:extLst>
          </p:cNvPr>
          <p:cNvSpPr txBox="1"/>
          <p:nvPr/>
        </p:nvSpPr>
        <p:spPr>
          <a:xfrm>
            <a:off x="6257" y="6406974"/>
            <a:ext cx="9602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Bistline, Mehrotra, Wolfram (2023), “Economic Implications of the Climate Provisions of the Inflation Reduction Act”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  <a:hlinkClick r:id="rId5"/>
              </a:rPr>
              <a:t>link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1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924BCAF3-84C4-4B97-62C7-54D8F3125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94084" y="1187525"/>
            <a:ext cx="8451311" cy="5349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48DADC-3BDE-7E0C-BEE6-BE9AFADC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643360" cy="731520"/>
          </a:xfrm>
        </p:spPr>
        <p:txBody>
          <a:bodyPr/>
          <a:lstStyle/>
          <a:p>
            <a:r>
              <a:rPr lang="en-US" dirty="0"/>
              <a:t>Annual Fiscal Costs of IRA Power Sector Credits in Context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3FD243D-A547-87D6-B69E-98ABFC83C977}"/>
              </a:ext>
            </a:extLst>
          </p:cNvPr>
          <p:cNvGrpSpPr/>
          <p:nvPr/>
        </p:nvGrpSpPr>
        <p:grpSpPr>
          <a:xfrm>
            <a:off x="4009182" y="1315437"/>
            <a:ext cx="5353888" cy="3396389"/>
            <a:chOff x="2302302" y="922180"/>
            <a:chExt cx="5353888" cy="33963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BB32D07-CCCC-29C4-AE3E-38D9AB60B180}"/>
                </a:ext>
              </a:extLst>
            </p:cNvPr>
            <p:cNvSpPr txBox="1"/>
            <p:nvPr/>
          </p:nvSpPr>
          <p:spPr>
            <a:xfrm>
              <a:off x="2302302" y="3672238"/>
              <a:ext cx="23114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Similar to U.S. almond</a:t>
              </a:r>
              <a:b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</a:b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revenues (~$12 B)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ED5F14E-6150-DA97-541B-70C860E20996}"/>
                </a:ext>
              </a:extLst>
            </p:cNvPr>
            <p:cNvSpPr txBox="1"/>
            <p:nvPr/>
          </p:nvSpPr>
          <p:spPr>
            <a:xfrm>
              <a:off x="4138951" y="2456266"/>
              <a:ext cx="1936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Similar to Disney’s</a:t>
              </a:r>
              <a:b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</a:b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content budget in </a:t>
              </a:r>
              <a:b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</a:b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2022 (~$33 B)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B3C8EED-7712-D81F-9C7A-F18604AAC736}"/>
                </a:ext>
              </a:extLst>
            </p:cNvPr>
            <p:cNvSpPr txBox="1"/>
            <p:nvPr/>
          </p:nvSpPr>
          <p:spPr>
            <a:xfrm>
              <a:off x="5704758" y="922180"/>
              <a:ext cx="1951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2x Disney’s annual</a:t>
              </a:r>
              <a:b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</a:br>
              <a:r>
                <a: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content budget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39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0C5386-A3C6-4173-AA2D-FBE7E285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and Projected Power Sector CO</a:t>
            </a:r>
            <a:r>
              <a:rPr lang="en-US" baseline="-25000" dirty="0"/>
              <a:t>2</a:t>
            </a:r>
            <a:r>
              <a:rPr lang="en-US" dirty="0"/>
              <a:t> Emissions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A18F00-0DD7-4692-886C-20FA65D71BB1}"/>
              </a:ext>
            </a:extLst>
          </p:cNvPr>
          <p:cNvSpPr txBox="1"/>
          <p:nvPr/>
        </p:nvSpPr>
        <p:spPr>
          <a:xfrm>
            <a:off x="8367473" y="1170087"/>
            <a:ext cx="3678056" cy="529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</a:defRPr>
            </a:lvl1pPr>
            <a:lvl2pPr marL="566738" lvl="1" indent="-279400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6pPr>
            <a:lvl7pPr marL="24018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7pPr>
            <a:lvl8pPr marL="28590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8pPr>
            <a:lvl9pPr marL="33162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/>
              <a:t>IRA reductions align with historical trends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PTC/ITC in place until power sector emissions reach 25% of their 2022 emissions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Roughly 80% below 2005 levels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Threshold reached after 2040 in many IRA scenarios</a:t>
            </a:r>
          </a:p>
          <a:p>
            <a:pPr lvl="1">
              <a:spcAft>
                <a:spcPts val="1200"/>
              </a:spcAft>
            </a:pPr>
            <a:endParaRPr lang="en-US" sz="1600" dirty="0"/>
          </a:p>
          <a:p>
            <a:pPr>
              <a:spcAft>
                <a:spcPts val="1200"/>
              </a:spcAft>
            </a:pPr>
            <a:endParaRPr lang="en-US" sz="16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500E5230-3572-7879-B8D3-99D7CA4A1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5760" y="914083"/>
            <a:ext cx="7884109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F9A833-68DC-30D2-D420-D0718F436AE3}"/>
              </a:ext>
            </a:extLst>
          </p:cNvPr>
          <p:cNvSpPr txBox="1"/>
          <p:nvPr/>
        </p:nvSpPr>
        <p:spPr>
          <a:xfrm>
            <a:off x="6257" y="6406974"/>
            <a:ext cx="9602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Bistline, Mehrotra, Wolfram (2023), “Economic Implications of the Climate Provisions of the Inflation Reduction Act”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  <a:hlinkClick r:id="rId5"/>
              </a:rPr>
              <a:t>link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873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26C870-E0BE-9627-F81F-2F1663E89691}"/>
              </a:ext>
            </a:extLst>
          </p:cNvPr>
          <p:cNvGrpSpPr/>
          <p:nvPr/>
        </p:nvGrpSpPr>
        <p:grpSpPr>
          <a:xfrm>
            <a:off x="1" y="885981"/>
            <a:ext cx="12191884" cy="5212881"/>
            <a:chOff x="1" y="763149"/>
            <a:chExt cx="12191884" cy="5212881"/>
          </a:xfrm>
        </p:grpSpPr>
        <p:pic>
          <p:nvPicPr>
            <p:cNvPr id="4" name="Picture 3" descr="A picture containing text, line, diagram, font&#10;&#10;Description automatically generated">
              <a:extLst>
                <a:ext uri="{FF2B5EF4-FFF2-40B4-BE49-F238E27FC236}">
                  <a16:creationId xmlns:a16="http://schemas.microsoft.com/office/drawing/2014/main" xmlns="" id="{E932C0FD-3B97-E32F-8D62-0530CBBA3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220" y="981546"/>
              <a:ext cx="9016940" cy="49944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6CDB157-EC6F-533C-51E2-D69C531279A7}"/>
                </a:ext>
              </a:extLst>
            </p:cNvPr>
            <p:cNvSpPr txBox="1"/>
            <p:nvPr/>
          </p:nvSpPr>
          <p:spPr>
            <a:xfrm>
              <a:off x="1" y="763149"/>
              <a:ext cx="12191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800" b="1" dirty="0">
                  <a:solidFill>
                    <a:srgbClr val="000099"/>
                  </a:solidFill>
                  <a:latin typeface="+mj-lt"/>
                </a:rPr>
                <a:t>2050 Wholesale Electricity Price Duration Curve in SPP Region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0842B3-B336-48E8-8DAA-DFBBA37B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Design Shapes Power Sector Outcomes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DD789D-7281-43E1-FD88-AD016207BD1D}"/>
              </a:ext>
            </a:extLst>
          </p:cNvPr>
          <p:cNvSpPr/>
          <p:nvPr/>
        </p:nvSpPr>
        <p:spPr bwMode="auto">
          <a:xfrm>
            <a:off x="-115" y="6043493"/>
            <a:ext cx="12192000" cy="37827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Subsidies could increase frequency of negative wholesale prices, even while retail declines are modest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757260-6166-F6CC-5AE6-1DF7D0402A6D}"/>
              </a:ext>
            </a:extLst>
          </p:cNvPr>
          <p:cNvSpPr txBox="1"/>
          <p:nvPr/>
        </p:nvSpPr>
        <p:spPr>
          <a:xfrm>
            <a:off x="6257" y="6406974"/>
            <a:ext cx="9602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Source: Bistline, Mehrotra, Wolfram (2023), “Economic Implications of the Climate Provisions of the Inflation Reduction Act”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  <a:hlinkClick r:id="rId4"/>
              </a:rPr>
              <a:t>link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4690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637A3FF-3150-EF4B-84A2-9B76591EB67B}"/>
              </a:ext>
            </a:extLst>
          </p:cNvPr>
          <p:cNvSpPr/>
          <p:nvPr/>
        </p:nvSpPr>
        <p:spPr>
          <a:xfrm>
            <a:off x="574028" y="3782291"/>
            <a:ext cx="6703003" cy="2542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1DC994-2FFD-9741-AFBB-C763038256D0}"/>
              </a:ext>
            </a:extLst>
          </p:cNvPr>
          <p:cNvSpPr txBox="1"/>
          <p:nvPr/>
        </p:nvSpPr>
        <p:spPr>
          <a:xfrm>
            <a:off x="965708" y="4822748"/>
            <a:ext cx="2105949" cy="8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EPA released proposed rules in May under Clean Air Act 111(b) and (d)</a:t>
            </a:r>
          </a:p>
        </p:txBody>
      </p:sp>
      <p:sp>
        <p:nvSpPr>
          <p:cNvPr id="8" name="CuadroTexto 351">
            <a:extLst>
              <a:ext uri="{FF2B5EF4-FFF2-40B4-BE49-F238E27FC236}">
                <a16:creationId xmlns:a16="http://schemas.microsoft.com/office/drawing/2014/main" xmlns="" id="{7F39B1ED-892A-D941-8F00-4649ED1005BC}"/>
              </a:ext>
            </a:extLst>
          </p:cNvPr>
          <p:cNvSpPr txBox="1"/>
          <p:nvPr/>
        </p:nvSpPr>
        <p:spPr>
          <a:xfrm>
            <a:off x="965708" y="4324450"/>
            <a:ext cx="2105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111(b) and (d)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01AA83-AC8B-A945-9C93-3D34E91DF19B}"/>
              </a:ext>
            </a:extLst>
          </p:cNvPr>
          <p:cNvSpPr txBox="1"/>
          <p:nvPr/>
        </p:nvSpPr>
        <p:spPr>
          <a:xfrm>
            <a:off x="3414631" y="4822748"/>
            <a:ext cx="2403257" cy="8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4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Analysis examines how design decisions could impact investments, emissions, costs</a:t>
            </a:r>
          </a:p>
        </p:txBody>
      </p:sp>
      <p:sp>
        <p:nvSpPr>
          <p:cNvPr id="12" name="CuadroTexto 351">
            <a:extLst>
              <a:ext uri="{FF2B5EF4-FFF2-40B4-BE49-F238E27FC236}">
                <a16:creationId xmlns:a16="http://schemas.microsoft.com/office/drawing/2014/main" xmlns="" id="{D28D4F7E-8F34-8946-96F2-F8373D5F3B88}"/>
              </a:ext>
            </a:extLst>
          </p:cNvPr>
          <p:cNvSpPr txBox="1"/>
          <p:nvPr/>
        </p:nvSpPr>
        <p:spPr>
          <a:xfrm>
            <a:off x="3414631" y="4324450"/>
            <a:ext cx="2446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Design Decisions</a:t>
            </a:r>
          </a:p>
        </p:txBody>
      </p:sp>
      <p:sp>
        <p:nvSpPr>
          <p:cNvPr id="13" name="CuadroTexto 351">
            <a:extLst>
              <a:ext uri="{FF2B5EF4-FFF2-40B4-BE49-F238E27FC236}">
                <a16:creationId xmlns:a16="http://schemas.microsoft.com/office/drawing/2014/main" xmlns="" id="{49F1C627-9E30-FE4B-BCAB-2EFFA2AB5CFC}"/>
              </a:ext>
            </a:extLst>
          </p:cNvPr>
          <p:cNvSpPr txBox="1"/>
          <p:nvPr/>
        </p:nvSpPr>
        <p:spPr>
          <a:xfrm>
            <a:off x="574027" y="2333979"/>
            <a:ext cx="5325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Poppins SemiBold" pitchFamily="2" charset="77"/>
              </a:rPr>
              <a:t>Analysis of potential implications of new and existing source performance standards for the U.S. power sector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xmlns="" id="{E2BDB984-E4DF-5AFD-50EF-1D8201E7BCEC}"/>
              </a:ext>
            </a:extLst>
          </p:cNvPr>
          <p:cNvSpPr txBox="1">
            <a:spLocks/>
          </p:cNvSpPr>
          <p:nvPr/>
        </p:nvSpPr>
        <p:spPr>
          <a:xfrm>
            <a:off x="365760" y="182563"/>
            <a:ext cx="11430000" cy="7315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EPRI White Paper on 111 Performance Standards</a:t>
            </a:r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FB45695C-01DE-B736-29C3-19891E3E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83" y="723196"/>
            <a:ext cx="3702457" cy="48164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75FE1E7-0727-64AB-CA53-432E905BA8E1}"/>
              </a:ext>
            </a:extLst>
          </p:cNvPr>
          <p:cNvGrpSpPr/>
          <p:nvPr/>
        </p:nvGrpSpPr>
        <p:grpSpPr>
          <a:xfrm>
            <a:off x="6213670" y="5108713"/>
            <a:ext cx="5102892" cy="1215898"/>
            <a:chOff x="6213670" y="5108713"/>
            <a:chExt cx="5102892" cy="12158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9429CBA-FC8C-874A-82E1-2C3DE02BC44F}"/>
                </a:ext>
              </a:extLst>
            </p:cNvPr>
            <p:cNvSpPr/>
            <p:nvPr/>
          </p:nvSpPr>
          <p:spPr>
            <a:xfrm>
              <a:off x="6213670" y="5108713"/>
              <a:ext cx="5102892" cy="12158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4" name="CuadroTexto 351">
              <a:extLst>
                <a:ext uri="{FF2B5EF4-FFF2-40B4-BE49-F238E27FC236}">
                  <a16:creationId xmlns:a16="http://schemas.microsoft.com/office/drawing/2014/main" xmlns="" id="{FE8405AE-B8CA-1C4B-AD90-96BE34A8D05F}"/>
                </a:ext>
              </a:extLst>
            </p:cNvPr>
            <p:cNvSpPr txBox="1"/>
            <p:nvPr/>
          </p:nvSpPr>
          <p:spPr>
            <a:xfrm>
              <a:off x="6478266" y="5539690"/>
              <a:ext cx="16697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>
                  <a:solidFill>
                    <a:schemeClr val="bg1"/>
                  </a:solidFill>
                  <a:latin typeface="+mj-lt"/>
                  <a:ea typeface="Lato Light" panose="020F0502020204030203" pitchFamily="34" charset="0"/>
                  <a:cs typeface="Poppins SemiBold" pitchFamily="2" charset="77"/>
                </a:rPr>
                <a:t>April 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9D948DA-45FB-F343-B63C-AB9A7D54EA48}"/>
                </a:ext>
              </a:extLst>
            </p:cNvPr>
            <p:cNvSpPr txBox="1"/>
            <p:nvPr/>
          </p:nvSpPr>
          <p:spPr>
            <a:xfrm>
              <a:off x="8212559" y="5312993"/>
              <a:ext cx="2664285" cy="845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04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n-lt"/>
                  <a:ea typeface="Lato Light" panose="020F0502020204030203" pitchFamily="34" charset="0"/>
                  <a:cs typeface="Lato Light" panose="020F0502020204030203" pitchFamily="34" charset="0"/>
                </a:rPr>
                <a:t>Release of 111 white paper, which is free on epri.com to download (ID #3002026291)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61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2F3D17F4-7089-271E-7B50-ABB782A5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1836" y="1250031"/>
            <a:ext cx="5587457" cy="36576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6D18A048-EAEC-AA62-C71F-9E393375E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3731" y="1250031"/>
            <a:ext cx="5597434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EB450A-91B9-462B-B274-BA085CAC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Illustrative Abatement Costs with 111(d) Options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5D91355-3701-48EB-86EA-585EC614704B}"/>
              </a:ext>
            </a:extLst>
          </p:cNvPr>
          <p:cNvSpPr/>
          <p:nvPr/>
        </p:nvSpPr>
        <p:spPr bwMode="auto">
          <a:xfrm>
            <a:off x="-115" y="5935917"/>
            <a:ext cx="12192000" cy="59436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Marginal abatement costs can be order-of-magnitude higher for H</a:t>
            </a:r>
            <a:r>
              <a:rPr lang="en-US" sz="18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 cofiring than gas cofiring at coal plants; IRA incentives are largest for coal CCS retrofits and electrolytic H</a:t>
            </a:r>
            <a:r>
              <a:rPr lang="en-US" sz="18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 production</a:t>
            </a:r>
            <a:endParaRPr lang="en-US" sz="1800" b="1" dirty="0">
              <a:solidFill>
                <a:srgbClr val="B7D1E7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FE4C41D-DB41-F290-A34A-CA1D5F73FBB1}"/>
              </a:ext>
            </a:extLst>
          </p:cNvPr>
          <p:cNvGrpSpPr/>
          <p:nvPr/>
        </p:nvGrpSpPr>
        <p:grpSpPr>
          <a:xfrm>
            <a:off x="5916662" y="2770241"/>
            <a:ext cx="1598522" cy="443231"/>
            <a:chOff x="5498651" y="5341011"/>
            <a:chExt cx="1598522" cy="4432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1F0599A-D12B-FB14-CB87-489606615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8651" y="5619960"/>
              <a:ext cx="145708" cy="130637"/>
            </a:xfrm>
            <a:prstGeom prst="rect">
              <a:avLst/>
            </a:prstGeom>
            <a:solidFill>
              <a:srgbClr val="FEA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AC601C9-D516-E204-A092-06A1165A4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0563" y="5599576"/>
              <a:ext cx="139661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IRA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8AECF66-F2B1-216C-9F89-223D1282E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8651" y="5361395"/>
              <a:ext cx="145708" cy="130637"/>
            </a:xfrm>
            <a:prstGeom prst="rect">
              <a:avLst/>
            </a:prstGeom>
            <a:solidFill>
              <a:srgbClr val="98B2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2406BD5-5B84-E428-2451-40D42A012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0563" y="5341011"/>
              <a:ext cx="139661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Ref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E0AFD5-8826-4261-3D30-1E6A53CF5FA7}"/>
              </a:ext>
            </a:extLst>
          </p:cNvPr>
          <p:cNvSpPr txBox="1"/>
          <p:nvPr/>
        </p:nvSpPr>
        <p:spPr>
          <a:xfrm>
            <a:off x="1417387" y="5187371"/>
            <a:ext cx="205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Range reflects gas price $3-6/MMBtu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xmlns="" id="{2604AD5B-76E8-20C8-FD26-34ACBFCA276D}"/>
              </a:ext>
            </a:extLst>
          </p:cNvPr>
          <p:cNvSpPr/>
          <p:nvPr/>
        </p:nvSpPr>
        <p:spPr bwMode="auto">
          <a:xfrm rot="5400000">
            <a:off x="2330281" y="4090452"/>
            <a:ext cx="227294" cy="1867989"/>
          </a:xfrm>
          <a:prstGeom prst="rightBrace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F1E9FF-195B-8C86-FEB7-30FBFB5DF4AB}"/>
              </a:ext>
            </a:extLst>
          </p:cNvPr>
          <p:cNvSpPr txBox="1"/>
          <p:nvPr/>
        </p:nvSpPr>
        <p:spPr>
          <a:xfrm>
            <a:off x="3917989" y="5187370"/>
            <a:ext cx="205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Range reflects capital costs from $2,800-3,900/kW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9268B03-5875-6214-20CA-6D453215C3F8}"/>
              </a:ext>
            </a:extLst>
          </p:cNvPr>
          <p:cNvSpPr txBox="1"/>
          <p:nvPr/>
        </p:nvSpPr>
        <p:spPr>
          <a:xfrm>
            <a:off x="7974896" y="5183833"/>
            <a:ext cx="1597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Range reflects gas price $3-6/MMBtu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D63959C-2E59-78A4-5FB1-FF9304399BCC}"/>
              </a:ext>
            </a:extLst>
          </p:cNvPr>
          <p:cNvSpPr txBox="1"/>
          <p:nvPr/>
        </p:nvSpPr>
        <p:spPr>
          <a:xfrm>
            <a:off x="9329070" y="5183833"/>
            <a:ext cx="1597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Range reflects H</a:t>
            </a:r>
            <a:r>
              <a:rPr lang="en-US" sz="1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cost of $4-5.5/kg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(and 45V credits)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203097-C65A-A18B-CDC4-709788819228}"/>
              </a:ext>
            </a:extLst>
          </p:cNvPr>
          <p:cNvSpPr txBox="1"/>
          <p:nvPr/>
        </p:nvSpPr>
        <p:spPr>
          <a:xfrm>
            <a:off x="10658377" y="5198164"/>
            <a:ext cx="153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Range reflects capital costs from $1,250-1,800/kW</a:t>
            </a:r>
          </a:p>
        </p:txBody>
      </p:sp>
    </p:spTree>
    <p:extLst>
      <p:ext uri="{BB962C8B-B14F-4D97-AF65-F5344CB8AC3E}">
        <p14:creationId xmlns:p14="http://schemas.microsoft.com/office/powerpoint/2010/main" val="193924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C58DD377-A4E1-8731-7A3B-CC932F682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5760" y="914083"/>
            <a:ext cx="7884109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FF11F1-A30B-7237-3344-528A0DA3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Sector CO</a:t>
            </a:r>
            <a:r>
              <a:rPr lang="en-US" baseline="-25000" dirty="0"/>
              <a:t>2</a:t>
            </a:r>
            <a:r>
              <a:rPr lang="en-US" dirty="0"/>
              <a:t> Emissions: IRA and 111 Standards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EFEC41-5BFA-C53F-897B-1D66093C9A0C}"/>
              </a:ext>
            </a:extLst>
          </p:cNvPr>
          <p:cNvSpPr txBox="1"/>
          <p:nvPr/>
        </p:nvSpPr>
        <p:spPr>
          <a:xfrm>
            <a:off x="8367473" y="1170087"/>
            <a:ext cx="3678056" cy="446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</a:defRPr>
            </a:lvl1pPr>
            <a:lvl2pPr marL="566738" lvl="1" indent="-279400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6pPr>
            <a:lvl7pPr marL="24018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7pPr>
            <a:lvl8pPr marL="28590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8pPr>
            <a:lvl9pPr marL="3316288" indent="-174625" fontAlgn="base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latin typeface="+mn-lt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/>
              <a:t>PTC/ITC in place until power sector emissions reach 25% of their 2022 emissions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Roughly 80% below 2005 levels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Threshold reached after 2040 in many IRA scenarios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Performance standard design decisions—esp. their trading provisions, form, stringency—materially alter outcomes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Ranges reflect policy design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CCS standards are considerably more costly than cofiring standards but achieve greater CO</a:t>
            </a:r>
            <a:r>
              <a:rPr lang="en-US" sz="1600" baseline="-25000" dirty="0"/>
              <a:t>2</a:t>
            </a:r>
            <a:r>
              <a:rPr lang="en-US" sz="1600" dirty="0"/>
              <a:t> reductions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Many caveats on deployment timelines, infrastructure, costs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396C689-7142-65EE-7D36-2F8C9FBCFEA5}"/>
              </a:ext>
            </a:extLst>
          </p:cNvPr>
          <p:cNvGrpSpPr/>
          <p:nvPr/>
        </p:nvGrpSpPr>
        <p:grpSpPr>
          <a:xfrm>
            <a:off x="7138565" y="4695575"/>
            <a:ext cx="1257470" cy="1046440"/>
            <a:chOff x="7138565" y="4695575"/>
            <a:chExt cx="1257470" cy="10464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C914DA9-E352-B7CD-7973-76746BB4692C}"/>
                </a:ext>
              </a:extLst>
            </p:cNvPr>
            <p:cNvGrpSpPr/>
            <p:nvPr/>
          </p:nvGrpSpPr>
          <p:grpSpPr>
            <a:xfrm>
              <a:off x="7138565" y="4695575"/>
              <a:ext cx="1257470" cy="889172"/>
              <a:chOff x="7138565" y="4695575"/>
              <a:chExt cx="1257470" cy="88917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F3117D0-A1D3-CB6C-E87A-C2FC98BF101A}"/>
                  </a:ext>
                </a:extLst>
              </p:cNvPr>
              <p:cNvSpPr/>
              <p:nvPr/>
            </p:nvSpPr>
            <p:spPr bwMode="auto">
              <a:xfrm>
                <a:off x="7138565" y="5061527"/>
                <a:ext cx="1209964" cy="52322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EEB0CC3-12FB-89BC-0CA4-AB116C7D2FCB}"/>
                  </a:ext>
                </a:extLst>
              </p:cNvPr>
              <p:cNvSpPr txBox="1"/>
              <p:nvPr/>
            </p:nvSpPr>
            <p:spPr>
              <a:xfrm>
                <a:off x="7211095" y="4695575"/>
                <a:ext cx="11849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4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111 Cofiring</a:t>
                </a:r>
                <a:br>
                  <a:rPr lang="en-US" sz="14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US" sz="14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Standards</a:t>
                </a:r>
              </a:p>
            </p:txBody>
          </p:sp>
          <p:sp>
            <p:nvSpPr>
              <p:cNvPr id="14" name="Right Brace 13">
                <a:extLst>
                  <a:ext uri="{FF2B5EF4-FFF2-40B4-BE49-F238E27FC236}">
                    <a16:creationId xmlns:a16="http://schemas.microsoft.com/office/drawing/2014/main" xmlns="" id="{AE18A84D-FFF3-CDF5-212E-5B663EE4A271}"/>
                  </a:ext>
                </a:extLst>
              </p:cNvPr>
              <p:cNvSpPr/>
              <p:nvPr/>
            </p:nvSpPr>
            <p:spPr bwMode="auto">
              <a:xfrm>
                <a:off x="7138565" y="4715164"/>
                <a:ext cx="121217" cy="281709"/>
              </a:xfrm>
              <a:prstGeom prst="rightBrace">
                <a:avLst/>
              </a:prstGeom>
              <a:noFill/>
              <a:ln w="12700" cap="flat" cmpd="sng" algn="ctr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19075" marR="0" indent="-219075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xmlns="" id="{05369B95-140E-5935-3867-7D7E27541F5B}"/>
                </a:ext>
              </a:extLst>
            </p:cNvPr>
            <p:cNvSpPr/>
            <p:nvPr/>
          </p:nvSpPr>
          <p:spPr bwMode="auto">
            <a:xfrm>
              <a:off x="7138565" y="5186221"/>
              <a:ext cx="121217" cy="466344"/>
            </a:xfrm>
            <a:prstGeom prst="rightBrace">
              <a:avLst/>
            </a:prstGeom>
            <a:noFill/>
            <a:ln w="12700" cap="flat" cmpd="sng" algn="ctr">
              <a:solidFill>
                <a:srgbClr val="629FD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32D5C85-E9F3-E202-9C5E-B5E2862A558B}"/>
                </a:ext>
              </a:extLst>
            </p:cNvPr>
            <p:cNvSpPr txBox="1"/>
            <p:nvPr/>
          </p:nvSpPr>
          <p:spPr>
            <a:xfrm>
              <a:off x="7211095" y="5218795"/>
              <a:ext cx="10102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b="1" dirty="0">
                  <a:solidFill>
                    <a:srgbClr val="629FD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111 CCS </a:t>
              </a:r>
              <a:br>
                <a:rPr lang="en-US" sz="1400" b="1" dirty="0">
                  <a:solidFill>
                    <a:srgbClr val="629FD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400" b="1" dirty="0">
                  <a:solidFill>
                    <a:srgbClr val="629FD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Standards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736076"/>
      </p:ext>
    </p:extLst>
  </p:cSld>
  <p:clrMapOvr>
    <a:masterClrMapping/>
  </p:clrMapOvr>
</p:sld>
</file>

<file path=ppt/theme/theme1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_FINAL" id="{B423788E-C16E-924F-AE7E-DB33C7376178}" vid="{50EA9ABB-EE54-8646-8B56-C93BD2B56E7D}"/>
    </a:ext>
  </a:extLst>
</a:theme>
</file>

<file path=ppt/theme/theme2.xml><?xml version="1.0" encoding="utf-8"?>
<a:theme xmlns:a="http://schemas.openxmlformats.org/drawingml/2006/main" name="EPRI 2022 Standard Template - DARK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_FINAL" id="{B423788E-C16E-924F-AE7E-DB33C7376178}" vid="{A7EFCD37-0A23-B045-9D6C-C71DD53D3F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 PowerPoint Template</Template>
  <TotalTime>70077</TotalTime>
  <Words>2177</Words>
  <Application>Microsoft Macintosh PowerPoint</Application>
  <PresentationFormat>Widescreen</PresentationFormat>
  <Paragraphs>276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-apple-system-body</vt:lpstr>
      <vt:lpstr>Arial</vt:lpstr>
      <vt:lpstr>Calibri</vt:lpstr>
      <vt:lpstr>Calibri Light</vt:lpstr>
      <vt:lpstr>Century Gothic</vt:lpstr>
      <vt:lpstr>Century Gothic (Headings)</vt:lpstr>
      <vt:lpstr>Courier New</vt:lpstr>
      <vt:lpstr>Futura Medium</vt:lpstr>
      <vt:lpstr>Lato Heavy</vt:lpstr>
      <vt:lpstr>Lato Light</vt:lpstr>
      <vt:lpstr>ＭＳ Ｐゴシック</vt:lpstr>
      <vt:lpstr>Poppins</vt:lpstr>
      <vt:lpstr>Poppins SemiBold</vt:lpstr>
      <vt:lpstr>Roboto</vt:lpstr>
      <vt:lpstr>Wingdings</vt:lpstr>
      <vt:lpstr>EPRI 2022 Standard Template - LIGHT</vt:lpstr>
      <vt:lpstr>EPRI 2022 Standard Template - DARK</vt:lpstr>
      <vt:lpstr>PowerPoint Presentation</vt:lpstr>
      <vt:lpstr>U.S. Regional Economy, GHG, and Energy (US-REGEN)</vt:lpstr>
      <vt:lpstr>Rapid Buildout of the Grid in All Scenarios</vt:lpstr>
      <vt:lpstr>Annual Fiscal Costs of IRA Power Sector Credits in Context</vt:lpstr>
      <vt:lpstr>Historical and Projected Power Sector CO2 Emissions</vt:lpstr>
      <vt:lpstr>Policy Design Shapes Power Sector Outcomes</vt:lpstr>
      <vt:lpstr>PowerPoint Presentation</vt:lpstr>
      <vt:lpstr>Illustrative Abatement Costs with 111(d) Options</vt:lpstr>
      <vt:lpstr>Power Sector CO2 Emissions: IRA and 111 Standards</vt:lpstr>
      <vt:lpstr>Key Takeaways</vt:lpstr>
      <vt:lpstr>PowerPoint Presentation</vt:lpstr>
      <vt:lpstr>PowerPoint Presentation</vt:lpstr>
      <vt:lpstr>Bibliography</vt:lpstr>
      <vt:lpstr>U.S. Greenhouse Gas Emissions and Future Targets</vt:lpstr>
      <vt:lpstr>Inflation Reduction Act (IRA) Modeled Provisions</vt:lpstr>
      <vt:lpstr>PowerPoint Presentation</vt:lpstr>
      <vt:lpstr>Cost Estimates for Generation/Storage Technologies</vt:lpstr>
      <vt:lpstr>Natural Gas Price Scenarios</vt:lpstr>
      <vt:lpstr>IRA Lowers Economy-Wide Emissions</vt:lpstr>
      <vt:lpstr>Retail Electricity Prices</vt:lpstr>
      <vt:lpstr>Electricity Generation</vt:lpstr>
      <vt:lpstr>IRA’s Fiscal Costs and Abatement Costs</vt:lpstr>
      <vt:lpstr>Policy Design Shapes Power Sector Outcomes</vt:lpstr>
      <vt:lpstr>Appropriate Metrics for Measuring CO2 Reductions? </vt:lpstr>
      <vt:lpstr>EPRI Publications on Reaching the 2030 U.S. Climate Target</vt:lpstr>
    </vt:vector>
  </TitlesOfParts>
  <Manager/>
  <Company/>
  <LinksUpToDate>false</LinksUpToDate>
  <SharedDoc>false</SharedDoc>
  <HyperlinkBase/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Title</dc:title>
  <dc:subject>Version 1.0</dc:subject>
  <dc:creator>Bistline, John</dc:creator>
  <cp:keywords/>
  <dc:description>© 2023 Electric Power Research Institute, Inc. All rights reserved.</dc:description>
  <cp:lastModifiedBy>Graziano, Jo-Ann</cp:lastModifiedBy>
  <cp:revision>621</cp:revision>
  <dcterms:created xsi:type="dcterms:W3CDTF">2022-12-13T22:57:20Z</dcterms:created>
  <dcterms:modified xsi:type="dcterms:W3CDTF">2023-07-19T17:54:16Z</dcterms:modified>
  <cp:category/>
</cp:coreProperties>
</file>